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425" r:id="rId2"/>
    <p:sldId id="437" r:id="rId3"/>
    <p:sldId id="398" r:id="rId4"/>
    <p:sldId id="372" r:id="rId5"/>
    <p:sldId id="331" r:id="rId6"/>
    <p:sldId id="455" r:id="rId7"/>
    <p:sldId id="380" r:id="rId8"/>
    <p:sldId id="432" r:id="rId9"/>
    <p:sldId id="362" r:id="rId10"/>
    <p:sldId id="449" r:id="rId11"/>
    <p:sldId id="393" r:id="rId12"/>
    <p:sldId id="383" r:id="rId13"/>
    <p:sldId id="417" r:id="rId14"/>
    <p:sldId id="450" r:id="rId15"/>
    <p:sldId id="382" r:id="rId16"/>
    <p:sldId id="400" r:id="rId17"/>
    <p:sldId id="388" r:id="rId18"/>
    <p:sldId id="402" r:id="rId19"/>
    <p:sldId id="403" r:id="rId20"/>
    <p:sldId id="473" r:id="rId21"/>
    <p:sldId id="257" r:id="rId22"/>
    <p:sldId id="262" r:id="rId23"/>
    <p:sldId id="480" r:id="rId24"/>
    <p:sldId id="475" r:id="rId25"/>
    <p:sldId id="431" r:id="rId26"/>
    <p:sldId id="478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46"/>
    <p:restoredTop sz="94607"/>
  </p:normalViewPr>
  <p:slideViewPr>
    <p:cSldViewPr>
      <p:cViewPr varScale="1">
        <p:scale>
          <a:sx n="124" d="100"/>
          <a:sy n="124" d="100"/>
        </p:scale>
        <p:origin x="2256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A024-1DF7-4791-A265-8CD6FD6F71A7}" type="datetimeFigureOut">
              <a:rPr lang="is-IS" smtClean="0"/>
              <a:pPr/>
              <a:t>8.11.2023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54E57-F70F-4D4B-A239-A99164C31869}" type="slidenum">
              <a:rPr lang="is-IS" smtClean="0"/>
              <a:pPr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022610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8308E-8E0A-49F7-B548-2545E530D44C}" type="datetimeFigureOut">
              <a:rPr lang="en-US"/>
              <a:pPr>
                <a:defRPr/>
              </a:pPr>
              <a:t>11/8/23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280A0-6EB5-4358-8C31-2D4131D7C2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39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677ED-764F-4319-98FE-559B8E341CC4}" type="datetimeFigureOut">
              <a:rPr lang="en-US"/>
              <a:pPr>
                <a:defRPr/>
              </a:pPr>
              <a:t>11/8/23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269E0-EE9F-40F8-8037-2AE7B27FA6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98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98104-797D-4C8C-8179-294505C66615}" type="datetimeFigureOut">
              <a:rPr lang="en-US"/>
              <a:pPr>
                <a:defRPr/>
              </a:pPr>
              <a:t>11/8/23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5D775-BC6F-4D86-9452-757A6C434C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15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E8DC8-02F7-4B53-9ABD-2C65421C488A}" type="datetimeFigureOut">
              <a:rPr lang="en-US"/>
              <a:pPr>
                <a:defRPr/>
              </a:pPr>
              <a:t>11/8/23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F380B-56B3-4871-9373-49F8883FCA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881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E927D-F983-46E4-B529-E9ECF5168F79}" type="datetimeFigureOut">
              <a:rPr lang="en-US"/>
              <a:pPr>
                <a:defRPr/>
              </a:pPr>
              <a:t>11/8/23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F4E44-D3DC-4D8B-B542-BE96ACEF89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153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72789-414A-4639-A3D0-D10EFC871FB2}" type="datetimeFigureOut">
              <a:rPr lang="en-US"/>
              <a:pPr>
                <a:defRPr/>
              </a:pPr>
              <a:t>11/8/23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6A43E-41FB-4F9B-A307-C06F4C66F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075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7B7FB-5191-440B-9A96-B88E5ED596C5}" type="datetimeFigureOut">
              <a:rPr lang="en-US"/>
              <a:pPr>
                <a:defRPr/>
              </a:pPr>
              <a:t>11/8/23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A9B40-906B-437C-B0C3-95DC649A96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330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9463C-8B77-4137-8082-F14EF90AE39C}" type="datetimeFigureOut">
              <a:rPr lang="en-US"/>
              <a:pPr>
                <a:defRPr/>
              </a:pPr>
              <a:t>11/8/23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B2AC0-8282-45B2-9419-25FF279958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184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E4049-F46E-491F-98DF-20B473433C9A}" type="datetimeFigureOut">
              <a:rPr lang="en-US"/>
              <a:pPr>
                <a:defRPr/>
              </a:pPr>
              <a:t>11/8/23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12078-629D-42A0-B565-3CC5B8B7C0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577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F3490-47A5-420D-9A3D-9DE44816B69D}" type="datetimeFigureOut">
              <a:rPr lang="en-US"/>
              <a:pPr>
                <a:defRPr/>
              </a:pPr>
              <a:t>11/8/23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16528-3574-4991-B807-E54C499E84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207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A5831-0493-490C-ABC1-B016AC08B79F}" type="datetimeFigureOut">
              <a:rPr lang="en-US"/>
              <a:pPr>
                <a:defRPr/>
              </a:pPr>
              <a:t>11/8/23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FCF99-5B5D-4B46-AF0B-6788CE9EC6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35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30EB18-ED91-4702-83E3-E0D5B2B0D3F5}" type="datetimeFigureOut">
              <a:rPr lang="en-US"/>
              <a:pPr>
                <a:defRPr/>
              </a:pPr>
              <a:t>11/8/23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6158AB-4C53-41DC-A77C-2B762DAEA5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10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620688"/>
            <a:ext cx="8640960" cy="1584176"/>
          </a:xfrm>
        </p:spPr>
        <p:txBody>
          <a:bodyPr/>
          <a:lstStyle/>
          <a:p>
            <a:r>
              <a:rPr lang="en-US" sz="4800" dirty="0"/>
              <a:t>Genetic Nurture </a:t>
            </a:r>
            <a:r>
              <a:rPr lang="en-US" sz="4800"/>
              <a:t>and Family Data: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4864"/>
            <a:ext cx="6400800" cy="1752600"/>
          </a:xfrm>
        </p:spPr>
        <p:txBody>
          <a:bodyPr/>
          <a:lstStyle/>
          <a:p>
            <a:r>
              <a:rPr lang="en-US" sz="4000" dirty="0">
                <a:solidFill>
                  <a:srgbClr val="002060"/>
                </a:solidFill>
              </a:rPr>
              <a:t>The Effects of the Parental Genotypes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83768" y="4653136"/>
            <a:ext cx="44687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/>
              <a:t>Augustine Kong</a:t>
            </a:r>
          </a:p>
          <a:p>
            <a:pPr algn="ctr"/>
            <a:r>
              <a:rPr lang="en-US" sz="4000" dirty="0">
                <a:solidFill>
                  <a:schemeClr val="tx2"/>
                </a:solidFill>
              </a:rPr>
              <a:t>University of Oxford </a:t>
            </a:r>
          </a:p>
        </p:txBody>
      </p:sp>
    </p:spTree>
    <p:extLst>
      <p:ext uri="{BB962C8B-B14F-4D97-AF65-F5344CB8AC3E}">
        <p14:creationId xmlns:p14="http://schemas.microsoft.com/office/powerpoint/2010/main" val="3684529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208" y="260648"/>
            <a:ext cx="7573294" cy="64481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71800" y="116632"/>
            <a:ext cx="1810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Science</a:t>
            </a:r>
            <a:r>
              <a:rPr lang="en-US" dirty="0"/>
              <a:t>, Jan 2018</a:t>
            </a:r>
          </a:p>
        </p:txBody>
      </p:sp>
    </p:spTree>
    <p:extLst>
      <p:ext uri="{BB962C8B-B14F-4D97-AF65-F5344CB8AC3E}">
        <p14:creationId xmlns:p14="http://schemas.microsoft.com/office/powerpoint/2010/main" val="1859047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>
            <a:spLocks noChangeAspect="1"/>
          </p:cNvSpPr>
          <p:nvPr/>
        </p:nvSpPr>
        <p:spPr>
          <a:xfrm>
            <a:off x="5361254" y="1642401"/>
            <a:ext cx="1118365" cy="7687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b="1" dirty="0">
              <a:solidFill>
                <a:schemeClr val="tx1"/>
              </a:solidFill>
            </a:endParaRPr>
          </a:p>
        </p:txBody>
      </p:sp>
      <p:cxnSp>
        <p:nvCxnSpPr>
          <p:cNvPr id="31" name="Straight Connector 30"/>
          <p:cNvCxnSpPr>
            <a:cxnSpLocks noChangeAspect="1"/>
            <a:stCxn id="30" idx="0"/>
            <a:endCxn id="30" idx="4"/>
          </p:cNvCxnSpPr>
          <p:nvPr/>
        </p:nvCxnSpPr>
        <p:spPr>
          <a:xfrm>
            <a:off x="5920436" y="1642401"/>
            <a:ext cx="0" cy="7687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>
            <a:spLocks noChangeAspect="1"/>
          </p:cNvSpPr>
          <p:nvPr/>
        </p:nvSpPr>
        <p:spPr>
          <a:xfrm>
            <a:off x="5393493" y="1759667"/>
            <a:ext cx="478016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b="1" dirty="0"/>
              <a:t>T</a:t>
            </a:r>
            <a:r>
              <a:rPr lang="en-US" sz="2133" b="1" baseline="-25000" dirty="0"/>
              <a:t>M</a:t>
            </a:r>
            <a:endParaRPr lang="en-US" sz="2133" dirty="0"/>
          </a:p>
        </p:txBody>
      </p:sp>
      <p:sp>
        <p:nvSpPr>
          <p:cNvPr id="33" name="TextBox 32"/>
          <p:cNvSpPr txBox="1">
            <a:spLocks noChangeAspect="1"/>
          </p:cNvSpPr>
          <p:nvPr/>
        </p:nvSpPr>
        <p:spPr>
          <a:xfrm>
            <a:off x="5858664" y="1754058"/>
            <a:ext cx="65755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b="1" dirty="0"/>
              <a:t>NT</a:t>
            </a:r>
            <a:r>
              <a:rPr lang="en-US" sz="2133" b="1" baseline="-25000" dirty="0"/>
              <a:t>M</a:t>
            </a:r>
            <a:endParaRPr lang="en-US" sz="2133" dirty="0"/>
          </a:p>
        </p:txBody>
      </p:sp>
      <p:sp>
        <p:nvSpPr>
          <p:cNvPr id="26" name="Rectangle 25"/>
          <p:cNvSpPr>
            <a:spLocks noChangeAspect="1"/>
          </p:cNvSpPr>
          <p:nvPr/>
        </p:nvSpPr>
        <p:spPr>
          <a:xfrm>
            <a:off x="3061129" y="1737690"/>
            <a:ext cx="578881" cy="5935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7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>
            <a:spLocks noChangeAspect="1"/>
          </p:cNvSpPr>
          <p:nvPr/>
        </p:nvSpPr>
        <p:spPr>
          <a:xfrm>
            <a:off x="3640008" y="1737690"/>
            <a:ext cx="511200" cy="5935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7" b="1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>
            <a:spLocks noChangeAspect="1"/>
          </p:cNvSpPr>
          <p:nvPr/>
        </p:nvSpPr>
        <p:spPr>
          <a:xfrm>
            <a:off x="3036758" y="1798136"/>
            <a:ext cx="596638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b="1" dirty="0"/>
              <a:t>NT</a:t>
            </a:r>
            <a:r>
              <a:rPr lang="en-US" sz="2133" b="1" baseline="-25000" dirty="0"/>
              <a:t>P</a:t>
            </a:r>
            <a:endParaRPr lang="en-US" sz="2133" dirty="0"/>
          </a:p>
        </p:txBody>
      </p:sp>
      <p:sp>
        <p:nvSpPr>
          <p:cNvPr id="29" name="TextBox 28"/>
          <p:cNvSpPr txBox="1">
            <a:spLocks noChangeAspect="1"/>
          </p:cNvSpPr>
          <p:nvPr/>
        </p:nvSpPr>
        <p:spPr>
          <a:xfrm>
            <a:off x="3647763" y="1801100"/>
            <a:ext cx="41710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b="1" dirty="0"/>
              <a:t>T</a:t>
            </a:r>
            <a:r>
              <a:rPr lang="en-US" sz="2133" b="1" baseline="-25000" dirty="0"/>
              <a:t>P</a:t>
            </a:r>
            <a:endParaRPr lang="en-US" sz="2133" dirty="0"/>
          </a:p>
        </p:txBody>
      </p:sp>
      <p:cxnSp>
        <p:nvCxnSpPr>
          <p:cNvPr id="19" name="Straight Connector 18"/>
          <p:cNvCxnSpPr>
            <a:cxnSpLocks noChangeAspect="1"/>
            <a:stCxn id="27" idx="3"/>
            <a:endCxn id="30" idx="2"/>
          </p:cNvCxnSpPr>
          <p:nvPr/>
        </p:nvCxnSpPr>
        <p:spPr>
          <a:xfrm flipV="1">
            <a:off x="4151208" y="2026751"/>
            <a:ext cx="1210045" cy="7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iamond 21"/>
          <p:cNvSpPr>
            <a:spLocks noChangeAspect="1"/>
          </p:cNvSpPr>
          <p:nvPr/>
        </p:nvSpPr>
        <p:spPr>
          <a:xfrm>
            <a:off x="3978387" y="2651294"/>
            <a:ext cx="1541533" cy="924548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cxnSp>
        <p:nvCxnSpPr>
          <p:cNvPr id="23" name="Straight Connector 22"/>
          <p:cNvCxnSpPr>
            <a:cxnSpLocks noChangeAspect="1"/>
          </p:cNvCxnSpPr>
          <p:nvPr/>
        </p:nvCxnSpPr>
        <p:spPr>
          <a:xfrm>
            <a:off x="4749153" y="2651295"/>
            <a:ext cx="0" cy="9420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>
            <a:spLocks noChangeAspect="1"/>
          </p:cNvSpPr>
          <p:nvPr/>
        </p:nvSpPr>
        <p:spPr>
          <a:xfrm>
            <a:off x="4302364" y="2846200"/>
            <a:ext cx="41710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b="1" dirty="0"/>
              <a:t>T</a:t>
            </a:r>
            <a:r>
              <a:rPr lang="en-US" sz="2133" b="1" baseline="-25000" dirty="0"/>
              <a:t>P</a:t>
            </a:r>
            <a:endParaRPr lang="en-US" sz="2133" dirty="0"/>
          </a:p>
        </p:txBody>
      </p:sp>
      <p:sp>
        <p:nvSpPr>
          <p:cNvPr id="25" name="TextBox 24"/>
          <p:cNvSpPr txBox="1">
            <a:spLocks noChangeAspect="1"/>
          </p:cNvSpPr>
          <p:nvPr/>
        </p:nvSpPr>
        <p:spPr>
          <a:xfrm>
            <a:off x="4712077" y="2852134"/>
            <a:ext cx="478016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b="1" dirty="0"/>
              <a:t>T</a:t>
            </a:r>
            <a:r>
              <a:rPr lang="en-US" sz="2133" b="1" baseline="-25000" dirty="0"/>
              <a:t>M</a:t>
            </a:r>
            <a:endParaRPr lang="en-US" sz="2133" dirty="0"/>
          </a:p>
        </p:txBody>
      </p:sp>
      <p:cxnSp>
        <p:nvCxnSpPr>
          <p:cNvPr id="21" name="Straight Connector 20"/>
          <p:cNvCxnSpPr>
            <a:cxnSpLocks noChangeAspect="1"/>
          </p:cNvCxnSpPr>
          <p:nvPr/>
        </p:nvCxnSpPr>
        <p:spPr>
          <a:xfrm flipV="1">
            <a:off x="4752027" y="2034458"/>
            <a:ext cx="0" cy="6322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752027" y="3608090"/>
            <a:ext cx="1735" cy="136923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61719" y="5096668"/>
            <a:ext cx="44948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b="1"/>
              <a:t>X</a:t>
            </a:r>
            <a:r>
              <a:rPr lang="en-US" sz="2133" b="1" baseline="-25000" dirty="0"/>
              <a:t>O</a:t>
            </a:r>
            <a:endParaRPr lang="en-US" sz="2133" dirty="0"/>
          </a:p>
        </p:txBody>
      </p:sp>
      <p:sp>
        <p:nvSpPr>
          <p:cNvPr id="10" name="TextBox 9"/>
          <p:cNvSpPr txBox="1"/>
          <p:nvPr/>
        </p:nvSpPr>
        <p:spPr>
          <a:xfrm>
            <a:off x="2034416" y="3390187"/>
            <a:ext cx="425116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b="1" dirty="0"/>
              <a:t>Y</a:t>
            </a:r>
            <a:r>
              <a:rPr lang="en-US" sz="2133" b="1" baseline="-25000" dirty="0"/>
              <a:t>P</a:t>
            </a:r>
            <a:endParaRPr lang="en-US" sz="2133" dirty="0"/>
          </a:p>
        </p:txBody>
      </p:sp>
      <p:sp>
        <p:nvSpPr>
          <p:cNvPr id="11" name="TextBox 10"/>
          <p:cNvSpPr txBox="1"/>
          <p:nvPr/>
        </p:nvSpPr>
        <p:spPr>
          <a:xfrm>
            <a:off x="7056289" y="3332084"/>
            <a:ext cx="48603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b="1" dirty="0"/>
              <a:t>Y</a:t>
            </a:r>
            <a:r>
              <a:rPr lang="en-US" sz="2133" b="1" baseline="-25000" dirty="0"/>
              <a:t>M</a:t>
            </a:r>
            <a:endParaRPr lang="en-US" sz="2133" dirty="0"/>
          </a:p>
        </p:txBody>
      </p:sp>
      <p:sp>
        <p:nvSpPr>
          <p:cNvPr id="14" name="TextBox 13"/>
          <p:cNvSpPr txBox="1"/>
          <p:nvPr/>
        </p:nvSpPr>
        <p:spPr>
          <a:xfrm>
            <a:off x="4680904" y="3679435"/>
            <a:ext cx="1139235" cy="9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1867" b="1" dirty="0"/>
              <a:t>direct</a:t>
            </a:r>
          </a:p>
          <a:p>
            <a:pPr algn="ctr"/>
            <a:r>
              <a:rPr lang="is-IS" sz="1867" b="1" dirty="0"/>
              <a:t> effect</a:t>
            </a:r>
          </a:p>
          <a:p>
            <a:pPr algn="ctr"/>
            <a:r>
              <a:rPr lang="is-IS" sz="1867" b="1" dirty="0"/>
              <a:t>path</a:t>
            </a:r>
            <a:endParaRPr lang="en-US" sz="1867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348964" y="2869388"/>
            <a:ext cx="1124026" cy="954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s-IS" sz="1867" b="1" dirty="0"/>
              <a:t>genetic </a:t>
            </a:r>
          </a:p>
          <a:p>
            <a:pPr algn="ctr"/>
            <a:r>
              <a:rPr lang="is-IS" sz="1867" b="1" dirty="0"/>
              <a:t>nurturing</a:t>
            </a:r>
          </a:p>
          <a:p>
            <a:pPr algn="ctr"/>
            <a:r>
              <a:rPr lang="is-IS" sz="1867" b="1" dirty="0"/>
              <a:t>path</a:t>
            </a:r>
            <a:endParaRPr lang="en-US" sz="1867" b="1" dirty="0"/>
          </a:p>
        </p:txBody>
      </p:sp>
      <p:sp>
        <p:nvSpPr>
          <p:cNvPr id="16" name="Rectangle 15"/>
          <p:cNvSpPr/>
          <p:nvPr/>
        </p:nvSpPr>
        <p:spPr>
          <a:xfrm>
            <a:off x="826779" y="2881012"/>
            <a:ext cx="1573915" cy="954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s-IS" sz="1867" b="1" dirty="0"/>
              <a:t>genetic nurturing</a:t>
            </a:r>
          </a:p>
          <a:p>
            <a:pPr algn="ctr"/>
            <a:r>
              <a:rPr lang="is-IS" sz="1867" b="1" dirty="0"/>
              <a:t>path</a:t>
            </a:r>
            <a:endParaRPr lang="en-US" sz="1867" b="1" dirty="0"/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2400693" y="2411101"/>
            <a:ext cx="1239315" cy="1042863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30" idx="4"/>
            <a:endCxn id="11" idx="1"/>
          </p:cNvCxnSpPr>
          <p:nvPr/>
        </p:nvCxnSpPr>
        <p:spPr>
          <a:xfrm>
            <a:off x="5920437" y="2411101"/>
            <a:ext cx="1135852" cy="1131265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7" idx="1"/>
          </p:cNvCxnSpPr>
          <p:nvPr/>
        </p:nvCxnSpPr>
        <p:spPr>
          <a:xfrm>
            <a:off x="2436849" y="3838070"/>
            <a:ext cx="2124870" cy="1468880"/>
          </a:xfrm>
          <a:prstGeom prst="straightConnector1">
            <a:avLst/>
          </a:prstGeom>
          <a:ln w="1587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endCxn id="7" idx="3"/>
          </p:cNvCxnSpPr>
          <p:nvPr/>
        </p:nvCxnSpPr>
        <p:spPr>
          <a:xfrm flipH="1">
            <a:off x="5011201" y="3679436"/>
            <a:ext cx="2153090" cy="1627514"/>
          </a:xfrm>
          <a:prstGeom prst="straightConnector1">
            <a:avLst/>
          </a:prstGeom>
          <a:ln w="1587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23528" y="6381328"/>
            <a:ext cx="8549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NT alleles only have nurturing effects and T alleles have both direct and nurturing effects</a:t>
            </a:r>
          </a:p>
        </p:txBody>
      </p:sp>
    </p:spTree>
    <p:extLst>
      <p:ext uri="{BB962C8B-B14F-4D97-AF65-F5344CB8AC3E}">
        <p14:creationId xmlns:p14="http://schemas.microsoft.com/office/powerpoint/2010/main" val="2607691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353" t="13000" r="49714" b="37118"/>
          <a:stretch/>
        </p:blipFill>
        <p:spPr>
          <a:xfrm>
            <a:off x="782620" y="869352"/>
            <a:ext cx="7979486" cy="513139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020272" y="1239143"/>
            <a:ext cx="1740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/>
              <a:t>Nature 2016</a:t>
            </a:r>
            <a:endParaRPr lang="is-I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D55F8D-10CC-4CF2-93CB-57456044C017}"/>
              </a:ext>
            </a:extLst>
          </p:cNvPr>
          <p:cNvSpPr txBox="1"/>
          <p:nvPr/>
        </p:nvSpPr>
        <p:spPr>
          <a:xfrm>
            <a:off x="1835696" y="476672"/>
            <a:ext cx="665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EA2</a:t>
            </a:r>
          </a:p>
        </p:txBody>
      </p:sp>
    </p:spTree>
    <p:extLst>
      <p:ext uri="{BB962C8B-B14F-4D97-AF65-F5344CB8AC3E}">
        <p14:creationId xmlns:p14="http://schemas.microsoft.com/office/powerpoint/2010/main" val="4211479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s-IS" dirty="0">
                <a:solidFill>
                  <a:schemeClr val="tx2"/>
                </a:solidFill>
              </a:rPr>
              <a:t>Some special properties of the Icelandic data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88840"/>
            <a:ext cx="8712968" cy="4464496"/>
          </a:xfrm>
        </p:spPr>
        <p:txBody>
          <a:bodyPr rtlCol="0"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56% of their mothers are chip-typed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45% of their fathers are chip-typed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s-IS" dirty="0"/>
              <a:t>37% both parents are chip-typed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s-IS" dirty="0"/>
              <a:t>For Educational Attainment (EA), there are 21,637 probands with at least one parent genotyped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s-IS" dirty="0"/>
              <a:t>Because of our work on parent-of-origin (</a:t>
            </a:r>
            <a:r>
              <a:rPr lang="is-IS" i="1" dirty="0"/>
              <a:t>Nature</a:t>
            </a:r>
            <a:r>
              <a:rPr lang="is-IS" dirty="0"/>
              <a:t> 2009), for a genotyped parent/offspring pair, we know which is the transmitted allele and which is the non-transmitted allele.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1620089"/>
            <a:ext cx="8830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3200" dirty="0"/>
              <a:t>Among the the over 150,000 chip-typed individuals: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0" t="20166" r="14421"/>
          <a:stretch>
            <a:fillRect/>
          </a:stretch>
        </p:blipFill>
        <p:spPr bwMode="auto">
          <a:xfrm>
            <a:off x="647700" y="531813"/>
            <a:ext cx="7596188" cy="548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44008" y="126876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2009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147" y="116632"/>
            <a:ext cx="8950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s-IS" dirty="0">
                <a:solidFill>
                  <a:schemeClr val="tx2"/>
                </a:solidFill>
              </a:rPr>
              <a:t>Decomposition of the observed effect of the EA polygenic score into direct, genetic nurturing, </a:t>
            </a:r>
          </a:p>
          <a:p>
            <a:pPr algn="ctr"/>
            <a:r>
              <a:rPr lang="is-IS" dirty="0">
                <a:solidFill>
                  <a:schemeClr val="tx2"/>
                </a:solidFill>
              </a:rPr>
              <a:t>and  confounding effects</a:t>
            </a:r>
            <a:endParaRPr lang="en-US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7504" y="3356992"/>
                <a:ext cx="8849669" cy="3817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s-IS" sz="1600" dirty="0"/>
                  <a:t>Weights for the polygenic scores are based on the </a:t>
                </a:r>
                <a:r>
                  <a:rPr lang="is-IS" sz="1600" i="1" dirty="0"/>
                  <a:t>Nature</a:t>
                </a:r>
                <a:r>
                  <a:rPr lang="is-IS" sz="1600" dirty="0"/>
                  <a:t> meta-analysis (Icelandic data removed).</a:t>
                </a:r>
              </a:p>
              <a:p>
                <a:pPr algn="ctr"/>
                <a:r>
                  <a:rPr lang="is-IS" sz="1600" dirty="0"/>
                  <a:t>Results are adjusted for sex and yob and 100 PCs. Traits standardized to have variance 1. </a:t>
                </a:r>
              </a:p>
              <a:p>
                <a:pPr algn="ctr"/>
                <a:r>
                  <a:rPr lang="is-IS" sz="1600" dirty="0"/>
                  <a:t>EA: Educational attainment. AGFC: Age at first child. HDL. BMI. FG: Fasting glucose level. HT: Height. CPD: cigarettes per day. </a:t>
                </a:r>
                <a:r>
                  <a:rPr lang="is-IS" sz="1600" dirty="0">
                    <a:solidFill>
                      <a:schemeClr val="tx2"/>
                    </a:solidFill>
                  </a:rPr>
                  <a:t>HLTH: Composite Health Trait that combines HDL, -BMI, -FG, HT and -CPD</a:t>
                </a:r>
              </a:p>
              <a:p>
                <a:pPr algn="ctr"/>
                <a:endParaRPr lang="is-IS" dirty="0"/>
              </a:p>
              <a:p>
                <a:pPr algn="ctr"/>
                <a:r>
                  <a:rPr lang="is-IS" dirty="0"/>
                  <a:t>The direct effect </a:t>
                </a:r>
                <a:r>
                  <a:rPr lang="el-GR" dirty="0"/>
                  <a:t>δ</a:t>
                </a:r>
                <a:r>
                  <a:rPr lang="is-IS" dirty="0"/>
                  <a:t> is estimated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s-I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s-I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is-I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is-IS" b="0" i="1" dirty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is-I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s-I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is-IS" b="0" i="1" dirty="0" smtClean="0">
                            <a:latin typeface="Cambria Math" panose="02040503050406030204" pitchFamily="18" charset="0"/>
                          </a:rPr>
                          <m:t>𝑁𝑇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algn="ctr"/>
                <a:r>
                  <a:rPr lang="en-US" dirty="0"/>
                  <a:t>However,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s-I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s-I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is-IS" i="1" dirty="0">
                            <a:latin typeface="Cambria Math" panose="02040503050406030204" pitchFamily="18" charset="0"/>
                          </a:rPr>
                          <m:t>𝑁𝑇</m:t>
                        </m:r>
                      </m:sub>
                    </m:sSub>
                  </m:oMath>
                </a14:m>
                <a:r>
                  <a:rPr lang="is-IS" dirty="0"/>
                  <a:t> is not just capturing the nuturing effect </a:t>
                </a:r>
                <a14:m>
                  <m:oMath xmlns:m="http://schemas.openxmlformats.org/officeDocument/2006/math">
                    <m:r>
                      <a:rPr lang="is-IS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is-I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s-IS" dirty="0"/>
                  <a:t>because of</a:t>
                </a:r>
              </a:p>
              <a:p>
                <a:pPr algn="ctr"/>
                <a:r>
                  <a:rPr lang="is-IS" dirty="0"/>
                  <a:t>confounding induced by assortative mating ......</a:t>
                </a:r>
              </a:p>
              <a:p>
                <a:pPr algn="ctr"/>
                <a:r>
                  <a:rPr lang="is-IS" dirty="0"/>
                  <a:t>Note that, for EA,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s-I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̂"/>
                            <m:ctrlPr>
                              <a:rPr lang="is-I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sz="2000" b="0" i="1" dirty="0" smtClean="0"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</m:acc>
                      </m:num>
                      <m:den>
                        <m:acc>
                          <m:accPr>
                            <m:chr m:val="̂"/>
                            <m:ctrlPr>
                              <a:rPr lang="is-I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sz="24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den>
                    </m:f>
                    <m:r>
                      <a:rPr lang="is-I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s-I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s-IS" sz="2000" b="0" i="1" dirty="0" smtClean="0">
                            <a:latin typeface="Cambria Math" panose="02040503050406030204" pitchFamily="18" charset="0"/>
                          </a:rPr>
                          <m:t>0.224</m:t>
                        </m:r>
                      </m:num>
                      <m:den>
                        <m:r>
                          <a:rPr lang="is-IS" sz="2000" b="0" i="1" dirty="0" smtClean="0">
                            <a:latin typeface="Cambria Math" panose="02040503050406030204" pitchFamily="18" charset="0"/>
                          </a:rPr>
                          <m:t>0.701</m:t>
                        </m:r>
                      </m:den>
                    </m:f>
                    <m:r>
                      <a:rPr lang="is-IS" sz="2000" b="0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is-IS" dirty="0"/>
                  <a:t>0.32.</a:t>
                </a:r>
              </a:p>
              <a:p>
                <a:pPr algn="ctr"/>
                <a:r>
                  <a:rPr lang="is-IS" dirty="0"/>
                  <a:t>Because varaince explained is proportional to the square of the effect, the existence of the nurturing effect magnifies variance explained by a factor </a:t>
                </a:r>
              </a:p>
              <a:p>
                <a:pPr algn="ctr"/>
                <a:r>
                  <a:rPr lang="is-IS" dirty="0"/>
                  <a:t>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s-I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s-IS" b="0" i="1" smtClean="0">
                            <a:latin typeface="Cambria Math" panose="02040503050406030204" pitchFamily="18" charset="0"/>
                          </a:rPr>
                          <m:t>(1.32)</m:t>
                        </m:r>
                      </m:e>
                      <m:sup>
                        <m:r>
                          <a:rPr lang="is-I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is-IS" b="0" i="1" smtClean="0">
                        <a:latin typeface="Cambria Math" panose="02040503050406030204" pitchFamily="18" charset="0"/>
                      </a:rPr>
                      <m:t>=1.74</m:t>
                    </m:r>
                  </m:oMath>
                </a14:m>
                <a:endParaRPr lang="is-IS" dirty="0"/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3356992"/>
                <a:ext cx="8849669" cy="3817712"/>
              </a:xfrm>
              <a:prstGeom prst="rect">
                <a:avLst/>
              </a:prstGeom>
              <a:blipFill rotWithShape="0">
                <a:blip r:embed="rId3"/>
                <a:stretch>
                  <a:fillRect l="-69" t="-479" r="-5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7240177"/>
              </p:ext>
            </p:extLst>
          </p:nvPr>
        </p:nvGraphicFramePr>
        <p:xfrm>
          <a:off x="242888" y="875159"/>
          <a:ext cx="8658225" cy="240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8658386" imgH="2409949" progId="Excel.Sheet.12">
                  <p:embed/>
                </p:oleObj>
              </mc:Choice>
              <mc:Fallback>
                <p:oleObj name="Worksheet" r:id="rId4" imgW="8658386" imgH="240994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2888" y="875159"/>
                        <a:ext cx="8658225" cy="240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7402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05219" y="457200"/>
            <a:ext cx="78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9900"/>
                </a:solidFill>
              </a:rPr>
              <a:t>Father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53100" y="466725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Mother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67003" y="1296691"/>
            <a:ext cx="0" cy="781050"/>
          </a:xfrm>
          <a:prstGeom prst="line">
            <a:avLst/>
          </a:prstGeom>
          <a:ln w="254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363103" y="1296691"/>
            <a:ext cx="0" cy="781050"/>
          </a:xfrm>
          <a:prstGeom prst="line">
            <a:avLst/>
          </a:prstGeom>
          <a:ln w="254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71119" y="2276993"/>
            <a:ext cx="0" cy="781050"/>
          </a:xfrm>
          <a:prstGeom prst="line">
            <a:avLst/>
          </a:prstGeom>
          <a:ln w="254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367219" y="2276993"/>
            <a:ext cx="0" cy="781050"/>
          </a:xfrm>
          <a:prstGeom prst="line">
            <a:avLst/>
          </a:prstGeom>
          <a:ln w="254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46818" y="1296691"/>
            <a:ext cx="0" cy="781050"/>
          </a:xfrm>
          <a:prstGeom prst="line">
            <a:avLst/>
          </a:prstGeom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42918" y="1296691"/>
            <a:ext cx="0" cy="781050"/>
          </a:xfrm>
          <a:prstGeom prst="line">
            <a:avLst/>
          </a:prstGeom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850934" y="2276993"/>
            <a:ext cx="0" cy="781050"/>
          </a:xfrm>
          <a:prstGeom prst="line">
            <a:avLst/>
          </a:prstGeom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547034" y="2276993"/>
            <a:ext cx="0" cy="781050"/>
          </a:xfrm>
          <a:prstGeom prst="line">
            <a:avLst/>
          </a:prstGeom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74798" y="1519878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9900"/>
                </a:solidFill>
              </a:rPr>
              <a:t>A</a:t>
            </a:r>
            <a:r>
              <a:rPr lang="en-US" baseline="-25000" dirty="0">
                <a:solidFill>
                  <a:srgbClr val="009900"/>
                </a:solidFill>
              </a:rPr>
              <a:t>1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78914" y="246311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9900"/>
                </a:solidFill>
              </a:rPr>
              <a:t>B</a:t>
            </a:r>
            <a:r>
              <a:rPr lang="en-US" baseline="-25000" dirty="0">
                <a:solidFill>
                  <a:srgbClr val="009900"/>
                </a:solidFill>
              </a:rPr>
              <a:t>1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51665" y="1523994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9900"/>
                </a:solidFill>
              </a:rPr>
              <a:t>A</a:t>
            </a:r>
            <a:r>
              <a:rPr lang="en-US" baseline="-25000" dirty="0">
                <a:solidFill>
                  <a:srgbClr val="009900"/>
                </a:solidFill>
              </a:rPr>
              <a:t>2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55787" y="246722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9900"/>
                </a:solidFill>
              </a:rPr>
              <a:t>B</a:t>
            </a:r>
            <a:r>
              <a:rPr lang="en-US" baseline="-25000" dirty="0">
                <a:solidFill>
                  <a:srgbClr val="009900"/>
                </a:solidFill>
              </a:rPr>
              <a:t>2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79323" y="1523994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A</a:t>
            </a:r>
            <a:r>
              <a:rPr lang="en-US" baseline="-25000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83439" y="2430161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B</a:t>
            </a:r>
            <a:r>
              <a:rPr lang="en-US" baseline="-25000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19121" y="1528110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A</a:t>
            </a:r>
            <a:r>
              <a:rPr lang="en-US" baseline="-25000" dirty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23237" y="2434277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B</a:t>
            </a:r>
            <a:r>
              <a:rPr lang="en-US" baseline="-25000" dirty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24" name="Straight Arrow Connector 23"/>
          <p:cNvCxnSpPr>
            <a:endCxn id="20" idx="1"/>
          </p:cNvCxnSpPr>
          <p:nvPr/>
        </p:nvCxnSpPr>
        <p:spPr>
          <a:xfrm>
            <a:off x="3966519" y="1692876"/>
            <a:ext cx="1416920" cy="921951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9" idx="1"/>
            <a:endCxn id="18" idx="3"/>
          </p:cNvCxnSpPr>
          <p:nvPr/>
        </p:nvCxnSpPr>
        <p:spPr>
          <a:xfrm flipH="1">
            <a:off x="3844035" y="1708660"/>
            <a:ext cx="1535288" cy="943232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122625" y="836057"/>
            <a:ext cx="1096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between</a:t>
            </a:r>
          </a:p>
          <a:p>
            <a:pPr algn="ctr"/>
            <a:r>
              <a:rPr lang="en-US" sz="1600" dirty="0"/>
              <a:t>partner</a:t>
            </a:r>
          </a:p>
          <a:p>
            <a:pPr algn="ctr"/>
            <a:r>
              <a:rPr lang="is-IS" sz="1600" dirty="0"/>
              <a:t>correlation</a:t>
            </a:r>
            <a:endParaRPr lang="en-US" sz="16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277507" y="3747451"/>
            <a:ext cx="0" cy="781050"/>
          </a:xfrm>
          <a:prstGeom prst="line">
            <a:avLst/>
          </a:prstGeom>
          <a:ln w="254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281623" y="4727753"/>
            <a:ext cx="0" cy="781050"/>
          </a:xfrm>
          <a:prstGeom prst="line">
            <a:avLst/>
          </a:prstGeom>
          <a:ln w="254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785302" y="3970640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9900"/>
                </a:solidFill>
              </a:rPr>
              <a:t>A</a:t>
            </a:r>
            <a:r>
              <a:rPr lang="en-US" baseline="-25000" dirty="0" err="1">
                <a:solidFill>
                  <a:srgbClr val="009900"/>
                </a:solidFill>
              </a:rPr>
              <a:t>p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89418" y="491387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9900"/>
                </a:solidFill>
              </a:rPr>
              <a:t>B</a:t>
            </a:r>
            <a:r>
              <a:rPr lang="en-US" baseline="-25000" dirty="0" err="1">
                <a:solidFill>
                  <a:srgbClr val="009900"/>
                </a:solidFill>
              </a:rPr>
              <a:t>p</a:t>
            </a:r>
            <a:endParaRPr lang="en-US" dirty="0">
              <a:solidFill>
                <a:srgbClr val="009900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5027156" y="3747451"/>
            <a:ext cx="0" cy="781050"/>
          </a:xfrm>
          <a:prstGeom prst="line">
            <a:avLst/>
          </a:prstGeom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031272" y="4727753"/>
            <a:ext cx="0" cy="781050"/>
          </a:xfrm>
          <a:prstGeom prst="line">
            <a:avLst/>
          </a:prstGeom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103359" y="39788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A</a:t>
            </a:r>
            <a:r>
              <a:rPr lang="en-US" baseline="-25000" dirty="0">
                <a:solidFill>
                  <a:srgbClr val="FF6600"/>
                </a:solidFill>
              </a:rPr>
              <a:t>m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07475" y="4885037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6600"/>
                </a:solidFill>
              </a:rPr>
              <a:t>B</a:t>
            </a:r>
            <a:r>
              <a:rPr lang="en-US" baseline="-25000" dirty="0" err="1">
                <a:solidFill>
                  <a:srgbClr val="FF6600"/>
                </a:solidFill>
              </a:rPr>
              <a:t>m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4448432" y="4151870"/>
            <a:ext cx="407773" cy="926757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4448432" y="4151870"/>
            <a:ext cx="407773" cy="926757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997151" y="1721705"/>
            <a:ext cx="407773" cy="926757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5997151" y="1721705"/>
            <a:ext cx="407773" cy="926757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796742" y="1734056"/>
            <a:ext cx="407773" cy="926757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2796742" y="1734056"/>
            <a:ext cx="407773" cy="926757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110261" y="5795319"/>
            <a:ext cx="10968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trans</a:t>
            </a:r>
          </a:p>
          <a:p>
            <a:pPr algn="ctr"/>
            <a:r>
              <a:rPr lang="is-IS" sz="1600" dirty="0"/>
              <a:t>correlation</a:t>
            </a:r>
          </a:p>
          <a:p>
            <a:pPr algn="ctr"/>
            <a:r>
              <a:rPr lang="is-IS" sz="1600" dirty="0"/>
              <a:t>τ</a:t>
            </a:r>
            <a:endParaRPr lang="en-US" sz="1600" dirty="0"/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4646141" y="5134919"/>
            <a:ext cx="0" cy="72000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rc 50"/>
          <p:cNvSpPr/>
          <p:nvPr/>
        </p:nvSpPr>
        <p:spPr>
          <a:xfrm rot="3055894">
            <a:off x="5325753" y="1827425"/>
            <a:ext cx="741405" cy="573900"/>
          </a:xfrm>
          <a:prstGeom prst="arc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c 51"/>
          <p:cNvSpPr/>
          <p:nvPr/>
        </p:nvSpPr>
        <p:spPr>
          <a:xfrm rot="18544106" flipH="1">
            <a:off x="6330774" y="1831541"/>
            <a:ext cx="741405" cy="573900"/>
          </a:xfrm>
          <a:prstGeom prst="arc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c 52"/>
          <p:cNvSpPr/>
          <p:nvPr/>
        </p:nvSpPr>
        <p:spPr>
          <a:xfrm rot="3055894">
            <a:off x="2141818" y="1831541"/>
            <a:ext cx="741405" cy="573900"/>
          </a:xfrm>
          <a:prstGeom prst="arc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Arc 53"/>
          <p:cNvSpPr/>
          <p:nvPr/>
        </p:nvSpPr>
        <p:spPr>
          <a:xfrm rot="18544106" flipH="1">
            <a:off x="3146839" y="1835657"/>
            <a:ext cx="741405" cy="573900"/>
          </a:xfrm>
          <a:prstGeom prst="arc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c 54"/>
          <p:cNvSpPr/>
          <p:nvPr/>
        </p:nvSpPr>
        <p:spPr>
          <a:xfrm rot="3055894">
            <a:off x="3772913" y="4278189"/>
            <a:ext cx="741405" cy="573900"/>
          </a:xfrm>
          <a:prstGeom prst="arc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Arc 55"/>
          <p:cNvSpPr/>
          <p:nvPr/>
        </p:nvSpPr>
        <p:spPr>
          <a:xfrm rot="18544106" flipH="1">
            <a:off x="4777934" y="4282305"/>
            <a:ext cx="741405" cy="573900"/>
          </a:xfrm>
          <a:prstGeom prst="arc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1935171" y="4482003"/>
            <a:ext cx="1489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cis correlation </a:t>
            </a:r>
            <a:r>
              <a:rPr lang="el-GR" sz="1600" dirty="0"/>
              <a:t>ϲ</a:t>
            </a:r>
            <a:endParaRPr lang="en-US" sz="1600" dirty="0"/>
          </a:p>
        </p:txBody>
      </p:sp>
      <p:sp>
        <p:nvSpPr>
          <p:cNvPr id="62" name="TextBox 61"/>
          <p:cNvSpPr txBox="1"/>
          <p:nvPr/>
        </p:nvSpPr>
        <p:spPr>
          <a:xfrm>
            <a:off x="5898306" y="4421404"/>
            <a:ext cx="1489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cis correlation </a:t>
            </a:r>
            <a:r>
              <a:rPr lang="el-GR" sz="1600" dirty="0"/>
              <a:t>ϲ</a:t>
            </a:r>
            <a:endParaRPr lang="en-US" sz="1600" dirty="0"/>
          </a:p>
        </p:txBody>
      </p:sp>
      <p:cxnSp>
        <p:nvCxnSpPr>
          <p:cNvPr id="65" name="Straight Arrow Connector 64"/>
          <p:cNvCxnSpPr/>
          <p:nvPr/>
        </p:nvCxnSpPr>
        <p:spPr>
          <a:xfrm flipV="1">
            <a:off x="3422829" y="4633781"/>
            <a:ext cx="877330" cy="1235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4959754" y="4609077"/>
            <a:ext cx="878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7261239" y="1753283"/>
            <a:ext cx="1096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within</a:t>
            </a:r>
          </a:p>
          <a:p>
            <a:pPr algn="ctr"/>
            <a:r>
              <a:rPr lang="en-US" sz="1600" dirty="0"/>
              <a:t>person</a:t>
            </a:r>
          </a:p>
          <a:p>
            <a:pPr algn="ctr"/>
            <a:r>
              <a:rPr lang="is-IS" sz="1600" dirty="0"/>
              <a:t>correlation</a:t>
            </a:r>
            <a:endParaRPr lang="en-US" sz="1600" dirty="0"/>
          </a:p>
        </p:txBody>
      </p:sp>
      <p:cxnSp>
        <p:nvCxnSpPr>
          <p:cNvPr id="73" name="Straight Arrow Connector 72"/>
          <p:cNvCxnSpPr/>
          <p:nvPr/>
        </p:nvCxnSpPr>
        <p:spPr>
          <a:xfrm flipH="1">
            <a:off x="6483755" y="2178904"/>
            <a:ext cx="878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4123787" y="3324225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Offspring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6454" y="466725"/>
            <a:ext cx="1935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dirty="0"/>
              <a:t>Assortative mating</a:t>
            </a:r>
          </a:p>
          <a:p>
            <a:r>
              <a:rPr lang="is-IS" dirty="0"/>
              <a:t>and correlation of</a:t>
            </a:r>
          </a:p>
          <a:p>
            <a:r>
              <a:rPr lang="is-IS" dirty="0"/>
              <a:t>markers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6454" y="5508803"/>
            <a:ext cx="34033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dirty="0"/>
              <a:t>The A alleles, transmitted or not,</a:t>
            </a:r>
          </a:p>
          <a:p>
            <a:r>
              <a:rPr lang="is-IS" dirty="0"/>
              <a:t>can predict the B alleles (both</a:t>
            </a:r>
          </a:p>
          <a:p>
            <a:r>
              <a:rPr lang="is-IS" dirty="0"/>
              <a:t>transmitted and non-transmitted),</a:t>
            </a:r>
          </a:p>
          <a:p>
            <a:r>
              <a:rPr lang="is-IS" dirty="0"/>
              <a:t>particularly that of the partner.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958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79512" y="44624"/>
                <a:ext cx="8856984" cy="720080"/>
              </a:xfrm>
            </p:spPr>
            <p:txBody>
              <a:bodyPr rtlCol="0">
                <a:normAutofit/>
              </a:bodyPr>
              <a:lstStyle/>
              <a:p>
                <a:pPr fontAlgn="auto">
                  <a:spcAft>
                    <a:spcPts val="0"/>
                  </a:spcAft>
                  <a:defRPr/>
                </a:pPr>
                <a:r>
                  <a:rPr lang="en-US" sz="3200" dirty="0">
                    <a:solidFill>
                      <a:schemeClr val="tx2"/>
                    </a:solidFill>
                  </a:rPr>
                  <a:t>Decomposition of the expectations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s-IS" sz="32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3200" b="0" i="1" dirty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0" i="1" dirty="0" smtClean="0">
                                <a:solidFill>
                                  <a:schemeClr val="tx2"/>
                                </a:solidFill>
                                <a:latin typeface="Cambria Math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is-IS" sz="32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3200" dirty="0">
                    <a:solidFill>
                      <a:schemeClr val="tx2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s-IS" sz="3200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3200" i="1" dirty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i="1" dirty="0">
                                <a:solidFill>
                                  <a:schemeClr val="tx2"/>
                                </a:solidFill>
                                <a:latin typeface="Cambria Math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3200" b="0" i="1" dirty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𝑁</m:t>
                        </m:r>
                        <m:r>
                          <a:rPr lang="is-IS" sz="3200" i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endParaRPr lang="en-US" sz="3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9512" y="44624"/>
                <a:ext cx="8856984" cy="720080"/>
              </a:xfrm>
              <a:blipFill rotWithShape="0">
                <a:blip r:embed="rId2"/>
                <a:stretch>
                  <a:fillRect b="-20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692696"/>
                <a:ext cx="8712968" cy="4968552"/>
              </a:xfrm>
            </p:spPr>
            <p:txBody>
              <a:bodyPr rtlCol="0">
                <a:noAutofit/>
              </a:bodyPr>
              <a:lstStyle/>
              <a:p>
                <a:pPr marL="0" indent="0" fontAlgn="auto">
                  <a:spcAft>
                    <a:spcPts val="0"/>
                  </a:spcAft>
                  <a:buNone/>
                  <a:defRPr/>
                </a:pPr>
                <a:endParaRPr lang="is-IS" sz="2800" b="0" i="1" dirty="0">
                  <a:latin typeface="Cambria Math" panose="02040503050406030204" pitchFamily="18" charset="0"/>
                </a:endParaRPr>
              </a:p>
              <a:p>
                <a:pPr marL="0" indent="0" fontAlgn="auto">
                  <a:spcAft>
                    <a:spcPts val="0"/>
                  </a:spcAft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8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is-I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s-I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0" i="1" smtClean="0">
                                      <a:latin typeface="Cambria Math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is-IS" sz="2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  <m:r>
                        <a:rPr lang="is-I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s-IS" sz="2800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is-I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s-I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s-IS" sz="28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is-I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sub>
                      </m:sSub>
                      <m:r>
                        <a:rPr lang="is-I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s-IS" sz="2800" b="0" i="1" smtClean="0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is-I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s-I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s-IS" sz="28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is-IS" sz="28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</m:oMath>
                  </m:oMathPara>
                </a14:m>
                <a:endParaRPr lang="is-IS" sz="2800" b="0" i="1" dirty="0">
                  <a:latin typeface="Cambria Math" panose="02040503050406030204" pitchFamily="18" charset="0"/>
                </a:endParaRPr>
              </a:p>
              <a:p>
                <a:pPr marL="0" indent="0" fontAlgn="auto">
                  <a:spcAft>
                    <a:spcPts val="0"/>
                  </a:spcAft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8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is-I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s-I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0" i="1" smtClean="0">
                                      <a:latin typeface="Cambria Math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is-IS" sz="2800" b="0" i="1" smtClean="0">
                                  <a:latin typeface="Cambria Math" panose="02040503050406030204" pitchFamily="18" charset="0"/>
                                </a:rPr>
                                <m:t>𝑁𝑇</m:t>
                              </m:r>
                            </m:sub>
                          </m:sSub>
                        </m:e>
                      </m:d>
                      <m:r>
                        <a:rPr lang="is-IS" sz="2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s-I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s-IS" sz="28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is-IS" sz="2800" i="1">
                              <a:latin typeface="Cambria Math" panose="02040503050406030204" pitchFamily="18" charset="0"/>
                            </a:rPr>
                            <m:t>𝛿</m:t>
                          </m:r>
                        </m:sub>
                      </m:sSub>
                      <m:r>
                        <a:rPr lang="is-IS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s-IS" sz="2800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is-IS" sz="2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s-I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s-IS" sz="28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is-IS" sz="2800" i="1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</m:oMath>
                  </m:oMathPara>
                </a14:m>
                <a:endParaRPr lang="is-IS" sz="2800" dirty="0"/>
              </a:p>
              <a:p>
                <a:pPr marL="0" indent="0">
                  <a:buNone/>
                  <a:defRPr/>
                </a:pPr>
                <a:r>
                  <a:rPr lang="en-US" sz="2800" dirty="0"/>
                  <a:t>w</a:t>
                </a:r>
                <a:r>
                  <a:rPr lang="is-IS" sz="2800" dirty="0"/>
                  <a:t>here</a:t>
                </a:r>
              </a:p>
              <a:p>
                <a:pPr marL="0" indent="0">
                  <a:buNone/>
                  <a:defRPr/>
                </a:pPr>
                <a:endParaRPr lang="is-IS" sz="2800" dirty="0"/>
              </a:p>
              <a:p>
                <a:pPr marL="0" indent="0">
                  <a:buNone/>
                  <a:defRPr/>
                </a:pPr>
                <a14:m>
                  <m:oMath xmlns:m="http://schemas.openxmlformats.org/officeDocument/2006/math">
                    <m:r>
                      <a:rPr lang="is-IS" sz="28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is-IS" sz="2800" dirty="0"/>
                  <a:t>  = direct effect</a:t>
                </a:r>
              </a:p>
              <a:p>
                <a:pPr marL="0" indent="0"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s-I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s-IS" sz="28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s-IS" sz="2800" b="0" i="1" smtClean="0">
                            <a:latin typeface="Cambria Math" panose="02040503050406030204" pitchFamily="18" charset="0"/>
                          </a:rPr>
                          <m:t>δ</m:t>
                        </m:r>
                      </m:sub>
                    </m:sSub>
                    <m:r>
                      <a:rPr lang="is-IS" sz="2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s-IS" sz="2800" b="0" dirty="0"/>
                  <a:t>= assortative mating magnification of </a:t>
                </a:r>
                <a14:m>
                  <m:oMath xmlns:m="http://schemas.openxmlformats.org/officeDocument/2006/math">
                    <m:r>
                      <a:rPr lang="is-IS" sz="2800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is-IS" sz="2800" b="0" dirty="0"/>
              </a:p>
              <a:p>
                <a:pPr marL="0" indent="0">
                  <a:buNone/>
                  <a:defRPr/>
                </a:pPr>
                <a14:m>
                  <m:oMath xmlns:m="http://schemas.openxmlformats.org/officeDocument/2006/math">
                    <m:r>
                      <a:rPr lang="is-IS" sz="2800" b="0" i="1" smtClean="0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is-IS" sz="2800" b="0" dirty="0"/>
                  <a:t> = genetic nurturing effect </a:t>
                </a:r>
              </a:p>
              <a:p>
                <a:pPr marL="0" indent="0"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s-I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s-IS" sz="28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is-IS" sz="2800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sub>
                    </m:sSub>
                  </m:oMath>
                </a14:m>
                <a:r>
                  <a:rPr lang="is-IS" sz="2800" b="0" dirty="0"/>
                  <a:t> = assortative mating magnification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s-IS" sz="2800" b="0" i="1" smtClean="0">
                        <a:latin typeface="Cambria Math" panose="02040503050406030204" pitchFamily="18" charset="0"/>
                      </a:rPr>
                      <m:t>η</m:t>
                    </m:r>
                  </m:oMath>
                </a14:m>
                <a:endParaRPr lang="is-IS" sz="2800" b="0" dirty="0"/>
              </a:p>
              <a:p>
                <a:pPr marL="0" indent="0">
                  <a:buNone/>
                  <a:defRPr/>
                </a:pPr>
                <a:endParaRPr lang="is-IS" sz="2800" b="0" dirty="0"/>
              </a:p>
              <a:p>
                <a:pPr marL="0" indent="0" algn="ctr">
                  <a:buNone/>
                  <a:defRPr/>
                </a:pPr>
                <a:r>
                  <a:rPr lang="is-IS" sz="2800" b="0" dirty="0">
                    <a:solidFill>
                      <a:srgbClr val="C00000"/>
                    </a:solidFill>
                  </a:rPr>
                  <a:t>Assortative mating effects are not eliminated even with adjustment for 100 PCs </a:t>
                </a:r>
              </a:p>
              <a:p>
                <a:pPr marL="0" indent="0">
                  <a:buNone/>
                  <a:defRPr/>
                </a:pPr>
                <a:endParaRPr lang="is-IS" sz="2800" dirty="0"/>
              </a:p>
              <a:p>
                <a:pPr marL="0" indent="0">
                  <a:buNone/>
                  <a:defRPr/>
                </a:pPr>
                <a:r>
                  <a:rPr lang="is-IS" sz="2800" dirty="0"/>
                  <a:t> </a:t>
                </a:r>
              </a:p>
              <a:p>
                <a:pPr marL="0" indent="0">
                  <a:buNone/>
                  <a:defRPr/>
                </a:pPr>
                <a:endParaRPr lang="en-US" sz="2800" dirty="0"/>
              </a:p>
              <a:p>
                <a:pPr marL="0" indent="0">
                  <a:buNone/>
                  <a:defRPr/>
                </a:pP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692696"/>
                <a:ext cx="8712968" cy="4968552"/>
              </a:xfrm>
              <a:blipFill rotWithShape="0">
                <a:blip r:embed="rId3"/>
                <a:stretch>
                  <a:fillRect l="-1399" b="-46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3426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147" y="116632"/>
            <a:ext cx="8950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s-IS" dirty="0">
                <a:solidFill>
                  <a:schemeClr val="tx2"/>
                </a:solidFill>
              </a:rPr>
              <a:t>Decomposition of the observed effect of the EA polygenic score into direct, genetic nurturing, </a:t>
            </a:r>
          </a:p>
          <a:p>
            <a:pPr algn="ctr"/>
            <a:r>
              <a:rPr lang="is-IS" dirty="0">
                <a:solidFill>
                  <a:schemeClr val="tx2"/>
                </a:solidFill>
              </a:rPr>
              <a:t>and  confounding effects</a:t>
            </a:r>
            <a:endParaRPr lang="en-US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7504" y="3356992"/>
                <a:ext cx="8849669" cy="3817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s-IS" sz="1600" dirty="0"/>
                  <a:t>Weights for the polygenic scores are based on the </a:t>
                </a:r>
                <a:r>
                  <a:rPr lang="is-IS" sz="1600" i="1" dirty="0"/>
                  <a:t>Nature</a:t>
                </a:r>
                <a:r>
                  <a:rPr lang="is-IS" sz="1600" dirty="0"/>
                  <a:t> meta-analysis (Icelandic data removed).</a:t>
                </a:r>
              </a:p>
              <a:p>
                <a:pPr algn="ctr"/>
                <a:r>
                  <a:rPr lang="is-IS" sz="1600" dirty="0"/>
                  <a:t>Results are adjusted for sex and yob and 100 PCs. Traits standardized to have variance 1. </a:t>
                </a:r>
              </a:p>
              <a:p>
                <a:pPr algn="ctr"/>
                <a:r>
                  <a:rPr lang="is-IS" sz="1600" dirty="0"/>
                  <a:t>EA: Educational attainment. AGFC: Age at first child. HDL. BMI. FG: Fasting glucose level. HT: Height. CPD: cigarettes per day. </a:t>
                </a:r>
                <a:r>
                  <a:rPr lang="is-IS" sz="1600" dirty="0">
                    <a:solidFill>
                      <a:schemeClr val="tx2"/>
                    </a:solidFill>
                  </a:rPr>
                  <a:t>HLTH: Composite Health Trait that combines HDL, -BMI, -FG, HT and -CPD</a:t>
                </a:r>
              </a:p>
              <a:p>
                <a:pPr algn="ctr"/>
                <a:endParaRPr lang="is-IS" dirty="0"/>
              </a:p>
              <a:p>
                <a:pPr algn="ctr"/>
                <a:r>
                  <a:rPr lang="is-IS" dirty="0"/>
                  <a:t>The direct effect </a:t>
                </a:r>
                <a:r>
                  <a:rPr lang="el-GR" dirty="0"/>
                  <a:t>δ</a:t>
                </a:r>
                <a:r>
                  <a:rPr lang="is-IS" dirty="0"/>
                  <a:t> is estimated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s-I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s-I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is-I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is-IS" b="0" i="1" dirty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is-I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s-I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is-IS" b="0" i="1" dirty="0" smtClean="0">
                            <a:latin typeface="Cambria Math" panose="02040503050406030204" pitchFamily="18" charset="0"/>
                          </a:rPr>
                          <m:t>𝑁𝑇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algn="ctr"/>
                <a:r>
                  <a:rPr lang="en-US" dirty="0"/>
                  <a:t>However,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s-I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s-I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is-IS" i="1" dirty="0">
                            <a:latin typeface="Cambria Math" panose="02040503050406030204" pitchFamily="18" charset="0"/>
                          </a:rPr>
                          <m:t>𝑁𝑇</m:t>
                        </m:r>
                      </m:sub>
                    </m:sSub>
                  </m:oMath>
                </a14:m>
                <a:r>
                  <a:rPr lang="is-IS" dirty="0"/>
                  <a:t> is not just capturing the nuturing effect </a:t>
                </a:r>
                <a14:m>
                  <m:oMath xmlns:m="http://schemas.openxmlformats.org/officeDocument/2006/math">
                    <m:r>
                      <a:rPr lang="is-IS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is-I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s-IS" dirty="0"/>
                  <a:t>because of</a:t>
                </a:r>
              </a:p>
              <a:p>
                <a:pPr algn="ctr"/>
                <a:r>
                  <a:rPr lang="is-IS" dirty="0"/>
                  <a:t>confounding induced by assortative mating ......</a:t>
                </a:r>
              </a:p>
              <a:p>
                <a:pPr algn="ctr"/>
                <a:r>
                  <a:rPr lang="is-IS" dirty="0"/>
                  <a:t>Note that, for EA,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s-I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̂"/>
                            <m:ctrlPr>
                              <a:rPr lang="is-I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sz="2000" b="0" i="1" dirty="0" smtClean="0"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</m:acc>
                      </m:num>
                      <m:den>
                        <m:acc>
                          <m:accPr>
                            <m:chr m:val="̂"/>
                            <m:ctrlPr>
                              <a:rPr lang="is-I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sz="24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den>
                    </m:f>
                    <m:r>
                      <a:rPr lang="is-I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s-I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s-IS" sz="2000" b="0" i="1" dirty="0" smtClean="0">
                            <a:latin typeface="Cambria Math" panose="02040503050406030204" pitchFamily="18" charset="0"/>
                          </a:rPr>
                          <m:t>0.224</m:t>
                        </m:r>
                      </m:num>
                      <m:den>
                        <m:r>
                          <a:rPr lang="is-IS" sz="2000" b="0" i="1" dirty="0" smtClean="0">
                            <a:latin typeface="Cambria Math" panose="02040503050406030204" pitchFamily="18" charset="0"/>
                          </a:rPr>
                          <m:t>0.701</m:t>
                        </m:r>
                      </m:den>
                    </m:f>
                    <m:r>
                      <a:rPr lang="is-IS" sz="2000" b="0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is-IS" dirty="0"/>
                  <a:t>0.32.</a:t>
                </a:r>
              </a:p>
              <a:p>
                <a:pPr algn="ctr"/>
                <a:r>
                  <a:rPr lang="is-IS" dirty="0"/>
                  <a:t>Because varaince explained is proportional to the square of the effect, the existence of the nurturing effect magnifies variance explained by a factor </a:t>
                </a:r>
              </a:p>
              <a:p>
                <a:pPr algn="ctr"/>
                <a:r>
                  <a:rPr lang="is-IS" dirty="0"/>
                  <a:t>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s-I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s-IS" b="0" i="1" smtClean="0">
                            <a:latin typeface="Cambria Math" panose="02040503050406030204" pitchFamily="18" charset="0"/>
                          </a:rPr>
                          <m:t>(1.32)</m:t>
                        </m:r>
                      </m:e>
                      <m:sup>
                        <m:r>
                          <a:rPr lang="is-I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is-IS" b="0" i="1" smtClean="0">
                        <a:latin typeface="Cambria Math" panose="02040503050406030204" pitchFamily="18" charset="0"/>
                      </a:rPr>
                      <m:t>=1.74</m:t>
                    </m:r>
                  </m:oMath>
                </a14:m>
                <a:endParaRPr lang="is-IS" dirty="0"/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3356992"/>
                <a:ext cx="8849669" cy="3817712"/>
              </a:xfrm>
              <a:prstGeom prst="rect">
                <a:avLst/>
              </a:prstGeom>
              <a:blipFill rotWithShape="0">
                <a:blip r:embed="rId3"/>
                <a:stretch>
                  <a:fillRect l="-69" t="-479" r="-5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42888" y="875159"/>
          <a:ext cx="8658225" cy="240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8658386" imgH="2409949" progId="Excel.Sheet.12">
                  <p:embed/>
                </p:oleObj>
              </mc:Choice>
              <mc:Fallback>
                <p:oleObj name="Worksheet" r:id="rId4" imgW="8658386" imgH="240994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2888" y="875159"/>
                        <a:ext cx="8658225" cy="240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3803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" b="919"/>
          <a:stretch/>
        </p:blipFill>
        <p:spPr>
          <a:xfrm>
            <a:off x="794302" y="1176902"/>
            <a:ext cx="7543800" cy="44460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6016" y="54868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4128770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606" t="13553" r="21969" b="33058"/>
          <a:stretch/>
        </p:blipFill>
        <p:spPr>
          <a:xfrm>
            <a:off x="686160" y="896430"/>
            <a:ext cx="7720649" cy="510432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67944" y="62068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Jan, 2017</a:t>
            </a:r>
          </a:p>
        </p:txBody>
      </p:sp>
    </p:spTree>
    <p:extLst>
      <p:ext uri="{BB962C8B-B14F-4D97-AF65-F5344CB8AC3E}">
        <p14:creationId xmlns:p14="http://schemas.microsoft.com/office/powerpoint/2010/main" val="1435781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lot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86934"/>
            <a:ext cx="5486400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500678" y="575733"/>
            <a:ext cx="614264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Fig. 2. </a:t>
            </a:r>
            <a:r>
              <a:rPr lang="en-GB" sz="1600" dirty="0"/>
              <a:t>Average education attainment polygenic score and year of birth.  Results for 10 year bins are presented.  Error bars indicate plus/minus one SE.  The blue line is a quadratic fit for the full yob range indicated.  The red line is a linear fit applied to individuals with yob ≥1940. </a:t>
            </a:r>
            <a:endParaRPr lang="is-IS" sz="1600" dirty="0"/>
          </a:p>
          <a:p>
            <a:endParaRPr lang="is-IS" dirty="0"/>
          </a:p>
        </p:txBody>
      </p:sp>
      <p:sp>
        <p:nvSpPr>
          <p:cNvPr id="4" name="TextBox 3"/>
          <p:cNvSpPr txBox="1"/>
          <p:nvPr/>
        </p:nvSpPr>
        <p:spPr>
          <a:xfrm>
            <a:off x="6660232" y="1916832"/>
            <a:ext cx="1885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dirty="0"/>
              <a:t>slope red line</a:t>
            </a:r>
          </a:p>
          <a:p>
            <a:r>
              <a:rPr lang="is-IS" dirty="0"/>
              <a:t>-0.012 SD per decade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72200" y="3092767"/>
            <a:ext cx="26909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dirty="0"/>
              <a:t>decline much stronger than if the effect of the polygenic score on reproduction is manifested entirely through education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04248" y="4869160"/>
            <a:ext cx="20882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dirty="0"/>
              <a:t>extrapolating to</a:t>
            </a:r>
          </a:p>
          <a:p>
            <a:r>
              <a:rPr lang="is-IS" dirty="0"/>
              <a:t>POLY</a:t>
            </a:r>
            <a:r>
              <a:rPr lang="is-IS" baseline="-25000" dirty="0"/>
              <a:t>FULL</a:t>
            </a:r>
            <a:r>
              <a:rPr lang="is-IS" dirty="0"/>
              <a:t>, decline</a:t>
            </a:r>
          </a:p>
          <a:p>
            <a:r>
              <a:rPr lang="is-IS" dirty="0"/>
              <a:t>can be 2-3 times </a:t>
            </a:r>
          </a:p>
          <a:p>
            <a:r>
              <a:rPr lang="en-US" dirty="0"/>
              <a:t>s</a:t>
            </a:r>
            <a:r>
              <a:rPr lang="is-IS" dirty="0"/>
              <a:t>tronger. E.g. </a:t>
            </a:r>
            <a:r>
              <a:rPr lang="en-US" dirty="0"/>
              <a:t>a decline of 1SD in 300 or so years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71800" y="116632"/>
            <a:ext cx="2343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(From the PNAS paper)</a:t>
            </a:r>
          </a:p>
        </p:txBody>
      </p:sp>
    </p:spTree>
    <p:extLst>
      <p:ext uri="{BB962C8B-B14F-4D97-AF65-F5344CB8AC3E}">
        <p14:creationId xmlns:p14="http://schemas.microsoft.com/office/powerpoint/2010/main" val="560888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147" y="116632"/>
            <a:ext cx="8950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s-IS" dirty="0">
                <a:solidFill>
                  <a:schemeClr val="tx2"/>
                </a:solidFill>
              </a:rPr>
              <a:t>Decomposition of the observed effect of the EA polygenic score into direct, genetic nurturing, </a:t>
            </a:r>
          </a:p>
          <a:p>
            <a:pPr algn="ctr"/>
            <a:r>
              <a:rPr lang="is-IS" dirty="0">
                <a:solidFill>
                  <a:schemeClr val="tx2"/>
                </a:solidFill>
              </a:rPr>
              <a:t>and  confounding effects</a:t>
            </a:r>
            <a:endParaRPr lang="en-US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7504" y="3356992"/>
                <a:ext cx="8849669" cy="3817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s-IS" sz="1600" dirty="0"/>
                  <a:t>Weights for the polygenic scores are based on the </a:t>
                </a:r>
                <a:r>
                  <a:rPr lang="is-IS" sz="1600" i="1" dirty="0"/>
                  <a:t>Nature</a:t>
                </a:r>
                <a:r>
                  <a:rPr lang="is-IS" sz="1600" dirty="0"/>
                  <a:t> meta-analysis (Icelandic data removed).</a:t>
                </a:r>
              </a:p>
              <a:p>
                <a:pPr algn="ctr"/>
                <a:r>
                  <a:rPr lang="is-IS" sz="1600" dirty="0"/>
                  <a:t>Results are adjusted for sex and yob and 100 PCs. Traits standardized to have variance 1. </a:t>
                </a:r>
              </a:p>
              <a:p>
                <a:pPr algn="ctr"/>
                <a:r>
                  <a:rPr lang="is-IS" sz="1600" dirty="0"/>
                  <a:t>EA: Educational attainment. AGFC: Age at first child. HDL. BMI. FG: Fasting glucose level. HT: Height. CPD: cigarettes per day. </a:t>
                </a:r>
                <a:r>
                  <a:rPr lang="is-IS" sz="1600" dirty="0">
                    <a:solidFill>
                      <a:schemeClr val="tx2"/>
                    </a:solidFill>
                  </a:rPr>
                  <a:t>HLTH: Composite Health Trait that combines HDL, -BMI, -FG, HT and -CPD</a:t>
                </a:r>
              </a:p>
              <a:p>
                <a:pPr algn="ctr"/>
                <a:endParaRPr lang="is-IS" dirty="0"/>
              </a:p>
              <a:p>
                <a:pPr algn="ctr"/>
                <a:r>
                  <a:rPr lang="is-IS" dirty="0"/>
                  <a:t>The direct effect </a:t>
                </a:r>
                <a:r>
                  <a:rPr lang="el-GR" dirty="0"/>
                  <a:t>δ</a:t>
                </a:r>
                <a:r>
                  <a:rPr lang="is-IS" dirty="0"/>
                  <a:t> is estimated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s-I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s-I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is-I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is-IS" b="0" i="1" dirty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is-I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s-I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is-IS" b="0" i="1" dirty="0" smtClean="0">
                            <a:latin typeface="Cambria Math" panose="02040503050406030204" pitchFamily="18" charset="0"/>
                          </a:rPr>
                          <m:t>𝑁𝑇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algn="ctr"/>
                <a:r>
                  <a:rPr lang="en-US" dirty="0"/>
                  <a:t>However,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s-I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s-I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is-IS" i="1" dirty="0">
                            <a:latin typeface="Cambria Math" panose="02040503050406030204" pitchFamily="18" charset="0"/>
                          </a:rPr>
                          <m:t>𝑁𝑇</m:t>
                        </m:r>
                      </m:sub>
                    </m:sSub>
                  </m:oMath>
                </a14:m>
                <a:r>
                  <a:rPr lang="is-IS" dirty="0"/>
                  <a:t> is not just capturing the nuturing effect </a:t>
                </a:r>
                <a14:m>
                  <m:oMath xmlns:m="http://schemas.openxmlformats.org/officeDocument/2006/math">
                    <m:r>
                      <a:rPr lang="is-IS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is-I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s-IS" dirty="0"/>
                  <a:t>because of</a:t>
                </a:r>
              </a:p>
              <a:p>
                <a:pPr algn="ctr"/>
                <a:r>
                  <a:rPr lang="is-IS" dirty="0"/>
                  <a:t>confounding induced by assortative mating ......</a:t>
                </a:r>
              </a:p>
              <a:p>
                <a:pPr algn="ctr"/>
                <a:r>
                  <a:rPr lang="is-IS" dirty="0"/>
                  <a:t>Note that, for EA,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s-I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̂"/>
                            <m:ctrlPr>
                              <a:rPr lang="is-I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sz="2000" b="0" i="1" dirty="0" smtClean="0"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</m:acc>
                      </m:num>
                      <m:den>
                        <m:acc>
                          <m:accPr>
                            <m:chr m:val="̂"/>
                            <m:ctrlPr>
                              <a:rPr lang="is-I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sz="24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den>
                    </m:f>
                    <m:r>
                      <a:rPr lang="is-I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s-I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s-IS" sz="2000" b="0" i="1" dirty="0" smtClean="0">
                            <a:latin typeface="Cambria Math" panose="02040503050406030204" pitchFamily="18" charset="0"/>
                          </a:rPr>
                          <m:t>0.224</m:t>
                        </m:r>
                      </m:num>
                      <m:den>
                        <m:r>
                          <a:rPr lang="is-IS" sz="2000" b="0" i="1" dirty="0" smtClean="0">
                            <a:latin typeface="Cambria Math" panose="02040503050406030204" pitchFamily="18" charset="0"/>
                          </a:rPr>
                          <m:t>0.701</m:t>
                        </m:r>
                      </m:den>
                    </m:f>
                    <m:r>
                      <a:rPr lang="is-IS" sz="2000" b="0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is-IS" dirty="0"/>
                  <a:t>0.32.</a:t>
                </a:r>
              </a:p>
              <a:p>
                <a:pPr algn="ctr"/>
                <a:r>
                  <a:rPr lang="is-IS" dirty="0"/>
                  <a:t>Because varaince explained is proportional to the square of the effect, the existence of the nurturing effect magnifies variance explained by a factor </a:t>
                </a:r>
              </a:p>
              <a:p>
                <a:pPr algn="ctr"/>
                <a:r>
                  <a:rPr lang="is-IS" dirty="0"/>
                  <a:t>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s-I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s-IS" b="0" i="1" smtClean="0">
                            <a:latin typeface="Cambria Math" panose="02040503050406030204" pitchFamily="18" charset="0"/>
                          </a:rPr>
                          <m:t>(1.32)</m:t>
                        </m:r>
                      </m:e>
                      <m:sup>
                        <m:r>
                          <a:rPr lang="is-I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is-IS" b="0" i="1" smtClean="0">
                        <a:latin typeface="Cambria Math" panose="02040503050406030204" pitchFamily="18" charset="0"/>
                      </a:rPr>
                      <m:t>=1.74</m:t>
                    </m:r>
                  </m:oMath>
                </a14:m>
                <a:endParaRPr lang="is-IS" dirty="0"/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3356992"/>
                <a:ext cx="8849669" cy="3817712"/>
              </a:xfrm>
              <a:prstGeom prst="rect">
                <a:avLst/>
              </a:prstGeom>
              <a:blipFill rotWithShape="0">
                <a:blip r:embed="rId3"/>
                <a:stretch>
                  <a:fillRect l="-69" t="-479" r="-5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42888" y="875159"/>
          <a:ext cx="8658225" cy="240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8658386" imgH="2409949" progId="Excel.Sheet.12">
                  <p:embed/>
                </p:oleObj>
              </mc:Choice>
              <mc:Fallback>
                <p:oleObj name="Worksheet" r:id="rId4" imgW="8658386" imgH="240994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2888" y="875159"/>
                        <a:ext cx="8658225" cy="240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2521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3700413"/>
              </p:ext>
            </p:extLst>
          </p:nvPr>
        </p:nvGraphicFramePr>
        <p:xfrm>
          <a:off x="280988" y="1916832"/>
          <a:ext cx="8582025" cy="240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581928" imgH="2409949" progId="Excel.Sheet.12">
                  <p:embed/>
                </p:oleObj>
              </mc:Choice>
              <mc:Fallback>
                <p:oleObj name="Worksheet" r:id="rId2" imgW="8581928" imgH="240994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0988" y="1916832"/>
                        <a:ext cx="8582025" cy="240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3608" y="764704"/>
            <a:ext cx="6995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>
                <a:solidFill>
                  <a:schemeClr val="tx2"/>
                </a:solidFill>
              </a:rPr>
              <a:t>Parent-of-origin specific effects of the polygenic scores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4869160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2400" dirty="0"/>
              <a:t>For the composite health trait HLTH, the maternal nurturing effect</a:t>
            </a:r>
          </a:p>
          <a:p>
            <a:r>
              <a:rPr lang="is-IS" sz="2400" dirty="0"/>
              <a:t>is estimated to be 2.32 times that of the paternal nurturing effect. </a:t>
            </a:r>
          </a:p>
          <a:p>
            <a:endParaRPr lang="is-IS" sz="2400" dirty="0"/>
          </a:p>
        </p:txBody>
      </p:sp>
    </p:spTree>
    <p:extLst>
      <p:ext uri="{BB962C8B-B14F-4D97-AF65-F5344CB8AC3E}">
        <p14:creationId xmlns:p14="http://schemas.microsoft.com/office/powerpoint/2010/main" val="4255688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>
            <a:spLocks noChangeAspect="1"/>
          </p:cNvSpPr>
          <p:nvPr/>
        </p:nvSpPr>
        <p:spPr>
          <a:xfrm>
            <a:off x="5015955" y="1081098"/>
            <a:ext cx="629081" cy="4323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88" b="1" dirty="0">
              <a:solidFill>
                <a:schemeClr val="tx1"/>
              </a:solidFill>
            </a:endParaRPr>
          </a:p>
        </p:txBody>
      </p:sp>
      <p:cxnSp>
        <p:nvCxnSpPr>
          <p:cNvPr id="31" name="Straight Connector 30"/>
          <p:cNvCxnSpPr>
            <a:cxnSpLocks noChangeAspect="1"/>
            <a:stCxn id="30" idx="0"/>
            <a:endCxn id="30" idx="4"/>
          </p:cNvCxnSpPr>
          <p:nvPr/>
        </p:nvCxnSpPr>
        <p:spPr>
          <a:xfrm>
            <a:off x="5330495" y="1081098"/>
            <a:ext cx="0" cy="4323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>
            <a:spLocks noChangeAspect="1"/>
          </p:cNvSpPr>
          <p:nvPr/>
        </p:nvSpPr>
        <p:spPr>
          <a:xfrm>
            <a:off x="5034090" y="1147061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T</a:t>
            </a:r>
            <a:r>
              <a:rPr lang="en-US" sz="1200" b="1" baseline="-25000" dirty="0"/>
              <a:t>M</a:t>
            </a:r>
            <a:endParaRPr lang="en-US" sz="1200" dirty="0"/>
          </a:p>
        </p:txBody>
      </p:sp>
      <p:sp>
        <p:nvSpPr>
          <p:cNvPr id="33" name="TextBox 32"/>
          <p:cNvSpPr txBox="1">
            <a:spLocks noChangeAspect="1"/>
          </p:cNvSpPr>
          <p:nvPr/>
        </p:nvSpPr>
        <p:spPr>
          <a:xfrm>
            <a:off x="5280125" y="1143906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NT</a:t>
            </a:r>
            <a:r>
              <a:rPr lang="en-US" sz="1200" b="1" baseline="-25000" dirty="0"/>
              <a:t>M</a:t>
            </a:r>
            <a:endParaRPr lang="en-US" sz="1200" dirty="0"/>
          </a:p>
        </p:txBody>
      </p:sp>
      <p:sp>
        <p:nvSpPr>
          <p:cNvPr id="26" name="Rectangle 25"/>
          <p:cNvSpPr>
            <a:spLocks noChangeAspect="1"/>
          </p:cNvSpPr>
          <p:nvPr/>
        </p:nvSpPr>
        <p:spPr>
          <a:xfrm>
            <a:off x="3722135" y="1134698"/>
            <a:ext cx="325621" cy="3338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>
            <a:spLocks noChangeAspect="1"/>
          </p:cNvSpPr>
          <p:nvPr/>
        </p:nvSpPr>
        <p:spPr>
          <a:xfrm>
            <a:off x="4047755" y="1134699"/>
            <a:ext cx="287550" cy="3338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 b="1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>
            <a:spLocks noChangeAspect="1"/>
          </p:cNvSpPr>
          <p:nvPr/>
        </p:nvSpPr>
        <p:spPr>
          <a:xfrm>
            <a:off x="3708426" y="1168700"/>
            <a:ext cx="417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NT</a:t>
            </a:r>
            <a:r>
              <a:rPr lang="en-US" sz="1200" b="1" baseline="-25000" dirty="0"/>
              <a:t>P</a:t>
            </a:r>
            <a:endParaRPr lang="en-US" sz="1200" dirty="0"/>
          </a:p>
        </p:txBody>
      </p:sp>
      <p:sp>
        <p:nvSpPr>
          <p:cNvPr id="29" name="TextBox 28"/>
          <p:cNvSpPr txBox="1">
            <a:spLocks noChangeAspect="1"/>
          </p:cNvSpPr>
          <p:nvPr/>
        </p:nvSpPr>
        <p:spPr>
          <a:xfrm>
            <a:off x="4052117" y="1170367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T</a:t>
            </a:r>
            <a:r>
              <a:rPr lang="en-US" sz="1200" b="1" baseline="-25000" dirty="0"/>
              <a:t>P</a:t>
            </a:r>
            <a:endParaRPr lang="en-US" sz="1200" dirty="0"/>
          </a:p>
        </p:txBody>
      </p:sp>
      <p:cxnSp>
        <p:nvCxnSpPr>
          <p:cNvPr id="19" name="Straight Connector 18"/>
          <p:cNvCxnSpPr>
            <a:cxnSpLocks noChangeAspect="1"/>
            <a:stCxn id="27" idx="3"/>
            <a:endCxn id="30" idx="2"/>
          </p:cNvCxnSpPr>
          <p:nvPr/>
        </p:nvCxnSpPr>
        <p:spPr>
          <a:xfrm flipV="1">
            <a:off x="4335304" y="1297295"/>
            <a:ext cx="680651" cy="43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iamond 21"/>
          <p:cNvSpPr>
            <a:spLocks noChangeAspect="1"/>
          </p:cNvSpPr>
          <p:nvPr/>
        </p:nvSpPr>
        <p:spPr>
          <a:xfrm>
            <a:off x="4238092" y="1648601"/>
            <a:ext cx="867113" cy="520058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Connector 22"/>
          <p:cNvCxnSpPr>
            <a:cxnSpLocks noChangeAspect="1"/>
          </p:cNvCxnSpPr>
          <p:nvPr/>
        </p:nvCxnSpPr>
        <p:spPr>
          <a:xfrm>
            <a:off x="4671649" y="1648601"/>
            <a:ext cx="0" cy="52988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>
            <a:spLocks noChangeAspect="1"/>
          </p:cNvSpPr>
          <p:nvPr/>
        </p:nvSpPr>
        <p:spPr>
          <a:xfrm>
            <a:off x="4420330" y="175823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T</a:t>
            </a:r>
            <a:r>
              <a:rPr lang="en-US" sz="1200" b="1" baseline="-25000" dirty="0"/>
              <a:t>P</a:t>
            </a:r>
            <a:endParaRPr lang="en-US" sz="1200" dirty="0"/>
          </a:p>
        </p:txBody>
      </p:sp>
      <p:sp>
        <p:nvSpPr>
          <p:cNvPr id="25" name="TextBox 24"/>
          <p:cNvSpPr txBox="1">
            <a:spLocks noChangeAspect="1"/>
          </p:cNvSpPr>
          <p:nvPr/>
        </p:nvSpPr>
        <p:spPr>
          <a:xfrm>
            <a:off x="4650793" y="1761574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T</a:t>
            </a:r>
            <a:r>
              <a:rPr lang="en-US" sz="1200" b="1" baseline="-25000" dirty="0"/>
              <a:t>M</a:t>
            </a:r>
            <a:endParaRPr lang="en-US" sz="1200" dirty="0"/>
          </a:p>
        </p:txBody>
      </p:sp>
      <p:cxnSp>
        <p:nvCxnSpPr>
          <p:cNvPr id="21" name="Straight Connector 20"/>
          <p:cNvCxnSpPr>
            <a:cxnSpLocks noChangeAspect="1"/>
          </p:cNvCxnSpPr>
          <p:nvPr/>
        </p:nvCxnSpPr>
        <p:spPr>
          <a:xfrm flipV="1">
            <a:off x="4673265" y="1301631"/>
            <a:ext cx="0" cy="3556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673265" y="2186799"/>
            <a:ext cx="976" cy="770195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66217" y="3024124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X</a:t>
            </a:r>
            <a:r>
              <a:rPr lang="en-US" sz="1200" b="1" baseline="-25000" dirty="0"/>
              <a:t>0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144609" y="2064229"/>
            <a:ext cx="319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Y</a:t>
            </a:r>
            <a:r>
              <a:rPr lang="en-US" sz="1200" b="1" baseline="-25000" dirty="0"/>
              <a:t>P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5969413" y="20315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Y</a:t>
            </a:r>
            <a:r>
              <a:rPr lang="en-US" sz="1200" b="1" baseline="-25000" dirty="0"/>
              <a:t>M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4633258" y="2226930"/>
            <a:ext cx="6408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1050" b="1" dirty="0"/>
              <a:t>direct</a:t>
            </a:r>
          </a:p>
          <a:p>
            <a:pPr algn="ctr"/>
            <a:r>
              <a:rPr lang="is-IS" sz="1050" b="1" dirty="0"/>
              <a:t> effect</a:t>
            </a:r>
          </a:p>
          <a:p>
            <a:pPr algn="ctr"/>
            <a:r>
              <a:rPr lang="is-IS" sz="1050" b="1" dirty="0"/>
              <a:t>path</a:t>
            </a:r>
            <a:endParaRPr lang="en-US" sz="105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093346" y="1771279"/>
            <a:ext cx="713657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s-IS" sz="1050" b="1" dirty="0"/>
              <a:t>genetic </a:t>
            </a:r>
          </a:p>
          <a:p>
            <a:pPr algn="ctr"/>
            <a:r>
              <a:rPr lang="is-IS" sz="1050" b="1" dirty="0"/>
              <a:t>nurturing</a:t>
            </a:r>
          </a:p>
          <a:p>
            <a:pPr algn="ctr"/>
            <a:r>
              <a:rPr lang="is-IS" sz="1050" b="1" dirty="0"/>
              <a:t>path</a:t>
            </a:r>
            <a:endParaRPr lang="en-US" sz="1050" b="1" dirty="0"/>
          </a:p>
        </p:txBody>
      </p:sp>
      <p:sp>
        <p:nvSpPr>
          <p:cNvPr id="16" name="Rectangle 15"/>
          <p:cNvSpPr/>
          <p:nvPr/>
        </p:nvSpPr>
        <p:spPr>
          <a:xfrm>
            <a:off x="2465313" y="1777817"/>
            <a:ext cx="88532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s-IS" sz="1050" b="1" dirty="0"/>
              <a:t>genetic nurturing</a:t>
            </a:r>
          </a:p>
          <a:p>
            <a:pPr algn="ctr"/>
            <a:r>
              <a:rPr lang="is-IS" sz="1050" b="1" dirty="0"/>
              <a:t>path</a:t>
            </a:r>
            <a:endParaRPr lang="en-US" sz="1050" b="1" dirty="0"/>
          </a:p>
        </p:txBody>
      </p:sp>
      <p:sp>
        <p:nvSpPr>
          <p:cNvPr id="44" name="Arc 43"/>
          <p:cNvSpPr>
            <a:spLocks noChangeAspect="1"/>
          </p:cNvSpPr>
          <p:nvPr/>
        </p:nvSpPr>
        <p:spPr>
          <a:xfrm rot="5400000">
            <a:off x="3998848" y="4444762"/>
            <a:ext cx="1764929" cy="1181375"/>
          </a:xfrm>
          <a:prstGeom prst="arc">
            <a:avLst>
              <a:gd name="adj1" fmla="val 13560665"/>
              <a:gd name="adj2" fmla="val 498559"/>
            </a:avLst>
          </a:prstGeom>
          <a:ln w="25400">
            <a:solidFill>
              <a:schemeClr val="accent1"/>
            </a:solidFill>
            <a:prstDash val="sysDot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Arc 44"/>
          <p:cNvSpPr>
            <a:spLocks noChangeAspect="1"/>
          </p:cNvSpPr>
          <p:nvPr/>
        </p:nvSpPr>
        <p:spPr>
          <a:xfrm rot="5400000">
            <a:off x="4187455" y="4895978"/>
            <a:ext cx="1228466" cy="815408"/>
          </a:xfrm>
          <a:prstGeom prst="arc">
            <a:avLst>
              <a:gd name="adj1" fmla="val 13607229"/>
              <a:gd name="adj2" fmla="val 155084"/>
            </a:avLst>
          </a:prstGeom>
          <a:ln w="25400">
            <a:solidFill>
              <a:schemeClr val="accent3"/>
            </a:solidFill>
            <a:prstDash val="sysDash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46" name="Arc 45"/>
          <p:cNvSpPr>
            <a:spLocks noChangeAspect="1"/>
          </p:cNvSpPr>
          <p:nvPr/>
        </p:nvSpPr>
        <p:spPr>
          <a:xfrm rot="5400000">
            <a:off x="4605919" y="4495840"/>
            <a:ext cx="933341" cy="765857"/>
          </a:xfrm>
          <a:prstGeom prst="arc">
            <a:avLst>
              <a:gd name="adj1" fmla="val 13607229"/>
              <a:gd name="adj2" fmla="val 1048159"/>
            </a:avLst>
          </a:prstGeom>
          <a:ln w="25400">
            <a:solidFill>
              <a:schemeClr val="accent3"/>
            </a:solidFill>
            <a:prstDash val="sysDash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4285008" y="5507022"/>
            <a:ext cx="157109" cy="1641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iamond 47"/>
          <p:cNvSpPr>
            <a:spLocks noChangeAspect="1"/>
          </p:cNvSpPr>
          <p:nvPr/>
        </p:nvSpPr>
        <p:spPr>
          <a:xfrm>
            <a:off x="4607179" y="5815884"/>
            <a:ext cx="138256" cy="136829"/>
          </a:xfrm>
          <a:prstGeom prst="diamond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9" name="Diamond 48"/>
          <p:cNvSpPr>
            <a:spLocks noChangeAspect="1"/>
          </p:cNvSpPr>
          <p:nvPr/>
        </p:nvSpPr>
        <p:spPr>
          <a:xfrm>
            <a:off x="4785600" y="5201462"/>
            <a:ext cx="138256" cy="136829"/>
          </a:xfrm>
          <a:prstGeom prst="diamon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>
            <a:spLocks noChangeAspect="1"/>
          </p:cNvSpPr>
          <p:nvPr/>
        </p:nvSpPr>
        <p:spPr>
          <a:xfrm>
            <a:off x="4460018" y="4911757"/>
            <a:ext cx="157109" cy="1641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4232317" y="4534810"/>
            <a:ext cx="157109" cy="164195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Diamond 51"/>
          <p:cNvSpPr>
            <a:spLocks noChangeAspect="1"/>
          </p:cNvSpPr>
          <p:nvPr/>
        </p:nvSpPr>
        <p:spPr>
          <a:xfrm>
            <a:off x="5029593" y="4849279"/>
            <a:ext cx="138256" cy="136829"/>
          </a:xfrm>
          <a:prstGeom prst="diamon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4942955" y="4156456"/>
            <a:ext cx="157109" cy="1641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Diamond 53"/>
          <p:cNvSpPr>
            <a:spLocks noChangeAspect="1"/>
          </p:cNvSpPr>
          <p:nvPr/>
        </p:nvSpPr>
        <p:spPr>
          <a:xfrm>
            <a:off x="5262610" y="4455299"/>
            <a:ext cx="138256" cy="136829"/>
          </a:xfrm>
          <a:prstGeom prst="diamon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>
            <a:cxnSpLocks noChangeAspect="1"/>
          </p:cNvCxnSpPr>
          <p:nvPr/>
        </p:nvCxnSpPr>
        <p:spPr>
          <a:xfrm flipH="1" flipV="1">
            <a:off x="5083416" y="4290305"/>
            <a:ext cx="208727" cy="19239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cxnSpLocks noChangeAspect="1"/>
          </p:cNvCxnSpPr>
          <p:nvPr/>
        </p:nvCxnSpPr>
        <p:spPr>
          <a:xfrm flipH="1" flipV="1">
            <a:off x="4857331" y="4689448"/>
            <a:ext cx="208727" cy="19239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cxnSpLocks noChangeAspect="1"/>
          </p:cNvCxnSpPr>
          <p:nvPr/>
        </p:nvCxnSpPr>
        <p:spPr>
          <a:xfrm flipH="1" flipV="1">
            <a:off x="4607509" y="5038127"/>
            <a:ext cx="208727" cy="19239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cxnSpLocks noChangeAspect="1"/>
          </p:cNvCxnSpPr>
          <p:nvPr/>
        </p:nvCxnSpPr>
        <p:spPr>
          <a:xfrm flipH="1" flipV="1">
            <a:off x="4437919" y="5654525"/>
            <a:ext cx="208727" cy="192396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cxnSpLocks noChangeAspect="1"/>
          </p:cNvCxnSpPr>
          <p:nvPr/>
        </p:nvCxnSpPr>
        <p:spPr>
          <a:xfrm flipH="1">
            <a:off x="5132094" y="4555992"/>
            <a:ext cx="174541" cy="325852"/>
          </a:xfrm>
          <a:prstGeom prst="straightConnector1">
            <a:avLst/>
          </a:prstGeom>
          <a:ln w="25400">
            <a:prstDash val="dash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cxnSpLocks noChangeAspect="1"/>
          </p:cNvCxnSpPr>
          <p:nvPr/>
        </p:nvCxnSpPr>
        <p:spPr>
          <a:xfrm flipH="1">
            <a:off x="4896139" y="4917694"/>
            <a:ext cx="182384" cy="310595"/>
          </a:xfrm>
          <a:prstGeom prst="straightConnector1">
            <a:avLst/>
          </a:prstGeom>
          <a:ln w="25400">
            <a:prstDash val="dash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cxnSpLocks noChangeAspect="1"/>
          </p:cNvCxnSpPr>
          <p:nvPr/>
        </p:nvCxnSpPr>
        <p:spPr>
          <a:xfrm flipH="1">
            <a:off x="4729014" y="5332796"/>
            <a:ext cx="90599" cy="494579"/>
          </a:xfrm>
          <a:prstGeom prst="straightConnector1">
            <a:avLst/>
          </a:prstGeom>
          <a:ln w="25400">
            <a:prstDash val="dash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2" name="Rectangle 61"/>
          <p:cNvSpPr>
            <a:spLocks noChangeAspect="1"/>
          </p:cNvSpPr>
          <p:nvPr/>
        </p:nvSpPr>
        <p:spPr>
          <a:xfrm>
            <a:off x="4486483" y="4166518"/>
            <a:ext cx="142484" cy="15401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>
            <a:spLocks noChangeAspect="1"/>
          </p:cNvSpPr>
          <p:nvPr/>
        </p:nvSpPr>
        <p:spPr>
          <a:xfrm>
            <a:off x="4712245" y="4536724"/>
            <a:ext cx="142484" cy="154013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>
            <a:spLocks noChangeAspect="1"/>
          </p:cNvSpPr>
          <p:nvPr/>
        </p:nvSpPr>
        <p:spPr>
          <a:xfrm>
            <a:off x="3763042" y="4917694"/>
            <a:ext cx="142484" cy="15401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>
            <a:cxnSpLocks noChangeAspect="1"/>
          </p:cNvCxnSpPr>
          <p:nvPr/>
        </p:nvCxnSpPr>
        <p:spPr>
          <a:xfrm>
            <a:off x="3908017" y="4990659"/>
            <a:ext cx="55385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cxnSpLocks noChangeAspect="1"/>
          </p:cNvCxnSpPr>
          <p:nvPr/>
        </p:nvCxnSpPr>
        <p:spPr>
          <a:xfrm flipH="1" flipV="1">
            <a:off x="4200980" y="4990660"/>
            <a:ext cx="1" cy="28733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cxnSpLocks noChangeAspect="1"/>
          </p:cNvCxnSpPr>
          <p:nvPr/>
        </p:nvCxnSpPr>
        <p:spPr>
          <a:xfrm flipH="1" flipV="1">
            <a:off x="4540301" y="4614071"/>
            <a:ext cx="1" cy="28733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cxnSpLocks noChangeAspect="1"/>
          </p:cNvCxnSpPr>
          <p:nvPr/>
        </p:nvCxnSpPr>
        <p:spPr>
          <a:xfrm flipH="1" flipV="1">
            <a:off x="4785006" y="4242838"/>
            <a:ext cx="1" cy="28733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>
            <a:spLocks noChangeAspect="1"/>
          </p:cNvSpPr>
          <p:nvPr/>
        </p:nvSpPr>
        <p:spPr>
          <a:xfrm>
            <a:off x="4682516" y="4502885"/>
            <a:ext cx="2519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050" b="1" dirty="0"/>
              <a:t>T</a:t>
            </a:r>
            <a:endParaRPr lang="en-US" sz="1050" b="1" dirty="0"/>
          </a:p>
        </p:txBody>
      </p:sp>
      <p:sp>
        <p:nvSpPr>
          <p:cNvPr id="72" name="TextBox 71"/>
          <p:cNvSpPr txBox="1">
            <a:spLocks noChangeAspect="1"/>
          </p:cNvSpPr>
          <p:nvPr/>
        </p:nvSpPr>
        <p:spPr>
          <a:xfrm>
            <a:off x="4919246" y="4131680"/>
            <a:ext cx="2519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050" b="1" dirty="0"/>
              <a:t>T</a:t>
            </a:r>
            <a:endParaRPr lang="en-US" sz="1050" b="1" dirty="0"/>
          </a:p>
        </p:txBody>
      </p:sp>
      <p:sp>
        <p:nvSpPr>
          <p:cNvPr id="73" name="TextBox 72"/>
          <p:cNvSpPr txBox="1">
            <a:spLocks noChangeAspect="1"/>
          </p:cNvSpPr>
          <p:nvPr/>
        </p:nvSpPr>
        <p:spPr>
          <a:xfrm>
            <a:off x="4437989" y="4881972"/>
            <a:ext cx="2519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050" b="1" dirty="0"/>
              <a:t>T</a:t>
            </a:r>
            <a:endParaRPr lang="en-US" sz="1050" b="1" dirty="0"/>
          </a:p>
        </p:txBody>
      </p:sp>
      <p:sp>
        <p:nvSpPr>
          <p:cNvPr id="74" name="TextBox 73"/>
          <p:cNvSpPr txBox="1">
            <a:spLocks noChangeAspect="1"/>
          </p:cNvSpPr>
          <p:nvPr/>
        </p:nvSpPr>
        <p:spPr>
          <a:xfrm>
            <a:off x="4263476" y="5482776"/>
            <a:ext cx="2519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050" b="1" dirty="0"/>
              <a:t>T</a:t>
            </a:r>
            <a:endParaRPr lang="en-US" sz="1050" b="1" dirty="0"/>
          </a:p>
        </p:txBody>
      </p:sp>
      <p:sp>
        <p:nvSpPr>
          <p:cNvPr id="75" name="Rectangle 74"/>
          <p:cNvSpPr>
            <a:spLocks noChangeAspect="1"/>
          </p:cNvSpPr>
          <p:nvPr/>
        </p:nvSpPr>
        <p:spPr>
          <a:xfrm>
            <a:off x="5203519" y="3751783"/>
            <a:ext cx="142484" cy="15401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/>
          <p:cNvCxnSpPr>
            <a:cxnSpLocks noChangeAspect="1"/>
          </p:cNvCxnSpPr>
          <p:nvPr/>
        </p:nvCxnSpPr>
        <p:spPr>
          <a:xfrm flipV="1">
            <a:off x="5069079" y="3920084"/>
            <a:ext cx="126032" cy="236372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cxnSpLocks noChangeAspect="1"/>
          </p:cNvCxnSpPr>
          <p:nvPr/>
        </p:nvCxnSpPr>
        <p:spPr>
          <a:xfrm>
            <a:off x="4029575" y="5277489"/>
            <a:ext cx="341274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cxnSpLocks noChangeAspect="1"/>
          </p:cNvCxnSpPr>
          <p:nvPr/>
        </p:nvCxnSpPr>
        <p:spPr>
          <a:xfrm>
            <a:off x="3835633" y="5881155"/>
            <a:ext cx="754112" cy="6287"/>
          </a:xfrm>
          <a:prstGeom prst="straightConnector1">
            <a:avLst/>
          </a:prstGeom>
          <a:ln w="25400">
            <a:prstDash val="dash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cxnSpLocks noChangeAspect="1"/>
          </p:cNvCxnSpPr>
          <p:nvPr/>
        </p:nvCxnSpPr>
        <p:spPr>
          <a:xfrm flipH="1" flipV="1">
            <a:off x="4364086" y="5277490"/>
            <a:ext cx="2" cy="22006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cxnSpLocks noChangeAspect="1"/>
          </p:cNvCxnSpPr>
          <p:nvPr/>
        </p:nvCxnSpPr>
        <p:spPr>
          <a:xfrm flipH="1" flipV="1">
            <a:off x="4033147" y="5277799"/>
            <a:ext cx="2" cy="22006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cxnSpLocks noChangeAspect="1"/>
          </p:cNvCxnSpPr>
          <p:nvPr/>
        </p:nvCxnSpPr>
        <p:spPr>
          <a:xfrm>
            <a:off x="4400143" y="4616907"/>
            <a:ext cx="300235" cy="139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cxnSpLocks noChangeAspect="1"/>
          </p:cNvCxnSpPr>
          <p:nvPr/>
        </p:nvCxnSpPr>
        <p:spPr>
          <a:xfrm>
            <a:off x="4634889" y="4234893"/>
            <a:ext cx="300235" cy="139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Diamond 110"/>
          <p:cNvSpPr>
            <a:spLocks noChangeAspect="1"/>
          </p:cNvSpPr>
          <p:nvPr/>
        </p:nvSpPr>
        <p:spPr>
          <a:xfrm>
            <a:off x="3662780" y="5801224"/>
            <a:ext cx="138256" cy="136829"/>
          </a:xfrm>
          <a:prstGeom prst="diamon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Connector 111"/>
          <p:cNvCxnSpPr>
            <a:cxnSpLocks noChangeAspect="1"/>
          </p:cNvCxnSpPr>
          <p:nvPr/>
        </p:nvCxnSpPr>
        <p:spPr>
          <a:xfrm flipH="1">
            <a:off x="3764394" y="5639109"/>
            <a:ext cx="208727" cy="19239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2843808" y="728700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b="1" dirty="0"/>
              <a:t>a)</a:t>
            </a:r>
            <a:endParaRPr lang="en-US" b="1" dirty="0"/>
          </a:p>
        </p:txBody>
      </p:sp>
      <p:sp>
        <p:nvSpPr>
          <p:cNvPr id="117" name="TextBox 116"/>
          <p:cNvSpPr txBox="1"/>
          <p:nvPr/>
        </p:nvSpPr>
        <p:spPr>
          <a:xfrm>
            <a:off x="3486434" y="3751783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b="1" dirty="0"/>
              <a:t>b)</a:t>
            </a:r>
            <a:endParaRPr lang="en-US" b="1" dirty="0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3968629" y="5503831"/>
            <a:ext cx="142484" cy="154013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Box 119"/>
          <p:cNvSpPr txBox="1">
            <a:spLocks noChangeAspect="1"/>
          </p:cNvSpPr>
          <p:nvPr/>
        </p:nvSpPr>
        <p:spPr>
          <a:xfrm>
            <a:off x="3938900" y="5469992"/>
            <a:ext cx="2519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050" b="1" dirty="0"/>
              <a:t>T</a:t>
            </a:r>
            <a:endParaRPr lang="en-US" sz="1050" b="1" dirty="0"/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3350640" y="1513492"/>
            <a:ext cx="697115" cy="586610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30" idx="4"/>
            <a:endCxn id="11" idx="1"/>
          </p:cNvCxnSpPr>
          <p:nvPr/>
        </p:nvCxnSpPr>
        <p:spPr>
          <a:xfrm>
            <a:off x="5330495" y="1513492"/>
            <a:ext cx="638918" cy="586611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7" idx="1"/>
          </p:cNvCxnSpPr>
          <p:nvPr/>
        </p:nvCxnSpPr>
        <p:spPr>
          <a:xfrm>
            <a:off x="3370977" y="2316163"/>
            <a:ext cx="1195240" cy="776519"/>
          </a:xfrm>
          <a:prstGeom prst="straightConnector1">
            <a:avLst/>
          </a:prstGeom>
          <a:ln w="1587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endCxn id="7" idx="3"/>
          </p:cNvCxnSpPr>
          <p:nvPr/>
        </p:nvCxnSpPr>
        <p:spPr>
          <a:xfrm flipH="1">
            <a:off x="4813135" y="2226931"/>
            <a:ext cx="1217027" cy="865751"/>
          </a:xfrm>
          <a:prstGeom prst="straightConnector1">
            <a:avLst/>
          </a:prstGeom>
          <a:ln w="1587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79512" y="4221088"/>
            <a:ext cx="23094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Genetic nurture</a:t>
            </a:r>
          </a:p>
          <a:p>
            <a:r>
              <a:rPr lang="en-US" dirty="0"/>
              <a:t>is not only manifested </a:t>
            </a:r>
          </a:p>
          <a:p>
            <a:r>
              <a:rPr lang="en-US" dirty="0"/>
              <a:t>through parents.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90529" y="3717032"/>
            <a:ext cx="30739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Existence of genetic nurture</a:t>
            </a:r>
          </a:p>
          <a:p>
            <a:r>
              <a:rPr lang="en-US" dirty="0"/>
              <a:t>can profoundly affect how various heritability estimates should be interpreted.</a:t>
            </a:r>
          </a:p>
          <a:p>
            <a:endParaRPr lang="en-US" dirty="0"/>
          </a:p>
          <a:p>
            <a:r>
              <a:rPr lang="en-US" dirty="0"/>
              <a:t>Young et al (Nature Genetics, 2018). </a:t>
            </a:r>
            <a:r>
              <a:rPr lang="en-US" dirty="0">
                <a:solidFill>
                  <a:schemeClr val="tx2"/>
                </a:solidFill>
              </a:rPr>
              <a:t>Estimating heritability without environmental bias.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91680" y="6237312"/>
            <a:ext cx="3908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Genetic nurture from siblings: </a:t>
            </a:r>
            <a:r>
              <a:rPr lang="en-US" i="1" dirty="0">
                <a:solidFill>
                  <a:srgbClr val="C00000"/>
                </a:solidFill>
              </a:rPr>
              <a:t>P</a:t>
            </a:r>
            <a:r>
              <a:rPr lang="en-US" dirty="0">
                <a:solidFill>
                  <a:srgbClr val="C00000"/>
                </a:solidFill>
              </a:rPr>
              <a:t> = 0.015</a:t>
            </a:r>
          </a:p>
        </p:txBody>
      </p:sp>
    </p:spTree>
    <p:extLst>
      <p:ext uri="{BB962C8B-B14F-4D97-AF65-F5344CB8AC3E}">
        <p14:creationId xmlns:p14="http://schemas.microsoft.com/office/powerpoint/2010/main" val="4014508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07432" y="692696"/>
            <a:ext cx="45291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b="1" dirty="0"/>
              <a:t>Supplementary Table S4. Effects of the non-transmitted EA polygenic score without and with adjustment for the educational attainment of the parent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307432" y="4390867"/>
                <a:ext cx="4529137" cy="14026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s-IS" sz="1050" dirty="0"/>
                  <a:t>Here, for the NT polygenic score of a parent to be used, the parent had to be both genotyped and with known value for his/her educational attainment. Thus the smaller sample sizes compared to Table 1 in the main text. Otherwise,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05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sz="105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is-IS" sz="1050" i="1">
                            <a:latin typeface="Cambria Math" panose="02040503050406030204" pitchFamily="18" charset="0"/>
                          </a:rPr>
                          <m:t>𝑁𝑇</m:t>
                        </m:r>
                      </m:sub>
                    </m:sSub>
                  </m:oMath>
                </a14:m>
                <a:r>
                  <a:rPr lang="is-IS" sz="1050" dirty="0"/>
                  <a:t> and the associated P values were calculated in the same way. Same samples were used to obtain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05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sz="105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is-IS" sz="1050" i="1">
                            <a:latin typeface="Cambria Math" panose="02040503050406030204" pitchFamily="18" charset="0"/>
                          </a:rPr>
                          <m:t>𝑁𝑇</m:t>
                        </m:r>
                      </m:sub>
                    </m:sSub>
                  </m:oMath>
                </a14:m>
                <a:r>
                  <a:rPr lang="is-IS" sz="1050" dirty="0"/>
                  <a:t>. The difference is that the educational attainment of the parent was added to the explanatory variables in the regressions. Thus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05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s-IS" sz="105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is-IS" sz="1050" i="1">
                            <a:latin typeface="Cambria Math" panose="02040503050406030204" pitchFamily="18" charset="0"/>
                          </a:rPr>
                          <m:t>𝑁𝑇</m:t>
                        </m:r>
                      </m:sub>
                    </m:sSub>
                  </m:oMath>
                </a14:m>
                <a:r>
                  <a:rPr lang="is-IS" sz="1050" dirty="0"/>
                  <a:t> is the estimated effect of the non-transmitted EA polygenic score with adjustment for the educational attainment of the parents. </a:t>
                </a:r>
                <a:endParaRPr lang="en-US" sz="105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432" y="4390867"/>
                <a:ext cx="4529137" cy="1402692"/>
              </a:xfrm>
              <a:prstGeom prst="rect">
                <a:avLst/>
              </a:prstGeom>
              <a:blipFill>
                <a:blip r:embed="rId3"/>
                <a:stretch>
                  <a:fillRect b="-1739"/>
                </a:stretch>
              </a:blipFill>
            </p:spPr>
            <p:txBody>
              <a:bodyPr/>
              <a:lstStyle/>
              <a:p>
                <a:r>
                  <a:rPr lang="is-I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8555435"/>
              </p:ext>
            </p:extLst>
          </p:nvPr>
        </p:nvGraphicFramePr>
        <p:xfrm>
          <a:off x="2307431" y="2366844"/>
          <a:ext cx="4529138" cy="1935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6038828" imgH="2581227" progId="Excel.Sheet.12">
                  <p:embed/>
                </p:oleObj>
              </mc:Choice>
              <mc:Fallback>
                <p:oleObj name="Worksheet" r:id="rId4" imgW="6038828" imgH="2581227" progId="Excel.Shee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07431" y="2366844"/>
                        <a:ext cx="4529138" cy="19359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43808" y="260648"/>
            <a:ext cx="2911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(A better understanding of Y)</a:t>
            </a:r>
          </a:p>
        </p:txBody>
      </p:sp>
    </p:spTree>
    <p:extLst>
      <p:ext uri="{BB962C8B-B14F-4D97-AF65-F5344CB8AC3E}">
        <p14:creationId xmlns:p14="http://schemas.microsoft.com/office/powerpoint/2010/main" val="665687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4926" y="116632"/>
            <a:ext cx="74552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s-IS" sz="2400" dirty="0"/>
              <a:t>Heterogeneity of direct and nurturing effects between loci</a:t>
            </a:r>
          </a:p>
          <a:p>
            <a:pPr algn="ctr"/>
            <a:r>
              <a:rPr lang="is-IS" sz="2400" dirty="0"/>
              <a:t>(equations for transmitted alleles)</a:t>
            </a:r>
          </a:p>
          <a:p>
            <a:pPr algn="ctr"/>
            <a:r>
              <a:rPr lang="is-IS" sz="24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12487" y="551136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aseline="-50000" dirty="0"/>
          </a:p>
          <a:p>
            <a:endParaRPr lang="en-US" baseline="-40000" dirty="0"/>
          </a:p>
        </p:txBody>
      </p:sp>
      <p:sp>
        <p:nvSpPr>
          <p:cNvPr id="24" name="TextBox 23"/>
          <p:cNvSpPr txBox="1"/>
          <p:nvPr/>
        </p:nvSpPr>
        <p:spPr>
          <a:xfrm>
            <a:off x="6646080" y="551363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aseline="-50000" dirty="0"/>
          </a:p>
          <a:p>
            <a:endParaRPr lang="en-US" baseline="-4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94017" y="4720697"/>
                <a:ext cx="8571564" cy="2040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s-IS" sz="2400" dirty="0">
                    <a:solidFill>
                      <a:schemeClr val="tx1"/>
                    </a:solidFill>
                  </a:rPr>
                  <a:t>Heterogeniety refers to when the ratio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is-I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s-I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s-I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is-I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is-I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s-I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is-I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is-I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is-IS" sz="2400" dirty="0">
                    <a:solidFill>
                      <a:schemeClr val="tx1"/>
                    </a:solidFill>
                  </a:rPr>
                  <a:t>varies between loci. </a:t>
                </a:r>
              </a:p>
              <a:p>
                <a:r>
                  <a:rPr lang="is-IS" sz="2400" dirty="0">
                    <a:solidFill>
                      <a:schemeClr val="tx1"/>
                    </a:solidFill>
                  </a:rPr>
                  <a:t>With heterogeneity, correlations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s-I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s-I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is-I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sub>
                    </m:sSub>
                  </m:oMath>
                </a14:m>
                <a:r>
                  <a:rPr lang="is-IS" sz="2400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s-I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s-I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is-I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</m:sub>
                    </m:sSub>
                  </m:oMath>
                </a14:m>
                <a:r>
                  <a:rPr lang="is-IS" sz="2400" dirty="0">
                    <a:solidFill>
                      <a:schemeClr val="tx1"/>
                    </a:solidFill>
                  </a:rPr>
                  <a:t> 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s-IS" sz="24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is-IS" sz="2400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is-I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is-IS" sz="2400" i="1">
                            <a:latin typeface="Cambria Math" panose="02040503050406030204" pitchFamily="18" charset="0"/>
                          </a:rPr>
                          <m:t>𝜂</m:t>
                        </m:r>
                      </m:sub>
                    </m:sSub>
                  </m:oMath>
                </a14:m>
                <a:r>
                  <a:rPr lang="is-IS" sz="2400" dirty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is-IS" sz="2400" dirty="0">
                    <a:solidFill>
                      <a:schemeClr val="tx1"/>
                    </a:solidFill>
                  </a:rPr>
                  <a:t>will not be 1. Still, correlations can be weak or strong depending on the trait. </a:t>
                </a:r>
                <a:r>
                  <a:rPr lang="is-IS" sz="2400" dirty="0"/>
                  <a:t>With proper/enough data, heterogeneity can </a:t>
                </a:r>
                <a:r>
                  <a:rPr lang="is-IS" sz="2400"/>
                  <a:t>be exploited</a:t>
                </a:r>
                <a:r>
                  <a:rPr lang="is-IS" sz="2400">
                    <a:solidFill>
                      <a:schemeClr val="tx1"/>
                    </a:solidFill>
                  </a:rPr>
                  <a:t> </a:t>
                </a:r>
                <a:r>
                  <a:rPr lang="is-IS" sz="2400" dirty="0">
                    <a:solidFill>
                      <a:schemeClr val="tx1"/>
                    </a:solidFill>
                  </a:rPr>
                  <a:t>to improve our understanding of </a:t>
                </a:r>
                <a:r>
                  <a:rPr lang="is-IS" sz="2400">
                    <a:solidFill>
                      <a:schemeClr val="tx1"/>
                    </a:solidFill>
                  </a:rPr>
                  <a:t>GWAS results. </a:t>
                </a:r>
                <a:endParaRPr lang="is-I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17" y="4720697"/>
                <a:ext cx="8571564" cy="2040623"/>
              </a:xfrm>
              <a:prstGeom prst="rect">
                <a:avLst/>
              </a:prstGeom>
              <a:blipFill>
                <a:blip r:embed="rId2"/>
                <a:stretch>
                  <a:fillRect l="-1138" t="-36418" r="-925" b="-5672"/>
                </a:stretch>
              </a:blipFill>
            </p:spPr>
            <p:txBody>
              <a:bodyPr/>
              <a:lstStyle/>
              <a:p>
                <a:r>
                  <a:rPr lang="is-I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200507" y="1216324"/>
                <a:ext cx="1977401" cy="9885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s-I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s-I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is-IS" sz="24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sub>
                      </m:sSub>
                      <m:r>
                        <a:rPr lang="is-I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is-I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is-I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is-I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0507" y="1216324"/>
                <a:ext cx="1977401" cy="9885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s-I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139866" y="1144316"/>
                <a:ext cx="1981248" cy="9885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s-I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s-I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is-IS" sz="24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is-I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is-I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is-I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is-IS" sz="2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866" y="1144316"/>
                <a:ext cx="1981248" cy="988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s-I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4935" y="2440460"/>
                <a:ext cx="3635292" cy="988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s-I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s-I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is-IS" sz="24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is-I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s-IS" sz="24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is-I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is-I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is-I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s-I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s-IS" sz="24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is-I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is-I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s-IS" sz="2400" b="0" i="1" smtClean="0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is-I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is-I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is-I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is-IS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935" y="2440460"/>
                <a:ext cx="3635292" cy="9885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s-I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2468141" y="3399383"/>
            <a:ext cx="6707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>
                <a:solidFill>
                  <a:schemeClr val="accent1"/>
                </a:solidFill>
              </a:rPr>
              <a:t>this is what regular GWAS could attempt to estimate</a:t>
            </a:r>
          </a:p>
        </p:txBody>
      </p:sp>
    </p:spTree>
    <p:extLst>
      <p:ext uri="{BB962C8B-B14F-4D97-AF65-F5344CB8AC3E}">
        <p14:creationId xmlns:p14="http://schemas.microsoft.com/office/powerpoint/2010/main" val="813021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828800" y="1125226"/>
            <a:ext cx="5490744" cy="2352809"/>
            <a:chOff x="1828800" y="1259035"/>
            <a:chExt cx="5490744" cy="2352809"/>
          </a:xfrm>
        </p:grpSpPr>
        <p:sp>
          <p:nvSpPr>
            <p:cNvPr id="4" name="Oval 3"/>
            <p:cNvSpPr/>
            <p:nvPr/>
          </p:nvSpPr>
          <p:spPr>
            <a:xfrm>
              <a:off x="2319130" y="1644831"/>
              <a:ext cx="59635" cy="66261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>
              <a:spLocks noChangeAspect="1"/>
            </p:cNvSpPr>
            <p:nvPr/>
          </p:nvSpPr>
          <p:spPr>
            <a:xfrm>
              <a:off x="6617790" y="1659515"/>
              <a:ext cx="29818" cy="33131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>
              <a:spLocks noChangeAspect="1"/>
            </p:cNvSpPr>
            <p:nvPr/>
          </p:nvSpPr>
          <p:spPr>
            <a:xfrm>
              <a:off x="2295989" y="3243005"/>
              <a:ext cx="119270" cy="132522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>
              <a:spLocks noChangeAspect="1"/>
            </p:cNvSpPr>
            <p:nvPr/>
          </p:nvSpPr>
          <p:spPr>
            <a:xfrm>
              <a:off x="6558342" y="3237458"/>
              <a:ext cx="119270" cy="132522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1828800" y="1259035"/>
                  <a:ext cx="579068" cy="39401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s-I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s-I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is-IS" b="0" i="1" smtClean="0">
                                <a:latin typeface="Cambria Math" panose="02040503050406030204" pitchFamily="18" charset="0"/>
                              </a:rPr>
                              <m:t>𝜂</m:t>
                            </m:r>
                            <m:r>
                              <a:rPr lang="is-I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8800" y="1259035"/>
                  <a:ext cx="579068" cy="394019"/>
                </a:xfrm>
                <a:prstGeom prst="rect">
                  <a:avLst/>
                </a:prstGeom>
                <a:blipFill>
                  <a:blip r:embed="rId2"/>
                  <a:stretch>
                    <a:fillRect b="-9375"/>
                  </a:stretch>
                </a:blipFill>
              </p:spPr>
              <p:txBody>
                <a:bodyPr/>
                <a:lstStyle/>
                <a:p>
                  <a:r>
                    <a:rPr lang="is-I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6641923" y="1261307"/>
                  <a:ext cx="677621" cy="6710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s-I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s-I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is-IS" b="0" i="1" smtClean="0">
                                <a:latin typeface="Cambria Math" panose="02040503050406030204" pitchFamily="18" charset="0"/>
                              </a:rPr>
                              <m:t>𝜂</m:t>
                            </m:r>
                            <m:r>
                              <a:rPr lang="is-I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is-IS" b="0" dirty="0"/>
                </a:p>
                <a:p>
                  <a:endParaRPr lang="en-US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41923" y="1261307"/>
                  <a:ext cx="677621" cy="67101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s-I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1831072" y="3240240"/>
                  <a:ext cx="5790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s-I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s-I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is-I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is-I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is-IS" b="0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31072" y="3240240"/>
                  <a:ext cx="579068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is-I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6664665" y="3242512"/>
                  <a:ext cx="5790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s-I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s-I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is-I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is-I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is-IS" b="0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64665" y="3242512"/>
                  <a:ext cx="579068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4918"/>
                  </a:stretch>
                </a:blipFill>
              </p:spPr>
              <p:txBody>
                <a:bodyPr/>
                <a:lstStyle/>
                <a:p>
                  <a:r>
                    <a:rPr lang="is-I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/>
            <p:nvPr/>
          </p:nvCxnSpPr>
          <p:spPr>
            <a:xfrm>
              <a:off x="6622971" y="1777650"/>
              <a:ext cx="0" cy="1405719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2346657" y="1779922"/>
              <a:ext cx="0" cy="1405719"/>
            </a:xfrm>
            <a:prstGeom prst="straightConnector1">
              <a:avLst/>
            </a:prstGeom>
            <a:ln w="349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2463421" y="1676081"/>
              <a:ext cx="405338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2472517" y="3309266"/>
              <a:ext cx="4053385" cy="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2463421" y="1777650"/>
              <a:ext cx="4062481" cy="1405719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H="1">
              <a:off x="2436125" y="1777650"/>
              <a:ext cx="4080681" cy="1419367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2445299" y="230467"/>
            <a:ext cx="42344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s-IS" sz="2400" dirty="0"/>
              <a:t>Two-trait model </a:t>
            </a:r>
          </a:p>
          <a:p>
            <a:pPr algn="ctr"/>
            <a:r>
              <a:rPr lang="is-IS" sz="2400" dirty="0">
                <a:solidFill>
                  <a:schemeClr val="accent1"/>
                </a:solidFill>
              </a:rPr>
              <a:t>4 effect sizes and 6 correlations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0120" y="4088781"/>
            <a:ext cx="84129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s-IS" sz="2400" dirty="0"/>
              <a:t>The collapsed model</a:t>
            </a:r>
          </a:p>
          <a:p>
            <a:pPr algn="ctr"/>
            <a:r>
              <a:rPr lang="is-IS" sz="2400" dirty="0">
                <a:solidFill>
                  <a:schemeClr val="accent1"/>
                </a:solidFill>
              </a:rPr>
              <a:t>2 effect sizes and 1 correlation</a:t>
            </a:r>
          </a:p>
          <a:p>
            <a:pPr algn="ctr"/>
            <a:r>
              <a:rPr lang="is-IS" sz="2400" dirty="0">
                <a:solidFill>
                  <a:schemeClr val="accent1"/>
                </a:solidFill>
              </a:rPr>
              <a:t>(the correlation is a function of 8 parameters in the model above)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448217" y="5503926"/>
                <a:ext cx="899670" cy="3940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s-I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s-I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is-IS" i="1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is-I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is-I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s-IS" i="1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is-I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is-IS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8217" y="5503926"/>
                <a:ext cx="899670" cy="394019"/>
              </a:xfrm>
              <a:prstGeom prst="rect">
                <a:avLst/>
              </a:prstGeom>
              <a:blipFill>
                <a:blip r:embed="rId6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is-I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646080" y="5506198"/>
                <a:ext cx="899670" cy="3940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s-I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s-IS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is-IS" i="1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is-I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s-I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s-IS" i="1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is-I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080" y="5506198"/>
                <a:ext cx="899670" cy="394019"/>
              </a:xfrm>
              <a:prstGeom prst="rect">
                <a:avLst/>
              </a:prstGeom>
              <a:blipFill>
                <a:blip r:embed="rId7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is-I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/>
          <p:cNvGrpSpPr/>
          <p:nvPr/>
        </p:nvGrpSpPr>
        <p:grpSpPr>
          <a:xfrm>
            <a:off x="2277404" y="5516012"/>
            <a:ext cx="4381623" cy="138069"/>
            <a:chOff x="2277404" y="5575484"/>
            <a:chExt cx="4381623" cy="138069"/>
          </a:xfrm>
        </p:grpSpPr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2277404" y="5581031"/>
              <a:ext cx="119270" cy="132522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6539757" y="5575484"/>
              <a:ext cx="119270" cy="132522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>
              <a:off x="2453932" y="5639858"/>
              <a:ext cx="4053385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1137426" y="6140608"/>
            <a:ext cx="7145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dirty="0">
                <a:solidFill>
                  <a:schemeClr val="accent2"/>
                </a:solidFill>
              </a:rPr>
              <a:t>Example: </a:t>
            </a:r>
            <a:r>
              <a:rPr lang="is-IS" i="1" dirty="0">
                <a:solidFill>
                  <a:schemeClr val="accent2"/>
                </a:solidFill>
              </a:rPr>
              <a:t>r</a:t>
            </a:r>
            <a:r>
              <a:rPr lang="is-IS" dirty="0">
                <a:solidFill>
                  <a:schemeClr val="accent2"/>
                </a:solidFill>
              </a:rPr>
              <a:t> = -0.13 estimated for EA and BMI (Bulik-Sullivan </a:t>
            </a:r>
            <a:r>
              <a:rPr lang="is-IS" i="1" dirty="0">
                <a:solidFill>
                  <a:schemeClr val="accent2"/>
                </a:solidFill>
              </a:rPr>
              <a:t>et al</a:t>
            </a:r>
            <a:r>
              <a:rPr lang="is-IS" dirty="0">
                <a:solidFill>
                  <a:schemeClr val="accent2"/>
                </a:solidFill>
              </a:rPr>
              <a:t>, </a:t>
            </a:r>
            <a:r>
              <a:rPr lang="is-IS" i="1" dirty="0">
                <a:solidFill>
                  <a:schemeClr val="accent2"/>
                </a:solidFill>
              </a:rPr>
              <a:t>NG</a:t>
            </a:r>
            <a:r>
              <a:rPr lang="is-IS" dirty="0">
                <a:solidFill>
                  <a:schemeClr val="accent2"/>
                </a:solidFill>
              </a:rPr>
              <a:t> 2015)</a:t>
            </a:r>
          </a:p>
        </p:txBody>
      </p:sp>
    </p:spTree>
    <p:extLst>
      <p:ext uri="{BB962C8B-B14F-4D97-AF65-F5344CB8AC3E}">
        <p14:creationId xmlns:p14="http://schemas.microsoft.com/office/powerpoint/2010/main" val="3133394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Review for Science 2019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532371" y="2539831"/>
            <a:ext cx="3065165" cy="1845824"/>
            <a:chOff x="551234" y="1467766"/>
            <a:chExt cx="7172527" cy="4122888"/>
          </a:xfrm>
        </p:grpSpPr>
        <p:pic>
          <p:nvPicPr>
            <p:cNvPr id="6" name="Content Placeholder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234" y="1467766"/>
              <a:ext cx="7172527" cy="328895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4759863"/>
              <a:ext cx="5796064" cy="830791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182" y="1859707"/>
            <a:ext cx="2490585" cy="31089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678247-EDDE-B14D-9A18-AA533CC7E840}"/>
              </a:ext>
            </a:extLst>
          </p:cNvPr>
          <p:cNvSpPr txBox="1"/>
          <p:nvPr/>
        </p:nvSpPr>
        <p:spPr>
          <a:xfrm>
            <a:off x="1385646" y="4833156"/>
            <a:ext cx="4255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Back to the Future --- Return of Family Data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92B05A-7137-A902-E5E1-477D1967BCE8}"/>
              </a:ext>
            </a:extLst>
          </p:cNvPr>
          <p:cNvSpPr txBox="1"/>
          <p:nvPr/>
        </p:nvSpPr>
        <p:spPr>
          <a:xfrm>
            <a:off x="899592" y="5589240"/>
            <a:ext cx="751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3 of the paper shows some interesting properties of higher number PCs</a:t>
            </a:r>
          </a:p>
          <a:p>
            <a:r>
              <a:rPr lang="en-US" dirty="0"/>
              <a:t>computed from a large number of SNPs. </a:t>
            </a:r>
          </a:p>
        </p:txBody>
      </p:sp>
    </p:spTree>
    <p:extLst>
      <p:ext uri="{BB962C8B-B14F-4D97-AF65-F5344CB8AC3E}">
        <p14:creationId xmlns:p14="http://schemas.microsoft.com/office/powerpoint/2010/main" val="2875292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7D3014-EDD6-0484-0321-A52093B0E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1703888"/>
            <a:ext cx="5829300" cy="34502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432A34-A1B1-ED40-99E6-EF1612EA4D81}"/>
              </a:ext>
            </a:extLst>
          </p:cNvPr>
          <p:cNvSpPr txBox="1"/>
          <p:nvPr/>
        </p:nvSpPr>
        <p:spPr>
          <a:xfrm>
            <a:off x="700392" y="3491014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June 2022</a:t>
            </a:r>
          </a:p>
        </p:txBody>
      </p:sp>
    </p:spTree>
    <p:extLst>
      <p:ext uri="{BB962C8B-B14F-4D97-AF65-F5344CB8AC3E}">
        <p14:creationId xmlns:p14="http://schemas.microsoft.com/office/powerpoint/2010/main" val="3785550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3558A-D03D-0449-A5D3-EEAB5B0FA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961" y="1131094"/>
            <a:ext cx="8325465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dirty="0"/>
              <a:t>Getting more information for the analyses by (non-linearly) imputing unobserved parental genotypes using the genotypes of siblings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19ADA9-7093-9443-81A9-D5C6D7D976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7207" y="2218763"/>
            <a:ext cx="2870028" cy="2565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D09067-76A8-F44F-9B2E-2E048ADC9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510" y="4783763"/>
            <a:ext cx="4547422" cy="7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16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4BB90E-641B-344D-9DB1-D2D44C9B73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28" t="6443" r="27022" b="9663"/>
          <a:stretch/>
        </p:blipFill>
        <p:spPr>
          <a:xfrm>
            <a:off x="971600" y="783868"/>
            <a:ext cx="7128792" cy="58326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81AEDD-05D7-0143-BC76-027DE217BEFC}"/>
              </a:ext>
            </a:extLst>
          </p:cNvPr>
          <p:cNvSpPr txBox="1"/>
          <p:nvPr/>
        </p:nvSpPr>
        <p:spPr>
          <a:xfrm>
            <a:off x="2195736" y="169476"/>
            <a:ext cx="4827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Possible (Missing) Data Patterns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B8FB76-B4D5-3C45-B515-58EE68F680BA}"/>
              </a:ext>
            </a:extLst>
          </p:cNvPr>
          <p:cNvSpPr txBox="1"/>
          <p:nvPr/>
        </p:nvSpPr>
        <p:spPr>
          <a:xfrm>
            <a:off x="7308304" y="3140968"/>
            <a:ext cx="1817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Singletons/GWAS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E39AF0-E163-0549-885E-027161D29E97}"/>
              </a:ext>
            </a:extLst>
          </p:cNvPr>
          <p:cNvSpPr txBox="1"/>
          <p:nvPr/>
        </p:nvSpPr>
        <p:spPr>
          <a:xfrm>
            <a:off x="179512" y="1342509"/>
            <a:ext cx="11459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 </a:t>
            </a:r>
          </a:p>
          <a:p>
            <a:r>
              <a:rPr lang="en-US" dirty="0"/>
              <a:t>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C38F8F-B04E-464F-80AF-E2F1C0FEEA93}"/>
              </a:ext>
            </a:extLst>
          </p:cNvPr>
          <p:cNvSpPr txBox="1"/>
          <p:nvPr/>
        </p:nvSpPr>
        <p:spPr>
          <a:xfrm>
            <a:off x="251520" y="2996952"/>
            <a:ext cx="916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Sibpairs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32B572-E870-8148-85B9-10CAE6E592DD}"/>
              </a:ext>
            </a:extLst>
          </p:cNvPr>
          <p:cNvSpPr txBox="1"/>
          <p:nvPr/>
        </p:nvSpPr>
        <p:spPr>
          <a:xfrm>
            <a:off x="3203848" y="783868"/>
            <a:ext cx="627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Trios</a:t>
            </a:r>
          </a:p>
        </p:txBody>
      </p:sp>
    </p:spTree>
    <p:extLst>
      <p:ext uri="{BB962C8B-B14F-4D97-AF65-F5344CB8AC3E}">
        <p14:creationId xmlns:p14="http://schemas.microsoft.com/office/powerpoint/2010/main" val="19501438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19894E-0FD1-8B48-B8EC-F3575DFF5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245" y="857250"/>
            <a:ext cx="3769511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D97D4D-C434-18DC-E6A2-ACDB8F40A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142" y="2717853"/>
            <a:ext cx="881165" cy="123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023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72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A8BE14-3AD6-134F-9A54-0AF9A56F4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202" y="864454"/>
            <a:ext cx="6150323" cy="339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60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23590</TotalTime>
  <Words>1371</Words>
  <Application>Microsoft Macintosh PowerPoint</Application>
  <PresentationFormat>On-screen Show (4:3)</PresentationFormat>
  <Paragraphs>200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Cambria Math</vt:lpstr>
      <vt:lpstr>Office Theme</vt:lpstr>
      <vt:lpstr>Worksheet</vt:lpstr>
      <vt:lpstr>Genetic Nurture and Family Data:</vt:lpstr>
      <vt:lpstr>PowerPoint Presentation</vt:lpstr>
      <vt:lpstr>PowerPoint Presentation</vt:lpstr>
      <vt:lpstr>PowerPoint Presentation</vt:lpstr>
      <vt:lpstr>Some special properties of the Icelandic data  </vt:lpstr>
      <vt:lpstr>PowerPoint Presentation</vt:lpstr>
      <vt:lpstr>PowerPoint Presentation</vt:lpstr>
      <vt:lpstr>PowerPoint Presentation</vt:lpstr>
      <vt:lpstr>Decomposition of the expectations of θ ̂_T and θ ̂_NT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 for Science 2019</vt:lpstr>
      <vt:lpstr>PowerPoint Presentation</vt:lpstr>
      <vt:lpstr>Getting more information for the analyses by (non-linearly) imputing unobserved parental genotypes using the genotypes of siblings </vt:lpstr>
      <vt:lpstr>PowerPoint Presentation</vt:lpstr>
      <vt:lpstr>PowerPoint Presentation</vt:lpstr>
      <vt:lpstr>PowerPoint Presentation</vt:lpstr>
      <vt:lpstr>PowerPoint Presentation</vt:lpstr>
    </vt:vector>
  </TitlesOfParts>
  <Company>deCode genetics, ehf.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L. Frigge</dc:creator>
  <cp:lastModifiedBy>Microsoft Office User</cp:lastModifiedBy>
  <cp:revision>556</cp:revision>
  <dcterms:created xsi:type="dcterms:W3CDTF">2012-07-13T09:38:37Z</dcterms:created>
  <dcterms:modified xsi:type="dcterms:W3CDTF">2023-11-08T22:39:02Z</dcterms:modified>
</cp:coreProperties>
</file>