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25" r:id="rId2"/>
    <p:sldId id="473" r:id="rId3"/>
    <p:sldId id="474" r:id="rId4"/>
    <p:sldId id="475" r:id="rId5"/>
    <p:sldId id="453" r:id="rId6"/>
    <p:sldId id="455" r:id="rId7"/>
    <p:sldId id="476" r:id="rId8"/>
    <p:sldId id="302" r:id="rId9"/>
    <p:sldId id="470" r:id="rId10"/>
    <p:sldId id="432" r:id="rId11"/>
    <p:sldId id="471" r:id="rId12"/>
    <p:sldId id="472" r:id="rId13"/>
    <p:sldId id="478" r:id="rId14"/>
    <p:sldId id="303" r:id="rId15"/>
    <p:sldId id="304" r:id="rId16"/>
    <p:sldId id="385"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88"/>
    <p:restoredTop sz="94674"/>
  </p:normalViewPr>
  <p:slideViewPr>
    <p:cSldViewPr>
      <p:cViewPr varScale="1">
        <p:scale>
          <a:sx n="124" d="100"/>
          <a:sy n="124" d="100"/>
        </p:scale>
        <p:origin x="2304" y="16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AAA024-1DF7-4791-A265-8CD6FD6F71A7}" type="datetimeFigureOut">
              <a:rPr lang="is-IS" smtClean="0"/>
              <a:pPr/>
              <a:t>7.11.2023</a:t>
            </a:fld>
            <a:endParaRPr lang="is-I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54E57-F70F-4D4B-A239-A99164C31869}" type="slidenum">
              <a:rPr lang="is-IS" smtClean="0"/>
              <a:pPr/>
              <a:t>‹#›</a:t>
            </a:fld>
            <a:endParaRPr lang="is-IS"/>
          </a:p>
        </p:txBody>
      </p:sp>
    </p:spTree>
    <p:extLst>
      <p:ext uri="{BB962C8B-B14F-4D97-AF65-F5344CB8AC3E}">
        <p14:creationId xmlns:p14="http://schemas.microsoft.com/office/powerpoint/2010/main" val="302261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0A3C54-0A17-B74A-BB2F-FAD47AD4697E}" type="slidenum">
              <a:rPr lang="en-US" smtClean="0"/>
              <a:t>8</a:t>
            </a:fld>
            <a:endParaRPr lang="en-US"/>
          </a:p>
        </p:txBody>
      </p:sp>
    </p:spTree>
    <p:extLst>
      <p:ext uri="{BB962C8B-B14F-4D97-AF65-F5344CB8AC3E}">
        <p14:creationId xmlns:p14="http://schemas.microsoft.com/office/powerpoint/2010/main" val="336698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468308E-8E0A-49F7-B548-2545E530D44C}" type="datetimeFigureOut">
              <a:rPr lang="en-US"/>
              <a:pPr>
                <a:defRPr/>
              </a:pPr>
              <a:t>11/7/23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45280A0-6EB5-4358-8C31-2D4131D7C283}" type="slidenum">
              <a:rPr lang="en-US"/>
              <a:pPr>
                <a:defRPr/>
              </a:pPr>
              <a:t>‹#›</a:t>
            </a:fld>
            <a:endParaRPr lang="en-US" dirty="0"/>
          </a:p>
        </p:txBody>
      </p:sp>
    </p:spTree>
    <p:extLst>
      <p:ext uri="{BB962C8B-B14F-4D97-AF65-F5344CB8AC3E}">
        <p14:creationId xmlns:p14="http://schemas.microsoft.com/office/powerpoint/2010/main" val="174339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0A677ED-764F-4319-98FE-559B8E341CC4}" type="datetimeFigureOut">
              <a:rPr lang="en-US"/>
              <a:pPr>
                <a:defRPr/>
              </a:pPr>
              <a:t>11/7/23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D2269E0-EE9F-40F8-8037-2AE7B27FA66B}" type="slidenum">
              <a:rPr lang="en-US"/>
              <a:pPr>
                <a:defRPr/>
              </a:pPr>
              <a:t>‹#›</a:t>
            </a:fld>
            <a:endParaRPr lang="en-US" dirty="0"/>
          </a:p>
        </p:txBody>
      </p:sp>
    </p:spTree>
    <p:extLst>
      <p:ext uri="{BB962C8B-B14F-4D97-AF65-F5344CB8AC3E}">
        <p14:creationId xmlns:p14="http://schemas.microsoft.com/office/powerpoint/2010/main" val="287198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4A98104-797D-4C8C-8179-294505C66615}" type="datetimeFigureOut">
              <a:rPr lang="en-US"/>
              <a:pPr>
                <a:defRPr/>
              </a:pPr>
              <a:t>11/7/23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3B5D775-BC6F-4D86-9452-757A6C434C99}" type="slidenum">
              <a:rPr lang="en-US"/>
              <a:pPr>
                <a:defRPr/>
              </a:pPr>
              <a:t>‹#›</a:t>
            </a:fld>
            <a:endParaRPr lang="en-US" dirty="0"/>
          </a:p>
        </p:txBody>
      </p:sp>
    </p:spTree>
    <p:extLst>
      <p:ext uri="{BB962C8B-B14F-4D97-AF65-F5344CB8AC3E}">
        <p14:creationId xmlns:p14="http://schemas.microsoft.com/office/powerpoint/2010/main" val="9011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9FE8DC8-02F7-4B53-9ABD-2C65421C488A}" type="datetimeFigureOut">
              <a:rPr lang="en-US"/>
              <a:pPr>
                <a:defRPr/>
              </a:pPr>
              <a:t>11/7/23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EAF380B-56B3-4871-9373-49F8883FCAA4}" type="slidenum">
              <a:rPr lang="en-US"/>
              <a:pPr>
                <a:defRPr/>
              </a:pPr>
              <a:t>‹#›</a:t>
            </a:fld>
            <a:endParaRPr lang="en-US" dirty="0"/>
          </a:p>
        </p:txBody>
      </p:sp>
    </p:spTree>
    <p:extLst>
      <p:ext uri="{BB962C8B-B14F-4D97-AF65-F5344CB8AC3E}">
        <p14:creationId xmlns:p14="http://schemas.microsoft.com/office/powerpoint/2010/main" val="2670881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BAE927D-F983-46E4-B529-E9ECF5168F79}" type="datetimeFigureOut">
              <a:rPr lang="en-US"/>
              <a:pPr>
                <a:defRPr/>
              </a:pPr>
              <a:t>11/7/23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AD4F4E44-D3DC-4D8B-B542-BE96ACEF893E}" type="slidenum">
              <a:rPr lang="en-US"/>
              <a:pPr>
                <a:defRPr/>
              </a:pPr>
              <a:t>‹#›</a:t>
            </a:fld>
            <a:endParaRPr lang="en-US" dirty="0"/>
          </a:p>
        </p:txBody>
      </p:sp>
    </p:spTree>
    <p:extLst>
      <p:ext uri="{BB962C8B-B14F-4D97-AF65-F5344CB8AC3E}">
        <p14:creationId xmlns:p14="http://schemas.microsoft.com/office/powerpoint/2010/main" val="258515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5D72789-414A-4639-A3D0-D10EFC871FB2}" type="datetimeFigureOut">
              <a:rPr lang="en-US"/>
              <a:pPr>
                <a:defRPr/>
              </a:pPr>
              <a:t>11/7/23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E86A43E-41FB-4F9B-A307-C06F4C66FDEE}" type="slidenum">
              <a:rPr lang="en-US"/>
              <a:pPr>
                <a:defRPr/>
              </a:pPr>
              <a:t>‹#›</a:t>
            </a:fld>
            <a:endParaRPr lang="en-US" dirty="0"/>
          </a:p>
        </p:txBody>
      </p:sp>
    </p:spTree>
    <p:extLst>
      <p:ext uri="{BB962C8B-B14F-4D97-AF65-F5344CB8AC3E}">
        <p14:creationId xmlns:p14="http://schemas.microsoft.com/office/powerpoint/2010/main" val="681075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527B7FB-5191-440B-9A96-B88E5ED596C5}" type="datetimeFigureOut">
              <a:rPr lang="en-US"/>
              <a:pPr>
                <a:defRPr/>
              </a:pPr>
              <a:t>11/7/23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F8A9B40-906B-437C-B0C3-95DC649A9664}" type="slidenum">
              <a:rPr lang="en-US"/>
              <a:pPr>
                <a:defRPr/>
              </a:pPr>
              <a:t>‹#›</a:t>
            </a:fld>
            <a:endParaRPr lang="en-US" dirty="0"/>
          </a:p>
        </p:txBody>
      </p:sp>
    </p:spTree>
    <p:extLst>
      <p:ext uri="{BB962C8B-B14F-4D97-AF65-F5344CB8AC3E}">
        <p14:creationId xmlns:p14="http://schemas.microsoft.com/office/powerpoint/2010/main" val="2480330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3A9463C-8B77-4137-8082-F14EF90AE39C}" type="datetimeFigureOut">
              <a:rPr lang="en-US"/>
              <a:pPr>
                <a:defRPr/>
              </a:pPr>
              <a:t>11/7/23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91B2AC0-8282-45B2-9419-25FF27995804}" type="slidenum">
              <a:rPr lang="en-US"/>
              <a:pPr>
                <a:defRPr/>
              </a:pPr>
              <a:t>‹#›</a:t>
            </a:fld>
            <a:endParaRPr lang="en-US" dirty="0"/>
          </a:p>
        </p:txBody>
      </p:sp>
    </p:spTree>
    <p:extLst>
      <p:ext uri="{BB962C8B-B14F-4D97-AF65-F5344CB8AC3E}">
        <p14:creationId xmlns:p14="http://schemas.microsoft.com/office/powerpoint/2010/main" val="2589184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E6E4049-F46E-491F-98DF-20B473433C9A}" type="datetimeFigureOut">
              <a:rPr lang="en-US"/>
              <a:pPr>
                <a:defRPr/>
              </a:pPr>
              <a:t>11/7/23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A112078-629D-42A0-B565-3CC5B8B7C0B1}" type="slidenum">
              <a:rPr lang="en-US"/>
              <a:pPr>
                <a:defRPr/>
              </a:pPr>
              <a:t>‹#›</a:t>
            </a:fld>
            <a:endParaRPr lang="en-US" dirty="0"/>
          </a:p>
        </p:txBody>
      </p:sp>
    </p:spTree>
    <p:extLst>
      <p:ext uri="{BB962C8B-B14F-4D97-AF65-F5344CB8AC3E}">
        <p14:creationId xmlns:p14="http://schemas.microsoft.com/office/powerpoint/2010/main" val="356957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82F3490-47A5-420D-9A3D-9DE44816B69D}" type="datetimeFigureOut">
              <a:rPr lang="en-US"/>
              <a:pPr>
                <a:defRPr/>
              </a:pPr>
              <a:t>11/7/23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7D16528-3574-4991-B807-E54C499E84F0}" type="slidenum">
              <a:rPr lang="en-US"/>
              <a:pPr>
                <a:defRPr/>
              </a:pPr>
              <a:t>‹#›</a:t>
            </a:fld>
            <a:endParaRPr lang="en-US" dirty="0"/>
          </a:p>
        </p:txBody>
      </p:sp>
    </p:spTree>
    <p:extLst>
      <p:ext uri="{BB962C8B-B14F-4D97-AF65-F5344CB8AC3E}">
        <p14:creationId xmlns:p14="http://schemas.microsoft.com/office/powerpoint/2010/main" val="231520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9EA5831-0493-490C-ABC1-B016AC08B79F}" type="datetimeFigureOut">
              <a:rPr lang="en-US"/>
              <a:pPr>
                <a:defRPr/>
              </a:pPr>
              <a:t>11/7/23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AFCF99-5B5D-4B46-AF0B-6788CE9EC6EE}" type="slidenum">
              <a:rPr lang="en-US"/>
              <a:pPr>
                <a:defRPr/>
              </a:pPr>
              <a:t>‹#›</a:t>
            </a:fld>
            <a:endParaRPr lang="en-US" dirty="0"/>
          </a:p>
        </p:txBody>
      </p:sp>
    </p:spTree>
    <p:extLst>
      <p:ext uri="{BB962C8B-B14F-4D97-AF65-F5344CB8AC3E}">
        <p14:creationId xmlns:p14="http://schemas.microsoft.com/office/powerpoint/2010/main" val="169335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430EB18-ED91-4702-83E3-E0D5B2B0D3F5}" type="datetimeFigureOut">
              <a:rPr lang="en-US"/>
              <a:pPr>
                <a:defRPr/>
              </a:pPr>
              <a:t>11/7/23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96158AB-4C53-41DC-A77C-2B762DAEA56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doi.org/10.1038/s41591-019-0459-6"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795" y="908720"/>
            <a:ext cx="7896497" cy="2188028"/>
          </a:xfrm>
        </p:spPr>
        <p:txBody>
          <a:bodyPr>
            <a:normAutofit fontScale="90000"/>
          </a:bodyPr>
          <a:lstStyle/>
          <a:p>
            <a:r>
              <a:rPr lang="en-US" sz="3975" b="1" dirty="0"/>
              <a:t>Fundamental of Statistical Genetics</a:t>
            </a:r>
            <a:br>
              <a:rPr lang="en-US" sz="3975" b="1" dirty="0"/>
            </a:br>
            <a:r>
              <a:rPr lang="en-US" sz="3975" b="1" dirty="0">
                <a:solidFill>
                  <a:srgbClr val="C00000"/>
                </a:solidFill>
              </a:rPr>
              <a:t>and data</a:t>
            </a:r>
            <a:br>
              <a:rPr lang="en-US" sz="3975" b="1" dirty="0"/>
            </a:br>
            <a:br>
              <a:rPr lang="en-US" sz="3600" dirty="0"/>
            </a:br>
            <a:r>
              <a:rPr lang="en-US" sz="3300" dirty="0"/>
              <a:t>Allele frequencies; population structure and</a:t>
            </a:r>
            <a:br>
              <a:rPr lang="en-US" sz="3300" dirty="0"/>
            </a:br>
            <a:r>
              <a:rPr lang="en-US" sz="3300" dirty="0"/>
              <a:t>correlation among loci</a:t>
            </a:r>
          </a:p>
        </p:txBody>
      </p:sp>
      <p:sp>
        <p:nvSpPr>
          <p:cNvPr id="3" name="Subtitle 2"/>
          <p:cNvSpPr>
            <a:spLocks noGrp="1"/>
          </p:cNvSpPr>
          <p:nvPr>
            <p:ph type="subTitle" idx="1"/>
          </p:nvPr>
        </p:nvSpPr>
        <p:spPr>
          <a:xfrm>
            <a:off x="2171700" y="3807042"/>
            <a:ext cx="4830570" cy="216024"/>
          </a:xfrm>
        </p:spPr>
        <p:txBody>
          <a:bodyPr>
            <a:normAutofit fontScale="25000" lnSpcReduction="20000"/>
          </a:bodyPr>
          <a:lstStyle/>
          <a:p>
            <a:endParaRPr lang="en-US" sz="3000" dirty="0">
              <a:solidFill>
                <a:srgbClr val="002060"/>
              </a:solidFill>
            </a:endParaRPr>
          </a:p>
        </p:txBody>
      </p:sp>
      <p:sp>
        <p:nvSpPr>
          <p:cNvPr id="4" name="TextBox 3"/>
          <p:cNvSpPr txBox="1"/>
          <p:nvPr/>
        </p:nvSpPr>
        <p:spPr>
          <a:xfrm>
            <a:off x="2984018" y="4933617"/>
            <a:ext cx="3395161" cy="1015663"/>
          </a:xfrm>
          <a:prstGeom prst="rect">
            <a:avLst/>
          </a:prstGeom>
          <a:noFill/>
        </p:spPr>
        <p:txBody>
          <a:bodyPr wrap="none" rtlCol="0">
            <a:spAutoFit/>
          </a:bodyPr>
          <a:lstStyle/>
          <a:p>
            <a:pPr algn="ctr"/>
            <a:r>
              <a:rPr lang="en-US" sz="3000" dirty="0"/>
              <a:t>Augustine Kong</a:t>
            </a:r>
          </a:p>
          <a:p>
            <a:pPr algn="ctr"/>
            <a:r>
              <a:rPr lang="en-US" sz="3000" dirty="0">
                <a:solidFill>
                  <a:schemeClr val="tx2"/>
                </a:solidFill>
              </a:rPr>
              <a:t>University of Oxford </a:t>
            </a:r>
          </a:p>
        </p:txBody>
      </p:sp>
    </p:spTree>
    <p:extLst>
      <p:ext uri="{BB962C8B-B14F-4D97-AF65-F5344CB8AC3E}">
        <p14:creationId xmlns:p14="http://schemas.microsoft.com/office/powerpoint/2010/main" val="1188832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5F48F-62F1-074E-AC3A-37BBB5D65EBF}"/>
              </a:ext>
            </a:extLst>
          </p:cNvPr>
          <p:cNvSpPr>
            <a:spLocks noGrp="1"/>
          </p:cNvSpPr>
          <p:nvPr>
            <p:ph type="title"/>
          </p:nvPr>
        </p:nvSpPr>
        <p:spPr>
          <a:xfrm>
            <a:off x="457200" y="44624"/>
            <a:ext cx="8229600" cy="720080"/>
          </a:xfrm>
        </p:spPr>
        <p:txBody>
          <a:bodyPr/>
          <a:lstStyle/>
          <a:p>
            <a:r>
              <a:rPr lang="en-US" sz="3200" dirty="0"/>
              <a:t>Genetic Markers (Polymorphisms) and SNPs</a:t>
            </a:r>
          </a:p>
        </p:txBody>
      </p:sp>
      <p:sp>
        <p:nvSpPr>
          <p:cNvPr id="3" name="Content Placeholder 2">
            <a:extLst>
              <a:ext uri="{FF2B5EF4-FFF2-40B4-BE49-F238E27FC236}">
                <a16:creationId xmlns:a16="http://schemas.microsoft.com/office/drawing/2014/main" id="{F246D02E-6F8C-744C-9D57-3C45BA156E2B}"/>
              </a:ext>
            </a:extLst>
          </p:cNvPr>
          <p:cNvSpPr>
            <a:spLocks noGrp="1"/>
          </p:cNvSpPr>
          <p:nvPr>
            <p:ph idx="1"/>
          </p:nvPr>
        </p:nvSpPr>
        <p:spPr>
          <a:xfrm>
            <a:off x="457200" y="764704"/>
            <a:ext cx="8229600" cy="5112568"/>
          </a:xfrm>
        </p:spPr>
        <p:txBody>
          <a:bodyPr/>
          <a:lstStyle/>
          <a:p>
            <a:r>
              <a:rPr lang="en-US" sz="2400" dirty="0"/>
              <a:t>Polymorphisms are locations in the genomes that have variations. Many types of polymorphisms. </a:t>
            </a:r>
          </a:p>
          <a:p>
            <a:r>
              <a:rPr lang="en-US" sz="2400" dirty="0"/>
              <a:t>Popular these days are Single Nucleotide Polymorphisms (SNPs) because they tend to be stable and can be genotyped efficiently and accurately.</a:t>
            </a:r>
          </a:p>
          <a:p>
            <a:r>
              <a:rPr lang="en-US" sz="2400" dirty="0"/>
              <a:t>Most SNPs have only two alleles with </a:t>
            </a:r>
            <a:r>
              <a:rPr lang="en-US" sz="2400"/>
              <a:t>non-negligible frequencies. </a:t>
            </a:r>
            <a:r>
              <a:rPr lang="en-US" sz="2400" dirty="0"/>
              <a:t>Here, for mathematical and computational convenience, we code them as 0/1 alleles. Genotype of a person at a (autosomal) site is made up of two alleles, one inherited from each parent. A genotype without distinguishing between paternal and maternal alleles, what the raw data usually are, can thus be coded as </a:t>
            </a:r>
          </a:p>
          <a:p>
            <a:pPr marL="0" indent="0">
              <a:buNone/>
            </a:pPr>
            <a:r>
              <a:rPr lang="en-US" sz="2400" dirty="0"/>
              <a:t>                                0 (homozygote 00), </a:t>
            </a:r>
          </a:p>
          <a:p>
            <a:pPr marL="0" indent="0">
              <a:buNone/>
            </a:pPr>
            <a:r>
              <a:rPr lang="en-US" sz="2400" dirty="0"/>
              <a:t>                                1 (heterozygote 01 or 10), </a:t>
            </a:r>
          </a:p>
          <a:p>
            <a:pPr marL="0" indent="0">
              <a:buNone/>
            </a:pPr>
            <a:r>
              <a:rPr lang="en-US" sz="2400" dirty="0"/>
              <a:t>                        and 2 (homozygote 11).   </a:t>
            </a:r>
          </a:p>
        </p:txBody>
      </p:sp>
    </p:spTree>
    <p:extLst>
      <p:ext uri="{BB962C8B-B14F-4D97-AF65-F5344CB8AC3E}">
        <p14:creationId xmlns:p14="http://schemas.microsoft.com/office/powerpoint/2010/main" val="1811487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348AA-7B4C-F24B-9B6A-C0292AE9FE46}"/>
              </a:ext>
            </a:extLst>
          </p:cNvPr>
          <p:cNvSpPr>
            <a:spLocks noGrp="1"/>
          </p:cNvSpPr>
          <p:nvPr>
            <p:ph type="title"/>
          </p:nvPr>
        </p:nvSpPr>
        <p:spPr>
          <a:xfrm>
            <a:off x="457200" y="-90264"/>
            <a:ext cx="8219256" cy="854968"/>
          </a:xfrm>
        </p:spPr>
        <p:txBody>
          <a:bodyPr/>
          <a:lstStyle/>
          <a:p>
            <a:r>
              <a:rPr lang="en-US" sz="3200" dirty="0"/>
              <a:t>Allele frequencies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EC71A3F-DB52-F145-8253-676C0B106D1E}"/>
                  </a:ext>
                </a:extLst>
              </p:cNvPr>
              <p:cNvSpPr>
                <a:spLocks noGrp="1"/>
              </p:cNvSpPr>
              <p:nvPr>
                <p:ph idx="1"/>
              </p:nvPr>
            </p:nvSpPr>
            <p:spPr>
              <a:xfrm>
                <a:off x="457200" y="836712"/>
                <a:ext cx="8363272" cy="5760640"/>
              </a:xfrm>
            </p:spPr>
            <p:txBody>
              <a:bodyPr/>
              <a:lstStyle/>
              <a:p>
                <a:r>
                  <a:rPr lang="en-US" sz="2400" dirty="0"/>
                  <a:t>Usually frequency is relative frequency or proportions. (However, there are some situations for rare variants where absolute frequency is what is relevant. For example, for imputations, having 5 or more copies of the variant to be imputed in the reference sequenced set is desirable.)</a:t>
                </a:r>
              </a:p>
              <a:p>
                <a:r>
                  <a:rPr lang="en-US" sz="2400" dirty="0"/>
                  <a:t>With two alleles, if frequency of one allele is </a:t>
                </a:r>
                <a14:m>
                  <m:oMath xmlns:m="http://schemas.openxmlformats.org/officeDocument/2006/math">
                    <m:r>
                      <a:rPr lang="en-GB" sz="2400" b="0" i="1" smtClean="0">
                        <a:latin typeface="Cambria Math" panose="02040503050406030204" pitchFamily="18" charset="0"/>
                      </a:rPr>
                      <m:t>𝑝</m:t>
                    </m:r>
                  </m:oMath>
                </a14:m>
                <a:r>
                  <a:rPr lang="en-US" sz="2400" dirty="0"/>
                  <a:t>, then the frequency of of the other is </a:t>
                </a:r>
                <a14:m>
                  <m:oMath xmlns:m="http://schemas.openxmlformats.org/officeDocument/2006/math">
                    <m:d>
                      <m:dPr>
                        <m:ctrlPr>
                          <a:rPr lang="en-GB" sz="2400" b="0" i="1" smtClean="0">
                            <a:latin typeface="Cambria Math" panose="02040503050406030204" pitchFamily="18" charset="0"/>
                          </a:rPr>
                        </m:ctrlPr>
                      </m:dPr>
                      <m:e>
                        <m:r>
                          <a:rPr lang="en-GB" sz="2400" b="0" i="1" smtClean="0">
                            <a:latin typeface="Cambria Math" panose="02040503050406030204" pitchFamily="18" charset="0"/>
                          </a:rPr>
                          <m:t>1−</m:t>
                        </m:r>
                        <m:r>
                          <a:rPr lang="en-GB" sz="2400" b="0" i="1" smtClean="0">
                            <a:latin typeface="Cambria Math" panose="02040503050406030204" pitchFamily="18" charset="0"/>
                          </a:rPr>
                          <m:t>𝑝</m:t>
                        </m:r>
                      </m:e>
                    </m:d>
                    <m:r>
                      <a:rPr lang="en-GB" sz="2400" b="0" i="1" smtClean="0">
                        <a:latin typeface="Cambria Math" panose="02040503050406030204" pitchFamily="18" charset="0"/>
                      </a:rPr>
                      <m:t>. </m:t>
                    </m:r>
                  </m:oMath>
                </a14:m>
                <a:r>
                  <a:rPr lang="en-US" sz="2400" dirty="0"/>
                  <a:t>So only one frequency has to be reported. </a:t>
                </a:r>
                <a:r>
                  <a:rPr lang="en-US" sz="2400" i="1" dirty="0"/>
                  <a:t>E.g.</a:t>
                </a:r>
                <a:r>
                  <a:rPr lang="en-US" sz="2400" dirty="0"/>
                  <a:t>, </a:t>
                </a:r>
                <a:r>
                  <a:rPr lang="en-US" sz="2400" dirty="0">
                    <a:solidFill>
                      <a:srgbClr val="C00000"/>
                    </a:solidFill>
                  </a:rPr>
                  <a:t>allele (A), the risk allele, or the minor allele.</a:t>
                </a:r>
                <a:r>
                  <a:rPr lang="en-US" sz="2400" dirty="0"/>
                  <a:t> In practice, be very careful about frequency of which allele is being reported. Serious errors could and did happen. With minor allele, minor allele in one batch/sample may not be minor in another batch/sample. </a:t>
                </a:r>
              </a:p>
              <a:p>
                <a:r>
                  <a:rPr lang="en-US" sz="2400" dirty="0"/>
                  <a:t>Remember the frequencies we actually have are sample frequencies (as opposed to population  frequencies). </a:t>
                </a:r>
              </a:p>
              <a:p>
                <a:endParaRPr lang="en-US" sz="2400" dirty="0"/>
              </a:p>
            </p:txBody>
          </p:sp>
        </mc:Choice>
        <mc:Fallback xmlns="">
          <p:sp>
            <p:nvSpPr>
              <p:cNvPr id="3" name="Content Placeholder 2">
                <a:extLst>
                  <a:ext uri="{FF2B5EF4-FFF2-40B4-BE49-F238E27FC236}">
                    <a16:creationId xmlns:a16="http://schemas.microsoft.com/office/drawing/2014/main" id="{AEC71A3F-DB52-F145-8253-676C0B106D1E}"/>
                  </a:ext>
                </a:extLst>
              </p:cNvPr>
              <p:cNvSpPr>
                <a:spLocks noGrp="1" noRot="1" noChangeAspect="1" noMove="1" noResize="1" noEditPoints="1" noAdjustHandles="1" noChangeArrowheads="1" noChangeShapeType="1" noTextEdit="1"/>
              </p:cNvSpPr>
              <p:nvPr>
                <p:ph idx="1"/>
              </p:nvPr>
            </p:nvSpPr>
            <p:spPr>
              <a:xfrm>
                <a:off x="457200" y="836712"/>
                <a:ext cx="8363272" cy="5760640"/>
              </a:xfrm>
              <a:blipFill>
                <a:blip r:embed="rId2"/>
                <a:stretch>
                  <a:fillRect l="-1062" t="-881" r="-1517"/>
                </a:stretch>
              </a:blipFill>
            </p:spPr>
            <p:txBody>
              <a:bodyPr/>
              <a:lstStyle/>
              <a:p>
                <a:r>
                  <a:rPr lang="en-US">
                    <a:noFill/>
                  </a:rPr>
                  <a:t> </a:t>
                </a:r>
              </a:p>
            </p:txBody>
          </p:sp>
        </mc:Fallback>
      </mc:AlternateContent>
    </p:spTree>
    <p:extLst>
      <p:ext uri="{BB962C8B-B14F-4D97-AF65-F5344CB8AC3E}">
        <p14:creationId xmlns:p14="http://schemas.microsoft.com/office/powerpoint/2010/main" val="139350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B9CFD-A46E-8148-B882-E30825B70BC3}"/>
              </a:ext>
            </a:extLst>
          </p:cNvPr>
          <p:cNvSpPr>
            <a:spLocks noGrp="1"/>
          </p:cNvSpPr>
          <p:nvPr>
            <p:ph type="title"/>
          </p:nvPr>
        </p:nvSpPr>
        <p:spPr>
          <a:xfrm>
            <a:off x="457200" y="-27384"/>
            <a:ext cx="8147248" cy="648072"/>
          </a:xfrm>
        </p:spPr>
        <p:txBody>
          <a:bodyPr/>
          <a:lstStyle/>
          <a:p>
            <a:r>
              <a:rPr lang="en-US" sz="3200" dirty="0"/>
              <a:t>Haplotypes and Phasing</a:t>
            </a:r>
          </a:p>
        </p:txBody>
      </p:sp>
      <p:sp>
        <p:nvSpPr>
          <p:cNvPr id="3" name="Content Placeholder 2">
            <a:extLst>
              <a:ext uri="{FF2B5EF4-FFF2-40B4-BE49-F238E27FC236}">
                <a16:creationId xmlns:a16="http://schemas.microsoft.com/office/drawing/2014/main" id="{2B3D19B2-0933-E840-8DF3-EFD4183AEB36}"/>
              </a:ext>
            </a:extLst>
          </p:cNvPr>
          <p:cNvSpPr>
            <a:spLocks noGrp="1"/>
          </p:cNvSpPr>
          <p:nvPr>
            <p:ph idx="1"/>
          </p:nvPr>
        </p:nvSpPr>
        <p:spPr>
          <a:xfrm>
            <a:off x="179512" y="548680"/>
            <a:ext cx="8856984" cy="6120680"/>
          </a:xfrm>
        </p:spPr>
        <p:txBody>
          <a:bodyPr/>
          <a:lstStyle/>
          <a:p>
            <a:r>
              <a:rPr lang="en-US" sz="2400" dirty="0"/>
              <a:t>A SNP haplotype is a string of alleles of a set of SNPs that are inherited from the same parent. </a:t>
            </a:r>
          </a:p>
          <a:p>
            <a:r>
              <a:rPr lang="en-US" sz="2400" dirty="0"/>
              <a:t>Example, 6 SNPs, the string of alleles inherited from the father is:</a:t>
            </a:r>
          </a:p>
          <a:p>
            <a:pPr marL="0" indent="0">
              <a:buNone/>
            </a:pPr>
            <a:r>
              <a:rPr lang="en-US" sz="2400" dirty="0"/>
              <a:t>                     110100</a:t>
            </a:r>
          </a:p>
          <a:p>
            <a:pPr marL="0" indent="0">
              <a:buNone/>
            </a:pPr>
            <a:r>
              <a:rPr lang="en-US" sz="2400" dirty="0"/>
              <a:t>     From the mother:</a:t>
            </a:r>
          </a:p>
          <a:p>
            <a:pPr marL="0" indent="0">
              <a:buNone/>
            </a:pPr>
            <a:r>
              <a:rPr lang="en-US" sz="2400" dirty="0"/>
              <a:t>                     011101</a:t>
            </a:r>
          </a:p>
          <a:p>
            <a:pPr marL="0" indent="0">
              <a:buNone/>
            </a:pPr>
            <a:r>
              <a:rPr lang="en-US" sz="2400" dirty="0"/>
              <a:t>     The corresponding string of genotypes is:</a:t>
            </a:r>
          </a:p>
          <a:p>
            <a:pPr marL="0" indent="0">
              <a:buNone/>
            </a:pPr>
            <a:r>
              <a:rPr lang="en-US" sz="2400" dirty="0"/>
              <a:t>                     121201          </a:t>
            </a:r>
          </a:p>
          <a:p>
            <a:pPr marL="0" indent="0">
              <a:buNone/>
            </a:pPr>
            <a:r>
              <a:rPr lang="en-US" sz="2400" dirty="0"/>
              <a:t>Determining the two haplotypes from the genotypes is </a:t>
            </a:r>
            <a:r>
              <a:rPr lang="en-US" sz="2400" i="1" dirty="0"/>
              <a:t>phasing</a:t>
            </a:r>
            <a:r>
              <a:rPr lang="en-US" sz="2400" dirty="0"/>
              <a:t>.  Only heterozygous SNPs have to be phased (above, SNPs 1,3 and 6). Usually, phasing does not include parent-of-origin (PO) determination, and only include SNPs (markers) on the same chromosome.  For the UK Biobank (UKBB) data, the current phasing is usually  quite accurate up to SNPs within 5Mb (?), and some progress has been made recently on PO determination.  Icelandic data the best in this respect …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3106008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l="6497" t="16975" r="16719" b="9196"/>
          <a:stretch>
            <a:fillRect/>
          </a:stretch>
        </p:blipFill>
        <p:spPr bwMode="auto">
          <a:xfrm>
            <a:off x="179388" y="115888"/>
            <a:ext cx="8640762" cy="664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Text Box 3"/>
          <p:cNvSpPr txBox="1">
            <a:spLocks noChangeArrowheads="1"/>
          </p:cNvSpPr>
          <p:nvPr/>
        </p:nvSpPr>
        <p:spPr bwMode="auto">
          <a:xfrm>
            <a:off x="251520" y="1890713"/>
            <a:ext cx="187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b="1">
                <a:solidFill>
                  <a:schemeClr val="tx1"/>
                </a:solidFill>
                <a:latin typeface="Verdana" pitchFamily="34" charset="0"/>
                <a:ea typeface="ＭＳ Ｐゴシック" pitchFamily="34" charset="-128"/>
              </a:defRPr>
            </a:lvl1pPr>
            <a:lvl2pPr marL="742950" indent="-285750" eaLnBrk="0" hangingPunct="0">
              <a:defRPr sz="1000" b="1">
                <a:solidFill>
                  <a:schemeClr val="tx1"/>
                </a:solidFill>
                <a:latin typeface="Verdana" pitchFamily="34" charset="0"/>
                <a:ea typeface="ＭＳ Ｐゴシック" pitchFamily="34" charset="-128"/>
              </a:defRPr>
            </a:lvl2pPr>
            <a:lvl3pPr marL="1143000" indent="-228600" eaLnBrk="0" hangingPunct="0">
              <a:defRPr sz="1000" b="1">
                <a:solidFill>
                  <a:schemeClr val="tx1"/>
                </a:solidFill>
                <a:latin typeface="Verdana" pitchFamily="34" charset="0"/>
                <a:ea typeface="ＭＳ Ｐゴシック" pitchFamily="34" charset="-128"/>
              </a:defRPr>
            </a:lvl3pPr>
            <a:lvl4pPr marL="1600200" indent="-228600" eaLnBrk="0" hangingPunct="0">
              <a:defRPr sz="1000" b="1">
                <a:solidFill>
                  <a:schemeClr val="tx1"/>
                </a:solidFill>
                <a:latin typeface="Verdana" pitchFamily="34" charset="0"/>
                <a:ea typeface="ＭＳ Ｐゴシック" pitchFamily="34" charset="-128"/>
              </a:defRPr>
            </a:lvl4pPr>
            <a:lvl5pPr marL="2057400" indent="-228600" eaLnBrk="0" hangingPunct="0">
              <a:defRPr sz="1000" b="1">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9pPr>
          </a:lstStyle>
          <a:p>
            <a:pPr eaLnBrk="1" hangingPunct="1"/>
            <a:r>
              <a:rPr lang="is-IS" sz="1800" u="sng">
                <a:latin typeface="Arial" charset="0"/>
              </a:rPr>
              <a:t>September 2008</a:t>
            </a:r>
            <a:endParaRPr lang="en-US" sz="1800" u="sng" dirty="0">
              <a:latin typeface="Arial" charset="0"/>
            </a:endParaRPr>
          </a:p>
        </p:txBody>
      </p:sp>
      <p:sp>
        <p:nvSpPr>
          <p:cNvPr id="12292" name="Text Box 4"/>
          <p:cNvSpPr txBox="1">
            <a:spLocks noChangeArrowheads="1"/>
          </p:cNvSpPr>
          <p:nvPr/>
        </p:nvSpPr>
        <p:spPr bwMode="auto">
          <a:xfrm>
            <a:off x="136525" y="915988"/>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b="1">
                <a:solidFill>
                  <a:schemeClr val="tx1"/>
                </a:solidFill>
                <a:latin typeface="Verdana" pitchFamily="34" charset="0"/>
                <a:ea typeface="ＭＳ Ｐゴシック" pitchFamily="34" charset="-128"/>
              </a:defRPr>
            </a:lvl1pPr>
            <a:lvl2pPr marL="742950" indent="-285750" eaLnBrk="0" hangingPunct="0">
              <a:defRPr sz="1000" b="1">
                <a:solidFill>
                  <a:schemeClr val="tx1"/>
                </a:solidFill>
                <a:latin typeface="Verdana" pitchFamily="34" charset="0"/>
                <a:ea typeface="ＭＳ Ｐゴシック" pitchFamily="34" charset="-128"/>
              </a:defRPr>
            </a:lvl2pPr>
            <a:lvl3pPr marL="1143000" indent="-228600" eaLnBrk="0" hangingPunct="0">
              <a:defRPr sz="1000" b="1">
                <a:solidFill>
                  <a:schemeClr val="tx1"/>
                </a:solidFill>
                <a:latin typeface="Verdana" pitchFamily="34" charset="0"/>
                <a:ea typeface="ＭＳ Ｐゴシック" pitchFamily="34" charset="-128"/>
              </a:defRPr>
            </a:lvl3pPr>
            <a:lvl4pPr marL="1600200" indent="-228600" eaLnBrk="0" hangingPunct="0">
              <a:defRPr sz="1000" b="1">
                <a:solidFill>
                  <a:schemeClr val="tx1"/>
                </a:solidFill>
                <a:latin typeface="Verdana" pitchFamily="34" charset="0"/>
                <a:ea typeface="ＭＳ Ｐゴシック" pitchFamily="34" charset="-128"/>
              </a:defRPr>
            </a:lvl4pPr>
            <a:lvl5pPr marL="2057400" indent="-228600" eaLnBrk="0" hangingPunct="0">
              <a:defRPr sz="1000" b="1">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000" b="1">
                <a:solidFill>
                  <a:schemeClr val="tx1"/>
                </a:solidFill>
                <a:latin typeface="Verdana" pitchFamily="34" charset="0"/>
                <a:ea typeface="ＭＳ Ｐゴシック" pitchFamily="34" charset="-128"/>
              </a:defRPr>
            </a:lvl9pPr>
          </a:lstStyle>
          <a:p>
            <a:pPr eaLnBrk="1" hangingPunct="1"/>
            <a:endParaRPr lang="is-IS" sz="2000" i="1" u="sng">
              <a:solidFill>
                <a:srgbClr val="663300"/>
              </a:solidFill>
              <a:latin typeface="Arial" charset="0"/>
            </a:endParaRPr>
          </a:p>
        </p:txBody>
      </p:sp>
      <p:sp>
        <p:nvSpPr>
          <p:cNvPr id="2" name="TextBox 1"/>
          <p:cNvSpPr txBox="1"/>
          <p:nvPr/>
        </p:nvSpPr>
        <p:spPr>
          <a:xfrm>
            <a:off x="2556819" y="1268760"/>
            <a:ext cx="6911725" cy="923330"/>
          </a:xfrm>
          <a:prstGeom prst="rect">
            <a:avLst/>
          </a:prstGeom>
          <a:noFill/>
        </p:spPr>
        <p:txBody>
          <a:bodyPr wrap="square" rtlCol="0">
            <a:spAutoFit/>
          </a:bodyPr>
          <a:lstStyle/>
          <a:p>
            <a:r>
              <a:rPr lang="en-US" dirty="0">
                <a:solidFill>
                  <a:srgbClr val="C00000"/>
                </a:solidFill>
              </a:rPr>
              <a:t>Based on an Icelandic sample size of about 35,000. Even with more sophisticated  phasing methods and a much larger sample size, the phasing of the UK Biobank data now still cannot match this</a:t>
            </a:r>
          </a:p>
        </p:txBody>
      </p:sp>
    </p:spTree>
    <p:extLst>
      <p:ext uri="{BB962C8B-B14F-4D97-AF65-F5344CB8AC3E}">
        <p14:creationId xmlns:p14="http://schemas.microsoft.com/office/powerpoint/2010/main" val="2208129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l="16550" t="20166" r="14421"/>
          <a:stretch>
            <a:fillRect/>
          </a:stretch>
        </p:blipFill>
        <p:spPr bwMode="auto">
          <a:xfrm>
            <a:off x="647700" y="531813"/>
            <a:ext cx="7596188" cy="548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44008" y="1268760"/>
            <a:ext cx="652743" cy="369332"/>
          </a:xfrm>
          <a:prstGeom prst="rect">
            <a:avLst/>
          </a:prstGeom>
          <a:noFill/>
        </p:spPr>
        <p:txBody>
          <a:bodyPr wrap="none" rtlCol="0">
            <a:spAutoFit/>
          </a:bodyPr>
          <a:lstStyle/>
          <a:p>
            <a:r>
              <a:rPr lang="en-US"/>
              <a:t>2009</a:t>
            </a:r>
          </a:p>
        </p:txBody>
      </p:sp>
    </p:spTree>
    <p:extLst>
      <p:ext uri="{BB962C8B-B14F-4D97-AF65-F5344CB8AC3E}">
        <p14:creationId xmlns:p14="http://schemas.microsoft.com/office/powerpoint/2010/main" val="339246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668A-5CAE-CD42-86F6-AB4607EA353F}"/>
              </a:ext>
            </a:extLst>
          </p:cNvPr>
          <p:cNvSpPr>
            <a:spLocks noGrp="1"/>
          </p:cNvSpPr>
          <p:nvPr>
            <p:ph type="title"/>
          </p:nvPr>
        </p:nvSpPr>
        <p:spPr>
          <a:xfrm>
            <a:off x="457200" y="-27384"/>
            <a:ext cx="8229600" cy="720080"/>
          </a:xfrm>
        </p:spPr>
        <p:txBody>
          <a:bodyPr/>
          <a:lstStyle/>
          <a:p>
            <a:r>
              <a:rPr lang="en-US" sz="3200" dirty="0"/>
              <a:t>Why are haplotypes important</a:t>
            </a:r>
          </a:p>
        </p:txBody>
      </p:sp>
      <p:sp>
        <p:nvSpPr>
          <p:cNvPr id="3" name="Content Placeholder 2">
            <a:extLst>
              <a:ext uri="{FF2B5EF4-FFF2-40B4-BE49-F238E27FC236}">
                <a16:creationId xmlns:a16="http://schemas.microsoft.com/office/drawing/2014/main" id="{7430DDEA-BA2D-EB46-8094-2C8E2E85B0FD}"/>
              </a:ext>
            </a:extLst>
          </p:cNvPr>
          <p:cNvSpPr>
            <a:spLocks noGrp="1"/>
          </p:cNvSpPr>
          <p:nvPr>
            <p:ph idx="1"/>
          </p:nvPr>
        </p:nvSpPr>
        <p:spPr>
          <a:xfrm>
            <a:off x="457200" y="692696"/>
            <a:ext cx="8229600" cy="5688632"/>
          </a:xfrm>
        </p:spPr>
        <p:txBody>
          <a:bodyPr/>
          <a:lstStyle/>
          <a:p>
            <a:r>
              <a:rPr lang="en-US" sz="2400" dirty="0"/>
              <a:t>Imputations of sequence level variations into samples genotype with a gene-chip. Example, from a sequenced panel, the frequencies of two related haplotypes are:</a:t>
            </a:r>
          </a:p>
          <a:p>
            <a:pPr marL="0" indent="0">
              <a:buNone/>
            </a:pPr>
            <a:r>
              <a:rPr lang="en-US" sz="2400" dirty="0"/>
              <a:t>                   0100</a:t>
            </a:r>
            <a:r>
              <a:rPr lang="en-US" sz="2400" dirty="0">
                <a:solidFill>
                  <a:srgbClr val="C00000"/>
                </a:solidFill>
              </a:rPr>
              <a:t>1</a:t>
            </a:r>
            <a:r>
              <a:rPr lang="en-US" sz="2400" dirty="0"/>
              <a:t>011    --- 10%</a:t>
            </a:r>
          </a:p>
          <a:p>
            <a:pPr marL="0" indent="0">
              <a:buNone/>
            </a:pPr>
            <a:r>
              <a:rPr lang="en-US" sz="2400" dirty="0"/>
              <a:t>                   0100</a:t>
            </a:r>
            <a:r>
              <a:rPr lang="en-US" sz="2400" dirty="0">
                <a:solidFill>
                  <a:srgbClr val="C00000"/>
                </a:solidFill>
              </a:rPr>
              <a:t>0</a:t>
            </a:r>
            <a:r>
              <a:rPr lang="en-US" sz="2400" dirty="0"/>
              <a:t>011    --- 0.1%</a:t>
            </a:r>
          </a:p>
          <a:p>
            <a:pPr marL="0" indent="0">
              <a:buNone/>
            </a:pPr>
            <a:r>
              <a:rPr lang="en-US" sz="2400" dirty="0"/>
              <a:t>      Then for a genotyped sample estimated to have a haplotype</a:t>
            </a:r>
          </a:p>
          <a:p>
            <a:pPr marL="0" indent="0">
              <a:buNone/>
            </a:pPr>
            <a:r>
              <a:rPr lang="en-US" sz="2400" dirty="0"/>
              <a:t>                   0100?011</a:t>
            </a:r>
          </a:p>
          <a:p>
            <a:pPr marL="0" indent="0">
              <a:buNone/>
            </a:pPr>
            <a:r>
              <a:rPr lang="en-US" sz="2400" dirty="0"/>
              <a:t>      the missing (unobserved) ? allele of snp5 is most likely 1. Tag</a:t>
            </a:r>
          </a:p>
          <a:p>
            <a:r>
              <a:rPr lang="en-US" sz="2400" dirty="0"/>
              <a:t>Even if made up of entirely common alleles, long haplotypes  would have low frequency. Two people sharing the same long rare haplotype is likely to have inherited it from a not too distant common ancestor (identical of descent (IBD)). </a:t>
            </a:r>
          </a:p>
          <a:p>
            <a:r>
              <a:rPr lang="en-US" sz="2400" dirty="0"/>
              <a:t>Haplotype frequencies are also important for phasing, and many other purposes …… See some other examples in the 2008 paper</a:t>
            </a:r>
          </a:p>
          <a:p>
            <a:endParaRPr lang="en-US" sz="2400" dirty="0"/>
          </a:p>
          <a:p>
            <a:endParaRPr lang="en-US" sz="2400" dirty="0"/>
          </a:p>
          <a:p>
            <a:endParaRPr lang="en-US" sz="2400" dirty="0"/>
          </a:p>
          <a:p>
            <a:endParaRPr lang="en-US" sz="2400" dirty="0"/>
          </a:p>
          <a:p>
            <a:endParaRPr lang="en-US" sz="2400" dirty="0"/>
          </a:p>
          <a:p>
            <a:pPr marL="0" indent="0">
              <a:buNone/>
            </a:pPr>
            <a:r>
              <a:rPr lang="en-US" sz="2400" dirty="0"/>
              <a:t>                 </a:t>
            </a:r>
          </a:p>
        </p:txBody>
      </p:sp>
    </p:spTree>
    <p:extLst>
      <p:ext uri="{BB962C8B-B14F-4D97-AF65-F5344CB8AC3E}">
        <p14:creationId xmlns:p14="http://schemas.microsoft.com/office/powerpoint/2010/main" val="3926473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9B47A3EB-F597-E44B-AE2D-57D390621A7C}"/>
              </a:ext>
            </a:extLst>
          </p:cNvPr>
          <p:cNvGrpSpPr/>
          <p:nvPr/>
        </p:nvGrpSpPr>
        <p:grpSpPr>
          <a:xfrm>
            <a:off x="3265765" y="2084977"/>
            <a:ext cx="1627072" cy="1588667"/>
            <a:chOff x="4316911" y="1552664"/>
            <a:chExt cx="2722835" cy="2723803"/>
          </a:xfrm>
          <a:solidFill>
            <a:schemeClr val="bg1"/>
          </a:solidFill>
        </p:grpSpPr>
        <p:sp>
          <p:nvSpPr>
            <p:cNvPr id="17" name="Oval 16">
              <a:extLst>
                <a:ext uri="{FF2B5EF4-FFF2-40B4-BE49-F238E27FC236}">
                  <a16:creationId xmlns:a16="http://schemas.microsoft.com/office/drawing/2014/main" id="{ADC17DCB-ACAF-784B-8924-4D89E895134A}"/>
                </a:ext>
              </a:extLst>
            </p:cNvPr>
            <p:cNvSpPr/>
            <p:nvPr/>
          </p:nvSpPr>
          <p:spPr>
            <a:xfrm>
              <a:off x="6171543" y="1558969"/>
              <a:ext cx="868203" cy="822682"/>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Rectangle 22">
              <a:extLst>
                <a:ext uri="{FF2B5EF4-FFF2-40B4-BE49-F238E27FC236}">
                  <a16:creationId xmlns:a16="http://schemas.microsoft.com/office/drawing/2014/main" id="{5DEDA5D2-6CC1-B341-A7D0-4C1FFBAA4239}"/>
                </a:ext>
              </a:extLst>
            </p:cNvPr>
            <p:cNvSpPr/>
            <p:nvPr/>
          </p:nvSpPr>
          <p:spPr>
            <a:xfrm>
              <a:off x="4316911" y="1552664"/>
              <a:ext cx="828000" cy="824459"/>
            </a:xfrm>
            <a:prstGeom prst="rect">
              <a:avLst/>
            </a:prstGeom>
            <a:grp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Rectangle 23">
              <a:extLst>
                <a:ext uri="{FF2B5EF4-FFF2-40B4-BE49-F238E27FC236}">
                  <a16:creationId xmlns:a16="http://schemas.microsoft.com/office/drawing/2014/main" id="{3855AC62-18F1-8F48-8A36-C18FF028051B}"/>
                </a:ext>
              </a:extLst>
            </p:cNvPr>
            <p:cNvSpPr/>
            <p:nvPr/>
          </p:nvSpPr>
          <p:spPr>
            <a:xfrm rot="2700000">
              <a:off x="6048525" y="3450237"/>
              <a:ext cx="828000" cy="82445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Rectangle 24">
              <a:extLst>
                <a:ext uri="{FF2B5EF4-FFF2-40B4-BE49-F238E27FC236}">
                  <a16:creationId xmlns:a16="http://schemas.microsoft.com/office/drawing/2014/main" id="{5EC98CA4-F456-8048-886D-06725E581F84}"/>
                </a:ext>
              </a:extLst>
            </p:cNvPr>
            <p:cNvSpPr/>
            <p:nvPr/>
          </p:nvSpPr>
          <p:spPr>
            <a:xfrm rot="2700000">
              <a:off x="4499155" y="3450237"/>
              <a:ext cx="828000" cy="82445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27" name="Straight Connector 26">
              <a:extLst>
                <a:ext uri="{FF2B5EF4-FFF2-40B4-BE49-F238E27FC236}">
                  <a16:creationId xmlns:a16="http://schemas.microsoft.com/office/drawing/2014/main" id="{8597C8A2-B8A6-464C-9DCF-FE33092730F3}"/>
                </a:ext>
              </a:extLst>
            </p:cNvPr>
            <p:cNvCxnSpPr/>
            <p:nvPr/>
          </p:nvCxnSpPr>
          <p:spPr>
            <a:xfrm flipV="1">
              <a:off x="4913155" y="3132944"/>
              <a:ext cx="0" cy="14529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71E1848-F8ED-7346-9B00-EE4E76491392}"/>
                </a:ext>
              </a:extLst>
            </p:cNvPr>
            <p:cNvCxnSpPr/>
            <p:nvPr/>
          </p:nvCxnSpPr>
          <p:spPr>
            <a:xfrm flipV="1">
              <a:off x="6462525" y="3132944"/>
              <a:ext cx="0" cy="14529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929CDEA-69B2-6341-9C61-29A50EF858CD}"/>
                </a:ext>
              </a:extLst>
            </p:cNvPr>
            <p:cNvCxnSpPr>
              <a:cxnSpLocks/>
            </p:cNvCxnSpPr>
            <p:nvPr/>
          </p:nvCxnSpPr>
          <p:spPr>
            <a:xfrm>
              <a:off x="4913155" y="3132944"/>
              <a:ext cx="1549370"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853F306-12FF-D14E-9857-226E08FD60E1}"/>
                </a:ext>
              </a:extLst>
            </p:cNvPr>
            <p:cNvCxnSpPr>
              <a:cxnSpLocks/>
            </p:cNvCxnSpPr>
            <p:nvPr/>
          </p:nvCxnSpPr>
          <p:spPr>
            <a:xfrm flipV="1">
              <a:off x="5687840" y="1968954"/>
              <a:ext cx="0" cy="116399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455F5AA-488D-3749-A283-D3F39EF64B76}"/>
                </a:ext>
              </a:extLst>
            </p:cNvPr>
            <p:cNvCxnSpPr>
              <a:cxnSpLocks/>
              <a:stCxn id="23" idx="3"/>
              <a:endCxn id="17" idx="2"/>
            </p:cNvCxnSpPr>
            <p:nvPr/>
          </p:nvCxnSpPr>
          <p:spPr>
            <a:xfrm>
              <a:off x="5144911" y="1964894"/>
              <a:ext cx="1026632" cy="541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Rounded Rectangle 107">
            <a:extLst>
              <a:ext uri="{FF2B5EF4-FFF2-40B4-BE49-F238E27FC236}">
                <a16:creationId xmlns:a16="http://schemas.microsoft.com/office/drawing/2014/main" id="{F18A677D-0893-3B45-8CB5-A10D972886AE}"/>
              </a:ext>
            </a:extLst>
          </p:cNvPr>
          <p:cNvSpPr/>
          <p:nvPr/>
        </p:nvSpPr>
        <p:spPr>
          <a:xfrm>
            <a:off x="3380475" y="4111521"/>
            <a:ext cx="163603" cy="1283646"/>
          </a:xfrm>
          <a:prstGeom prst="round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ounded Rectangle 109">
            <a:extLst>
              <a:ext uri="{FF2B5EF4-FFF2-40B4-BE49-F238E27FC236}">
                <a16:creationId xmlns:a16="http://schemas.microsoft.com/office/drawing/2014/main" id="{A92710E6-7B97-6D4A-AF56-C9EBE31268AA}"/>
              </a:ext>
            </a:extLst>
          </p:cNvPr>
          <p:cNvSpPr/>
          <p:nvPr/>
        </p:nvSpPr>
        <p:spPr>
          <a:xfrm>
            <a:off x="4736873" y="4111521"/>
            <a:ext cx="155964" cy="1256359"/>
          </a:xfrm>
          <a:prstGeom prst="round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ounded Rectangle 114">
            <a:extLst>
              <a:ext uri="{FF2B5EF4-FFF2-40B4-BE49-F238E27FC236}">
                <a16:creationId xmlns:a16="http://schemas.microsoft.com/office/drawing/2014/main" id="{675106F2-680A-264F-AE68-C48A1B1254D5}"/>
              </a:ext>
            </a:extLst>
          </p:cNvPr>
          <p:cNvSpPr/>
          <p:nvPr/>
        </p:nvSpPr>
        <p:spPr>
          <a:xfrm>
            <a:off x="4736873" y="4753345"/>
            <a:ext cx="155964" cy="539585"/>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ounded Rectangle 121">
            <a:extLst>
              <a:ext uri="{FF2B5EF4-FFF2-40B4-BE49-F238E27FC236}">
                <a16:creationId xmlns:a16="http://schemas.microsoft.com/office/drawing/2014/main" id="{7F390A39-9890-2A4F-994F-D05E475B8124}"/>
              </a:ext>
            </a:extLst>
          </p:cNvPr>
          <p:cNvSpPr/>
          <p:nvPr/>
        </p:nvSpPr>
        <p:spPr>
          <a:xfrm>
            <a:off x="5226540" y="1809337"/>
            <a:ext cx="157878" cy="946229"/>
          </a:xfrm>
          <a:prstGeom prst="round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ounded Rectangle 129">
            <a:extLst>
              <a:ext uri="{FF2B5EF4-FFF2-40B4-BE49-F238E27FC236}">
                <a16:creationId xmlns:a16="http://schemas.microsoft.com/office/drawing/2014/main" id="{98C7E045-2194-0449-9F68-7E715B1AFF66}"/>
              </a:ext>
            </a:extLst>
          </p:cNvPr>
          <p:cNvSpPr/>
          <p:nvPr/>
        </p:nvSpPr>
        <p:spPr>
          <a:xfrm>
            <a:off x="5009835" y="1810776"/>
            <a:ext cx="160652" cy="946229"/>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DC090A0-2E6A-37AE-581E-00C73DD2AD3E}"/>
              </a:ext>
            </a:extLst>
          </p:cNvPr>
          <p:cNvSpPr txBox="1"/>
          <p:nvPr/>
        </p:nvSpPr>
        <p:spPr>
          <a:xfrm>
            <a:off x="3182419" y="1824322"/>
            <a:ext cx="2146571" cy="276999"/>
          </a:xfrm>
          <a:prstGeom prst="rect">
            <a:avLst/>
          </a:prstGeom>
          <a:noFill/>
          <a:ln>
            <a:noFill/>
          </a:ln>
        </p:spPr>
        <p:txBody>
          <a:bodyPr wrap="square" rtlCol="0">
            <a:spAutoFit/>
          </a:bodyPr>
          <a:lstStyle/>
          <a:p>
            <a:r>
              <a:rPr lang="en-US" sz="1200" dirty="0">
                <a:solidFill>
                  <a:schemeClr val="bg2">
                    <a:lumMod val="90000"/>
                  </a:schemeClr>
                </a:solidFill>
                <a:latin typeface="Cambria Math" panose="02040503050406030204" pitchFamily="18" charset="0"/>
                <a:ea typeface="Cambria Math" panose="02040503050406030204" pitchFamily="18" charset="0"/>
              </a:rPr>
              <a:t> Father                     </a:t>
            </a:r>
            <a:r>
              <a:rPr lang="en-US" sz="1200" dirty="0">
                <a:latin typeface="Cambria Math" panose="02040503050406030204" pitchFamily="18" charset="0"/>
                <a:ea typeface="Cambria Math" panose="02040503050406030204" pitchFamily="18" charset="0"/>
              </a:rPr>
              <a:t>Mother</a:t>
            </a:r>
          </a:p>
        </p:txBody>
      </p:sp>
      <p:sp>
        <p:nvSpPr>
          <p:cNvPr id="6" name="TextBox 5">
            <a:extLst>
              <a:ext uri="{FF2B5EF4-FFF2-40B4-BE49-F238E27FC236}">
                <a16:creationId xmlns:a16="http://schemas.microsoft.com/office/drawing/2014/main" id="{E81D99DC-6D32-2DDA-DC17-24D049E621D8}"/>
              </a:ext>
            </a:extLst>
          </p:cNvPr>
          <p:cNvSpPr txBox="1"/>
          <p:nvPr/>
        </p:nvSpPr>
        <p:spPr>
          <a:xfrm>
            <a:off x="3296705" y="3777105"/>
            <a:ext cx="2427230" cy="276999"/>
          </a:xfrm>
          <a:prstGeom prst="rect">
            <a:avLst/>
          </a:prstGeom>
          <a:noFill/>
        </p:spPr>
        <p:txBody>
          <a:bodyPr wrap="square" rtlCol="0">
            <a:spAutoFit/>
          </a:bodyPr>
          <a:lstStyle/>
          <a:p>
            <a:r>
              <a:rPr lang="en-US" sz="1200" dirty="0">
                <a:latin typeface="Cambria Math" panose="02040503050406030204" pitchFamily="18" charset="0"/>
                <a:ea typeface="Cambria Math" panose="02040503050406030204" pitchFamily="18" charset="0"/>
              </a:rPr>
              <a:t>Sibling 1           Sibling 2</a:t>
            </a:r>
          </a:p>
        </p:txBody>
      </p:sp>
      <p:sp>
        <p:nvSpPr>
          <p:cNvPr id="2" name="Rounded Rectangle 1">
            <a:extLst>
              <a:ext uri="{FF2B5EF4-FFF2-40B4-BE49-F238E27FC236}">
                <a16:creationId xmlns:a16="http://schemas.microsoft.com/office/drawing/2014/main" id="{84D4EDF6-1B04-610B-2023-96FFC99020F0}"/>
              </a:ext>
            </a:extLst>
          </p:cNvPr>
          <p:cNvSpPr/>
          <p:nvPr/>
        </p:nvSpPr>
        <p:spPr>
          <a:xfrm>
            <a:off x="3380475" y="4418377"/>
            <a:ext cx="163602" cy="976790"/>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3F72876-3F51-A1DE-0CFF-875300BA87A7}"/>
              </a:ext>
            </a:extLst>
          </p:cNvPr>
          <p:cNvSpPr txBox="1"/>
          <p:nvPr/>
        </p:nvSpPr>
        <p:spPr>
          <a:xfrm>
            <a:off x="5292080" y="4437112"/>
            <a:ext cx="2750596" cy="646331"/>
          </a:xfrm>
          <a:prstGeom prst="rect">
            <a:avLst/>
          </a:prstGeom>
          <a:noFill/>
        </p:spPr>
        <p:txBody>
          <a:bodyPr wrap="square" rtlCol="0">
            <a:spAutoFit/>
          </a:bodyPr>
          <a:lstStyle/>
          <a:p>
            <a:r>
              <a:rPr lang="en-US" dirty="0">
                <a:latin typeface="Cambria Math" panose="02040503050406030204" pitchFamily="18" charset="0"/>
                <a:ea typeface="Cambria Math" panose="02040503050406030204" pitchFamily="18" charset="0"/>
              </a:rPr>
              <a:t>Recombination/crossover  event</a:t>
            </a:r>
          </a:p>
        </p:txBody>
      </p:sp>
      <p:cxnSp>
        <p:nvCxnSpPr>
          <p:cNvPr id="7" name="Straight Arrow Connector 6">
            <a:extLst>
              <a:ext uri="{FF2B5EF4-FFF2-40B4-BE49-F238E27FC236}">
                <a16:creationId xmlns:a16="http://schemas.microsoft.com/office/drawing/2014/main" id="{A156476B-54B6-C127-E0CF-181AF76347CB}"/>
              </a:ext>
            </a:extLst>
          </p:cNvPr>
          <p:cNvCxnSpPr>
            <a:cxnSpLocks/>
          </p:cNvCxnSpPr>
          <p:nvPr/>
        </p:nvCxnSpPr>
        <p:spPr>
          <a:xfrm flipH="1">
            <a:off x="4926716" y="4703991"/>
            <a:ext cx="243771" cy="714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Rounded Rectangle 12">
            <a:extLst>
              <a:ext uri="{FF2B5EF4-FFF2-40B4-BE49-F238E27FC236}">
                <a16:creationId xmlns:a16="http://schemas.microsoft.com/office/drawing/2014/main" id="{56233D03-FFA3-199E-15C0-C57950546C46}"/>
              </a:ext>
            </a:extLst>
          </p:cNvPr>
          <p:cNvSpPr/>
          <p:nvPr/>
        </p:nvSpPr>
        <p:spPr>
          <a:xfrm>
            <a:off x="2538673" y="4111521"/>
            <a:ext cx="163603" cy="306856"/>
          </a:xfrm>
          <a:prstGeom prst="round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E34A84E9-65AB-DACA-43B3-B3B98E66017B}"/>
              </a:ext>
            </a:extLst>
          </p:cNvPr>
          <p:cNvSpPr/>
          <p:nvPr/>
        </p:nvSpPr>
        <p:spPr>
          <a:xfrm>
            <a:off x="2538673" y="4753344"/>
            <a:ext cx="155964" cy="539585"/>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17A5322-247E-09C9-3753-4651F8C16239}"/>
              </a:ext>
            </a:extLst>
          </p:cNvPr>
          <p:cNvSpPr txBox="1"/>
          <p:nvPr/>
        </p:nvSpPr>
        <p:spPr>
          <a:xfrm>
            <a:off x="1619672" y="5367138"/>
            <a:ext cx="1646093" cy="646331"/>
          </a:xfrm>
          <a:prstGeom prst="rect">
            <a:avLst/>
          </a:prstGeom>
          <a:noFill/>
        </p:spPr>
        <p:txBody>
          <a:bodyPr wrap="square" rtlCol="0">
            <a:spAutoFit/>
          </a:bodyPr>
          <a:lstStyle/>
          <a:p>
            <a:r>
              <a:rPr lang="en-US" dirty="0">
                <a:latin typeface="Cambria Math" panose="02040503050406030204" pitchFamily="18" charset="0"/>
                <a:ea typeface="Cambria Math" panose="02040503050406030204" pitchFamily="18" charset="0"/>
              </a:rPr>
              <a:t>IBD segments</a:t>
            </a:r>
          </a:p>
          <a:p>
            <a:r>
              <a:rPr lang="en-US" dirty="0">
                <a:latin typeface="Cambria Math" panose="02040503050406030204" pitchFamily="18" charset="0"/>
                <a:ea typeface="Cambria Math" panose="02040503050406030204" pitchFamily="18" charset="0"/>
              </a:rPr>
              <a:t>of the two sibs</a:t>
            </a:r>
          </a:p>
        </p:txBody>
      </p:sp>
      <p:sp>
        <p:nvSpPr>
          <p:cNvPr id="5" name="TextBox 4">
            <a:extLst>
              <a:ext uri="{FF2B5EF4-FFF2-40B4-BE49-F238E27FC236}">
                <a16:creationId xmlns:a16="http://schemas.microsoft.com/office/drawing/2014/main" id="{453FDDA8-3C68-2047-A53C-6F9415B05956}"/>
              </a:ext>
            </a:extLst>
          </p:cNvPr>
          <p:cNvSpPr txBox="1"/>
          <p:nvPr/>
        </p:nvSpPr>
        <p:spPr>
          <a:xfrm>
            <a:off x="333022" y="188640"/>
            <a:ext cx="8487450" cy="1077218"/>
          </a:xfrm>
          <a:prstGeom prst="rect">
            <a:avLst/>
          </a:prstGeom>
          <a:noFill/>
        </p:spPr>
        <p:txBody>
          <a:bodyPr wrap="square" rtlCol="0">
            <a:spAutoFit/>
          </a:bodyPr>
          <a:lstStyle/>
          <a:p>
            <a:pPr algn="ctr"/>
            <a:r>
              <a:rPr lang="en-US" sz="3200" dirty="0"/>
              <a:t>How old haplotypes break up and </a:t>
            </a:r>
          </a:p>
          <a:p>
            <a:pPr algn="ctr"/>
            <a:r>
              <a:rPr lang="en-US" sz="3200" dirty="0"/>
              <a:t>new haplotypes formed</a:t>
            </a:r>
          </a:p>
        </p:txBody>
      </p:sp>
      <p:sp>
        <p:nvSpPr>
          <p:cNvPr id="8" name="TextBox 7">
            <a:extLst>
              <a:ext uri="{FF2B5EF4-FFF2-40B4-BE49-F238E27FC236}">
                <a16:creationId xmlns:a16="http://schemas.microsoft.com/office/drawing/2014/main" id="{F7F6D6A6-5D17-1340-BF11-41FB343FCA2C}"/>
              </a:ext>
            </a:extLst>
          </p:cNvPr>
          <p:cNvSpPr txBox="1"/>
          <p:nvPr/>
        </p:nvSpPr>
        <p:spPr>
          <a:xfrm>
            <a:off x="5709942" y="1772816"/>
            <a:ext cx="3076996" cy="923330"/>
          </a:xfrm>
          <a:prstGeom prst="rect">
            <a:avLst/>
          </a:prstGeom>
          <a:noFill/>
        </p:spPr>
        <p:txBody>
          <a:bodyPr wrap="none" rtlCol="0">
            <a:spAutoFit/>
          </a:bodyPr>
          <a:lstStyle/>
          <a:p>
            <a:r>
              <a:rPr lang="en-US" dirty="0"/>
              <a:t>Two chromosomes/haplotypes</a:t>
            </a:r>
          </a:p>
          <a:p>
            <a:r>
              <a:rPr lang="en-US" dirty="0"/>
              <a:t>Inherited from the </a:t>
            </a:r>
          </a:p>
          <a:p>
            <a:r>
              <a:rPr lang="en-US" dirty="0"/>
              <a:t>two grandparents</a:t>
            </a:r>
          </a:p>
        </p:txBody>
      </p:sp>
      <p:sp>
        <p:nvSpPr>
          <p:cNvPr id="9" name="TextBox 8">
            <a:extLst>
              <a:ext uri="{FF2B5EF4-FFF2-40B4-BE49-F238E27FC236}">
                <a16:creationId xmlns:a16="http://schemas.microsoft.com/office/drawing/2014/main" id="{AEA9A40F-8826-2149-96DF-D36A6DD709DA}"/>
              </a:ext>
            </a:extLst>
          </p:cNvPr>
          <p:cNvSpPr txBox="1"/>
          <p:nvPr/>
        </p:nvSpPr>
        <p:spPr>
          <a:xfrm>
            <a:off x="107504" y="6269250"/>
            <a:ext cx="8881214" cy="400110"/>
          </a:xfrm>
          <a:prstGeom prst="rect">
            <a:avLst/>
          </a:prstGeom>
          <a:noFill/>
        </p:spPr>
        <p:txBody>
          <a:bodyPr wrap="none" rtlCol="0">
            <a:spAutoFit/>
          </a:bodyPr>
          <a:lstStyle/>
          <a:p>
            <a:r>
              <a:rPr lang="en-US" sz="2000" dirty="0"/>
              <a:t>Two sites have recombined if the alleles originated from two different grandparents</a:t>
            </a:r>
          </a:p>
        </p:txBody>
      </p:sp>
    </p:spTree>
    <p:extLst>
      <p:ext uri="{BB962C8B-B14F-4D97-AF65-F5344CB8AC3E}">
        <p14:creationId xmlns:p14="http://schemas.microsoft.com/office/powerpoint/2010/main" val="2789878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5410C-3C45-D24D-8AE7-A12728E8970F}"/>
              </a:ext>
            </a:extLst>
          </p:cNvPr>
          <p:cNvSpPr>
            <a:spLocks noGrp="1"/>
          </p:cNvSpPr>
          <p:nvPr>
            <p:ph type="title"/>
          </p:nvPr>
        </p:nvSpPr>
        <p:spPr>
          <a:xfrm>
            <a:off x="107504" y="-27384"/>
            <a:ext cx="8928992" cy="792088"/>
          </a:xfrm>
        </p:spPr>
        <p:txBody>
          <a:bodyPr/>
          <a:lstStyle/>
          <a:p>
            <a:r>
              <a:rPr lang="en-US" sz="3200" dirty="0"/>
              <a:t>Correlation, or Linkage Disequilibrium (LD)  of SNPs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76128B8-91DB-354D-AB1B-0DC8AB358511}"/>
                  </a:ext>
                </a:extLst>
              </p:cNvPr>
              <p:cNvSpPr>
                <a:spLocks noGrp="1"/>
              </p:cNvSpPr>
              <p:nvPr>
                <p:ph idx="1"/>
              </p:nvPr>
            </p:nvSpPr>
            <p:spPr>
              <a:xfrm>
                <a:off x="179512" y="620688"/>
                <a:ext cx="8712968" cy="5400600"/>
              </a:xfrm>
            </p:spPr>
            <p:txBody>
              <a:bodyPr/>
              <a:lstStyle/>
              <a:p>
                <a:r>
                  <a:rPr lang="en-US" sz="2400" dirty="0"/>
                  <a:t>Common measure based on genotypes: </a:t>
                </a:r>
                <a14:m>
                  <m:oMath xmlns:m="http://schemas.openxmlformats.org/officeDocument/2006/math">
                    <m:r>
                      <a:rPr lang="en-GB" sz="2400" b="0" i="1" smtClean="0">
                        <a:latin typeface="Cambria Math" panose="02040503050406030204" pitchFamily="18" charset="0"/>
                      </a:rPr>
                      <m:t>𝑐𝑜𝑟</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𝑔</m:t>
                            </m:r>
                          </m:e>
                          <m:sub>
                            <m:r>
                              <a:rPr lang="en-GB" sz="2400" b="0" i="1" smtClean="0">
                                <a:latin typeface="Cambria Math" panose="02040503050406030204" pitchFamily="18" charset="0"/>
                              </a:rPr>
                              <m:t>𝐴</m:t>
                            </m:r>
                          </m:sub>
                        </m:sSub>
                        <m:r>
                          <a:rPr lang="en-GB" sz="2400" b="0" i="1" smtClean="0">
                            <a:latin typeface="Cambria Math" panose="02040503050406030204" pitchFamily="18" charset="0"/>
                          </a:rPr>
                          <m:t>, </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𝑔</m:t>
                            </m:r>
                          </m:e>
                          <m:sub>
                            <m:r>
                              <a:rPr lang="en-GB" sz="2400" b="0" i="1" smtClean="0">
                                <a:latin typeface="Cambria Math" panose="02040503050406030204" pitchFamily="18" charset="0"/>
                              </a:rPr>
                              <m:t>𝐵</m:t>
                            </m:r>
                          </m:sub>
                        </m:sSub>
                      </m:e>
                    </m:d>
                    <m:r>
                      <a:rPr lang="en-GB" sz="2400" b="0" i="1" smtClean="0">
                        <a:latin typeface="Cambria Math" panose="02040503050406030204" pitchFamily="18" charset="0"/>
                      </a:rPr>
                      <m:t>=</m:t>
                    </m:r>
                    <m:r>
                      <a:rPr lang="en-GB" sz="2400" b="0" i="1" smtClean="0">
                        <a:latin typeface="Cambria Math" panose="02040503050406030204" pitchFamily="18" charset="0"/>
                      </a:rPr>
                      <m:t>𝑟</m:t>
                    </m:r>
                  </m:oMath>
                </a14:m>
                <a:r>
                  <a:rPr lang="en-US" sz="2400" dirty="0"/>
                  <a:t> or</a:t>
                </a:r>
                <a14:m>
                  <m:oMath xmlns:m="http://schemas.openxmlformats.org/officeDocument/2006/math">
                    <m:r>
                      <a:rPr lang="en-GB" sz="2400" b="0" i="0" smtClean="0">
                        <a:latin typeface="Cambria Math" panose="02040503050406030204" pitchFamily="18" charset="0"/>
                      </a:rPr>
                      <m:t> </m:t>
                    </m:r>
                    <m:r>
                      <a:rPr lang="en-GB" sz="2400" i="1">
                        <a:latin typeface="Cambria Math" panose="02040503050406030204" pitchFamily="18" charset="0"/>
                      </a:rPr>
                      <m:t>𝑐𝑜</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𝑟</m:t>
                        </m:r>
                      </m:e>
                      <m:sup>
                        <m:r>
                          <a:rPr lang="en-GB" sz="2400" b="0" i="1" smtClean="0">
                            <a:latin typeface="Cambria Math" panose="02040503050406030204" pitchFamily="18" charset="0"/>
                          </a:rPr>
                          <m:t>2</m:t>
                        </m:r>
                      </m:sup>
                    </m:sSup>
                    <m:d>
                      <m:dPr>
                        <m:ctrlPr>
                          <a:rPr lang="en-GB" sz="2400" i="1">
                            <a:latin typeface="Cambria Math" panose="02040503050406030204" pitchFamily="18" charset="0"/>
                          </a:rPr>
                        </m:ctrlPr>
                      </m:dPr>
                      <m:e>
                        <m:sSub>
                          <m:sSubPr>
                            <m:ctrlPr>
                              <a:rPr lang="en-GB" sz="2400" i="1">
                                <a:latin typeface="Cambria Math" panose="02040503050406030204" pitchFamily="18" charset="0"/>
                              </a:rPr>
                            </m:ctrlPr>
                          </m:sSubPr>
                          <m:e>
                            <m:r>
                              <a:rPr lang="en-GB" sz="2400" i="1">
                                <a:latin typeface="Cambria Math" panose="02040503050406030204" pitchFamily="18" charset="0"/>
                              </a:rPr>
                              <m:t>𝑔</m:t>
                            </m:r>
                          </m:e>
                          <m:sub>
                            <m:r>
                              <a:rPr lang="en-GB" sz="2400" i="1">
                                <a:latin typeface="Cambria Math" panose="02040503050406030204" pitchFamily="18" charset="0"/>
                              </a:rPr>
                              <m:t>𝐴</m:t>
                            </m:r>
                          </m:sub>
                        </m:sSub>
                        <m:r>
                          <a:rPr lang="en-GB" sz="2400" i="1">
                            <a:latin typeface="Cambria Math" panose="02040503050406030204" pitchFamily="18" charset="0"/>
                          </a:rPr>
                          <m:t>, </m:t>
                        </m:r>
                        <m:sSub>
                          <m:sSubPr>
                            <m:ctrlPr>
                              <a:rPr lang="en-GB" sz="2400" i="1">
                                <a:latin typeface="Cambria Math" panose="02040503050406030204" pitchFamily="18" charset="0"/>
                              </a:rPr>
                            </m:ctrlPr>
                          </m:sSubPr>
                          <m:e>
                            <m:r>
                              <a:rPr lang="en-GB" sz="2400" i="1">
                                <a:latin typeface="Cambria Math" panose="02040503050406030204" pitchFamily="18" charset="0"/>
                              </a:rPr>
                              <m:t>𝑔</m:t>
                            </m:r>
                          </m:e>
                          <m:sub>
                            <m:r>
                              <a:rPr lang="en-GB" sz="2400" i="1">
                                <a:latin typeface="Cambria Math" panose="02040503050406030204" pitchFamily="18" charset="0"/>
                              </a:rPr>
                              <m:t>𝐵</m:t>
                            </m:r>
                          </m:sub>
                        </m:sSub>
                      </m:e>
                    </m:d>
                    <m:r>
                      <a:rPr lang="en-GB" sz="2400" i="1">
                        <a:latin typeface="Cambria Math" panose="02040503050406030204" pitchFamily="18" charset="0"/>
                      </a:rPr>
                      <m:t>=</m:t>
                    </m:r>
                    <m:sSup>
                      <m:sSupPr>
                        <m:ctrlPr>
                          <a:rPr lang="en-GB" sz="2400" b="0" i="1" smtClean="0">
                            <a:latin typeface="Cambria Math" panose="02040503050406030204" pitchFamily="18" charset="0"/>
                          </a:rPr>
                        </m:ctrlPr>
                      </m:sSupPr>
                      <m:e>
                        <m:r>
                          <a:rPr lang="en-GB" sz="2400" i="1">
                            <a:latin typeface="Cambria Math" panose="02040503050406030204" pitchFamily="18" charset="0"/>
                          </a:rPr>
                          <m:t>𝑟</m:t>
                        </m:r>
                      </m:e>
                      <m:sup>
                        <m:r>
                          <a:rPr lang="en-GB" sz="2400" b="0" i="1" smtClean="0">
                            <a:latin typeface="Cambria Math" panose="02040503050406030204" pitchFamily="18" charset="0"/>
                          </a:rPr>
                          <m:t>2</m:t>
                        </m:r>
                      </m:sup>
                    </m:sSup>
                  </m:oMath>
                </a14:m>
                <a:endParaRPr lang="en-US" sz="2400" dirty="0"/>
              </a:p>
              <a:p>
                <a:r>
                  <a:rPr lang="en-US" sz="2400" dirty="0">
                    <a:solidFill>
                      <a:srgbClr val="C00000"/>
                    </a:solidFill>
                  </a:rPr>
                  <a:t>Local LD: </a:t>
                </a:r>
                <a:r>
                  <a:rPr lang="en-US" sz="2400" dirty="0"/>
                  <a:t>LD between SNPs that are physically very close together can sometimes be very high, </a:t>
                </a:r>
                <a:r>
                  <a:rPr lang="en-US" sz="2400" i="1" dirty="0"/>
                  <a:t>e.g.</a:t>
                </a:r>
                <a:r>
                  <a:rPr lang="en-US" sz="2400" dirty="0"/>
                  <a:t> </a:t>
                </a:r>
                <a14:m>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𝑟</m:t>
                        </m:r>
                      </m:e>
                      <m:sup>
                        <m:r>
                          <a:rPr lang="en-GB" sz="2400" b="0" i="1" smtClean="0">
                            <a:latin typeface="Cambria Math" panose="02040503050406030204" pitchFamily="18" charset="0"/>
                          </a:rPr>
                          <m:t>2</m:t>
                        </m:r>
                      </m:sup>
                    </m:sSup>
                  </m:oMath>
                </a14:m>
                <a:r>
                  <a:rPr lang="en-US" sz="2400" dirty="0"/>
                  <a:t> close to 1, which is due to lack of recombination between the two sites over many generations. Note also that APOE is defined by two SNPs with 3 alleles/haplotypes. </a:t>
                </a:r>
              </a:p>
              <a:p>
                <a:r>
                  <a:rPr lang="en-US" sz="2400" dirty="0">
                    <a:solidFill>
                      <a:srgbClr val="C00000"/>
                    </a:solidFill>
                  </a:rPr>
                  <a:t>Distant LD: </a:t>
                </a:r>
                <a:r>
                  <a:rPr lang="en-US" sz="2400" dirty="0"/>
                  <a:t>LD between SNPs that are physically far apart, </a:t>
                </a:r>
                <a:r>
                  <a:rPr lang="en-US" sz="2400" i="1" dirty="0"/>
                  <a:t>e.g.</a:t>
                </a:r>
                <a:r>
                  <a:rPr lang="en-US" sz="2400" dirty="0"/>
                  <a:t> on different chromosomes, is usually a result of population stratification and non-random mating (</a:t>
                </a:r>
                <a:r>
                  <a:rPr lang="en-US" sz="2400" i="1" dirty="0"/>
                  <a:t>e.g. </a:t>
                </a:r>
                <a:r>
                  <a:rPr lang="en-US" sz="2400" dirty="0"/>
                  <a:t>assortative mating). Typically, correlation between one pair of SNPs is quite modest. But accumulative effect for a large set of SNPs all positively correlated can become very substantial; there are </a:t>
                </a:r>
                <a14:m>
                  <m:oMath xmlns:m="http://schemas.openxmlformats.org/officeDocument/2006/math">
                    <m:r>
                      <a:rPr lang="en-GB" sz="2400" b="0" i="1" smtClean="0">
                        <a:latin typeface="Cambria Math" panose="02040503050406030204" pitchFamily="18" charset="0"/>
                      </a:rPr>
                      <m:t>𝑛</m:t>
                    </m:r>
                    <m:r>
                      <a:rPr lang="en-GB" sz="2400" b="0" i="1" smtClean="0">
                        <a:latin typeface="Cambria Math" panose="02040503050406030204" pitchFamily="18" charset="0"/>
                      </a:rPr>
                      <m:t>(</m:t>
                    </m:r>
                    <m:r>
                      <a:rPr lang="en-GB" sz="2400" b="0" i="1" smtClean="0">
                        <a:latin typeface="Cambria Math" panose="02040503050406030204" pitchFamily="18" charset="0"/>
                      </a:rPr>
                      <m:t>𝑛</m:t>
                    </m:r>
                    <m:r>
                      <a:rPr lang="en-GB" sz="2400" b="0" i="1" smtClean="0">
                        <a:latin typeface="Cambria Math" panose="02040503050406030204" pitchFamily="18" charset="0"/>
                      </a:rPr>
                      <m:t>−1)/2</m:t>
                    </m:r>
                  </m:oMath>
                </a14:m>
                <a:r>
                  <a:rPr lang="en-US" sz="2400" dirty="0"/>
                  <a:t> different pairs among </a:t>
                </a:r>
                <a14:m>
                  <m:oMath xmlns:m="http://schemas.openxmlformats.org/officeDocument/2006/math">
                    <m:r>
                      <a:rPr lang="en-GB" sz="2400" b="0" i="1" smtClean="0">
                        <a:latin typeface="Cambria Math" panose="02040503050406030204" pitchFamily="18" charset="0"/>
                      </a:rPr>
                      <m:t>𝑛</m:t>
                    </m:r>
                  </m:oMath>
                </a14:m>
                <a:r>
                  <a:rPr lang="en-US" sz="2400" dirty="0"/>
                  <a:t> SNPs. Example: principal components. </a:t>
                </a:r>
              </a:p>
              <a:p>
                <a:r>
                  <a:rPr lang="en-US" sz="2400" dirty="0"/>
                  <a:t>LD of genotypes result from correlation between alleles</a:t>
                </a:r>
                <a:r>
                  <a:rPr lang="en-US" sz="2200" dirty="0"/>
                  <a:t>. good </a:t>
                </a:r>
                <a:r>
                  <a:rPr lang="en-US" sz="2400" dirty="0"/>
                  <a:t>understanding of LD requires going to the allelic/</a:t>
                </a:r>
                <a:r>
                  <a:rPr lang="en-US" sz="2400" dirty="0" err="1"/>
                  <a:t>haplotye</a:t>
                </a:r>
                <a:r>
                  <a:rPr lang="en-US" sz="2400" dirty="0"/>
                  <a:t> level. </a:t>
                </a:r>
              </a:p>
            </p:txBody>
          </p:sp>
        </mc:Choice>
        <mc:Fallback>
          <p:sp>
            <p:nvSpPr>
              <p:cNvPr id="3" name="Content Placeholder 2">
                <a:extLst>
                  <a:ext uri="{FF2B5EF4-FFF2-40B4-BE49-F238E27FC236}">
                    <a16:creationId xmlns:a16="http://schemas.microsoft.com/office/drawing/2014/main" id="{176128B8-91DB-354D-AB1B-0DC8AB358511}"/>
                  </a:ext>
                </a:extLst>
              </p:cNvPr>
              <p:cNvSpPr>
                <a:spLocks noGrp="1" noRot="1" noChangeAspect="1" noMove="1" noResize="1" noEditPoints="1" noAdjustHandles="1" noChangeArrowheads="1" noChangeShapeType="1" noTextEdit="1"/>
              </p:cNvSpPr>
              <p:nvPr>
                <p:ph idx="1"/>
              </p:nvPr>
            </p:nvSpPr>
            <p:spPr>
              <a:xfrm>
                <a:off x="179512" y="620688"/>
                <a:ext cx="8712968" cy="5400600"/>
              </a:xfrm>
              <a:blipFill>
                <a:blip r:embed="rId2"/>
                <a:stretch>
                  <a:fillRect l="-872" t="-468" r="-291" b="-16628"/>
                </a:stretch>
              </a:blipFill>
            </p:spPr>
            <p:txBody>
              <a:bodyPr/>
              <a:lstStyle/>
              <a:p>
                <a:r>
                  <a:rPr lang="en-US">
                    <a:noFill/>
                  </a:rPr>
                  <a:t> </a:t>
                </a:r>
              </a:p>
            </p:txBody>
          </p:sp>
        </mc:Fallback>
      </mc:AlternateContent>
    </p:spTree>
    <p:extLst>
      <p:ext uri="{BB962C8B-B14F-4D97-AF65-F5344CB8AC3E}">
        <p14:creationId xmlns:p14="http://schemas.microsoft.com/office/powerpoint/2010/main" val="1510585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05219" y="457200"/>
            <a:ext cx="787075" cy="369332"/>
          </a:xfrm>
          <a:prstGeom prst="rect">
            <a:avLst/>
          </a:prstGeom>
          <a:noFill/>
        </p:spPr>
        <p:txBody>
          <a:bodyPr wrap="none" rtlCol="0">
            <a:spAutoFit/>
          </a:bodyPr>
          <a:lstStyle/>
          <a:p>
            <a:r>
              <a:rPr lang="en-US" dirty="0">
                <a:solidFill>
                  <a:srgbClr val="009900"/>
                </a:solidFill>
              </a:rPr>
              <a:t>Father</a:t>
            </a:r>
          </a:p>
        </p:txBody>
      </p:sp>
      <p:sp>
        <p:nvSpPr>
          <p:cNvPr id="5" name="TextBox 4"/>
          <p:cNvSpPr txBox="1"/>
          <p:nvPr/>
        </p:nvSpPr>
        <p:spPr>
          <a:xfrm>
            <a:off x="5753100" y="466725"/>
            <a:ext cx="898003" cy="369332"/>
          </a:xfrm>
          <a:prstGeom prst="rect">
            <a:avLst/>
          </a:prstGeom>
          <a:noFill/>
        </p:spPr>
        <p:txBody>
          <a:bodyPr wrap="none" rtlCol="0">
            <a:spAutoFit/>
          </a:bodyPr>
          <a:lstStyle/>
          <a:p>
            <a:r>
              <a:rPr lang="en-US" dirty="0">
                <a:solidFill>
                  <a:srgbClr val="FF6600"/>
                </a:solidFill>
              </a:rPr>
              <a:t>Mother</a:t>
            </a:r>
          </a:p>
        </p:txBody>
      </p:sp>
      <p:cxnSp>
        <p:nvCxnSpPr>
          <p:cNvPr id="7" name="Straight Connector 6"/>
          <p:cNvCxnSpPr/>
          <p:nvPr/>
        </p:nvCxnSpPr>
        <p:spPr>
          <a:xfrm>
            <a:off x="2667003" y="1296691"/>
            <a:ext cx="0" cy="781050"/>
          </a:xfrm>
          <a:prstGeom prst="line">
            <a:avLst/>
          </a:prstGeom>
          <a:ln w="2540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363103" y="1296691"/>
            <a:ext cx="0" cy="781050"/>
          </a:xfrm>
          <a:prstGeom prst="line">
            <a:avLst/>
          </a:prstGeom>
          <a:ln w="2540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71119" y="2276993"/>
            <a:ext cx="0" cy="781050"/>
          </a:xfrm>
          <a:prstGeom prst="line">
            <a:avLst/>
          </a:prstGeom>
          <a:ln w="2540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367219" y="2276993"/>
            <a:ext cx="0" cy="781050"/>
          </a:xfrm>
          <a:prstGeom prst="line">
            <a:avLst/>
          </a:prstGeom>
          <a:ln w="2540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46818" y="1296691"/>
            <a:ext cx="0" cy="78105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542918" y="1296691"/>
            <a:ext cx="0" cy="78105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50934" y="2276993"/>
            <a:ext cx="0" cy="78105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47034" y="2276993"/>
            <a:ext cx="0" cy="78105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174798" y="1519878"/>
            <a:ext cx="396262" cy="369332"/>
          </a:xfrm>
          <a:prstGeom prst="rect">
            <a:avLst/>
          </a:prstGeom>
          <a:noFill/>
        </p:spPr>
        <p:txBody>
          <a:bodyPr wrap="none" rtlCol="0">
            <a:spAutoFit/>
          </a:bodyPr>
          <a:lstStyle/>
          <a:p>
            <a:r>
              <a:rPr lang="en-US" dirty="0">
                <a:solidFill>
                  <a:srgbClr val="009900"/>
                </a:solidFill>
              </a:rPr>
              <a:t>A</a:t>
            </a:r>
            <a:r>
              <a:rPr lang="en-US" baseline="-25000" dirty="0">
                <a:solidFill>
                  <a:srgbClr val="009900"/>
                </a:solidFill>
              </a:rPr>
              <a:t>1</a:t>
            </a:r>
            <a:endParaRPr lang="en-US" dirty="0">
              <a:solidFill>
                <a:srgbClr val="009900"/>
              </a:solidFill>
            </a:endParaRPr>
          </a:p>
        </p:txBody>
      </p:sp>
      <p:sp>
        <p:nvSpPr>
          <p:cNvPr id="16" name="TextBox 15"/>
          <p:cNvSpPr txBox="1"/>
          <p:nvPr/>
        </p:nvSpPr>
        <p:spPr>
          <a:xfrm>
            <a:off x="2178914" y="2463110"/>
            <a:ext cx="388248" cy="369332"/>
          </a:xfrm>
          <a:prstGeom prst="rect">
            <a:avLst/>
          </a:prstGeom>
          <a:noFill/>
        </p:spPr>
        <p:txBody>
          <a:bodyPr wrap="none" rtlCol="0">
            <a:spAutoFit/>
          </a:bodyPr>
          <a:lstStyle/>
          <a:p>
            <a:r>
              <a:rPr lang="en-US" dirty="0">
                <a:solidFill>
                  <a:srgbClr val="009900"/>
                </a:solidFill>
              </a:rPr>
              <a:t>B</a:t>
            </a:r>
            <a:r>
              <a:rPr lang="en-US" baseline="-25000" dirty="0">
                <a:solidFill>
                  <a:srgbClr val="009900"/>
                </a:solidFill>
              </a:rPr>
              <a:t>1</a:t>
            </a:r>
            <a:endParaRPr lang="en-US" dirty="0">
              <a:solidFill>
                <a:srgbClr val="009900"/>
              </a:solidFill>
            </a:endParaRPr>
          </a:p>
        </p:txBody>
      </p:sp>
      <p:sp>
        <p:nvSpPr>
          <p:cNvPr id="17" name="TextBox 16"/>
          <p:cNvSpPr txBox="1"/>
          <p:nvPr/>
        </p:nvSpPr>
        <p:spPr>
          <a:xfrm>
            <a:off x="3451665" y="1523994"/>
            <a:ext cx="396262" cy="369332"/>
          </a:xfrm>
          <a:prstGeom prst="rect">
            <a:avLst/>
          </a:prstGeom>
          <a:noFill/>
        </p:spPr>
        <p:txBody>
          <a:bodyPr wrap="none" rtlCol="0">
            <a:spAutoFit/>
          </a:bodyPr>
          <a:lstStyle/>
          <a:p>
            <a:r>
              <a:rPr lang="en-US" dirty="0">
                <a:solidFill>
                  <a:srgbClr val="009900"/>
                </a:solidFill>
              </a:rPr>
              <a:t>A</a:t>
            </a:r>
            <a:r>
              <a:rPr lang="en-US" baseline="-25000" dirty="0">
                <a:solidFill>
                  <a:srgbClr val="009900"/>
                </a:solidFill>
              </a:rPr>
              <a:t>2</a:t>
            </a:r>
            <a:endParaRPr lang="en-US" dirty="0">
              <a:solidFill>
                <a:srgbClr val="009900"/>
              </a:solidFill>
            </a:endParaRPr>
          </a:p>
        </p:txBody>
      </p:sp>
      <p:sp>
        <p:nvSpPr>
          <p:cNvPr id="18" name="TextBox 17"/>
          <p:cNvSpPr txBox="1"/>
          <p:nvPr/>
        </p:nvSpPr>
        <p:spPr>
          <a:xfrm>
            <a:off x="3455787" y="2467226"/>
            <a:ext cx="388248" cy="369332"/>
          </a:xfrm>
          <a:prstGeom prst="rect">
            <a:avLst/>
          </a:prstGeom>
          <a:noFill/>
        </p:spPr>
        <p:txBody>
          <a:bodyPr wrap="none" rtlCol="0">
            <a:spAutoFit/>
          </a:bodyPr>
          <a:lstStyle/>
          <a:p>
            <a:r>
              <a:rPr lang="en-US" dirty="0">
                <a:solidFill>
                  <a:srgbClr val="009900"/>
                </a:solidFill>
              </a:rPr>
              <a:t>B</a:t>
            </a:r>
            <a:r>
              <a:rPr lang="en-US" baseline="-25000" dirty="0">
                <a:solidFill>
                  <a:srgbClr val="009900"/>
                </a:solidFill>
              </a:rPr>
              <a:t>2</a:t>
            </a:r>
            <a:endParaRPr lang="en-US" dirty="0">
              <a:solidFill>
                <a:srgbClr val="009900"/>
              </a:solidFill>
            </a:endParaRPr>
          </a:p>
        </p:txBody>
      </p:sp>
      <p:sp>
        <p:nvSpPr>
          <p:cNvPr id="19" name="TextBox 18"/>
          <p:cNvSpPr txBox="1"/>
          <p:nvPr/>
        </p:nvSpPr>
        <p:spPr>
          <a:xfrm>
            <a:off x="5379323" y="1523994"/>
            <a:ext cx="396262" cy="369332"/>
          </a:xfrm>
          <a:prstGeom prst="rect">
            <a:avLst/>
          </a:prstGeom>
          <a:noFill/>
        </p:spPr>
        <p:txBody>
          <a:bodyPr wrap="none" rtlCol="0">
            <a:spAutoFit/>
          </a:bodyPr>
          <a:lstStyle/>
          <a:p>
            <a:r>
              <a:rPr lang="en-US" dirty="0">
                <a:solidFill>
                  <a:srgbClr val="FF6600"/>
                </a:solidFill>
              </a:rPr>
              <a:t>A</a:t>
            </a:r>
            <a:r>
              <a:rPr lang="en-US" baseline="-25000" dirty="0">
                <a:solidFill>
                  <a:srgbClr val="FF6600"/>
                </a:solidFill>
              </a:rPr>
              <a:t>3</a:t>
            </a:r>
            <a:endParaRPr lang="en-US" dirty="0">
              <a:solidFill>
                <a:srgbClr val="FF6600"/>
              </a:solidFill>
            </a:endParaRPr>
          </a:p>
        </p:txBody>
      </p:sp>
      <p:sp>
        <p:nvSpPr>
          <p:cNvPr id="20" name="TextBox 19"/>
          <p:cNvSpPr txBox="1"/>
          <p:nvPr/>
        </p:nvSpPr>
        <p:spPr>
          <a:xfrm>
            <a:off x="5383439" y="2430161"/>
            <a:ext cx="388248" cy="369332"/>
          </a:xfrm>
          <a:prstGeom prst="rect">
            <a:avLst/>
          </a:prstGeom>
          <a:noFill/>
        </p:spPr>
        <p:txBody>
          <a:bodyPr wrap="none" rtlCol="0">
            <a:spAutoFit/>
          </a:bodyPr>
          <a:lstStyle/>
          <a:p>
            <a:r>
              <a:rPr lang="en-US" dirty="0">
                <a:solidFill>
                  <a:srgbClr val="FF6600"/>
                </a:solidFill>
              </a:rPr>
              <a:t>B</a:t>
            </a:r>
            <a:r>
              <a:rPr lang="en-US" baseline="-25000" dirty="0">
                <a:solidFill>
                  <a:srgbClr val="FF6600"/>
                </a:solidFill>
              </a:rPr>
              <a:t>3</a:t>
            </a:r>
            <a:endParaRPr lang="en-US" dirty="0">
              <a:solidFill>
                <a:srgbClr val="FF6600"/>
              </a:solidFill>
            </a:endParaRPr>
          </a:p>
        </p:txBody>
      </p:sp>
      <p:sp>
        <p:nvSpPr>
          <p:cNvPr id="21" name="TextBox 20"/>
          <p:cNvSpPr txBox="1"/>
          <p:nvPr/>
        </p:nvSpPr>
        <p:spPr>
          <a:xfrm>
            <a:off x="6619121" y="1528110"/>
            <a:ext cx="396262" cy="369332"/>
          </a:xfrm>
          <a:prstGeom prst="rect">
            <a:avLst/>
          </a:prstGeom>
          <a:noFill/>
        </p:spPr>
        <p:txBody>
          <a:bodyPr wrap="none" rtlCol="0">
            <a:spAutoFit/>
          </a:bodyPr>
          <a:lstStyle/>
          <a:p>
            <a:r>
              <a:rPr lang="en-US" dirty="0">
                <a:solidFill>
                  <a:srgbClr val="FF6600"/>
                </a:solidFill>
              </a:rPr>
              <a:t>A</a:t>
            </a:r>
            <a:r>
              <a:rPr lang="en-US" baseline="-25000" dirty="0">
                <a:solidFill>
                  <a:srgbClr val="FF6600"/>
                </a:solidFill>
              </a:rPr>
              <a:t>4</a:t>
            </a:r>
            <a:endParaRPr lang="en-US" dirty="0">
              <a:solidFill>
                <a:srgbClr val="FF6600"/>
              </a:solidFill>
            </a:endParaRPr>
          </a:p>
        </p:txBody>
      </p:sp>
      <p:sp>
        <p:nvSpPr>
          <p:cNvPr id="22" name="TextBox 21"/>
          <p:cNvSpPr txBox="1"/>
          <p:nvPr/>
        </p:nvSpPr>
        <p:spPr>
          <a:xfrm>
            <a:off x="6623237" y="2434277"/>
            <a:ext cx="388248" cy="369332"/>
          </a:xfrm>
          <a:prstGeom prst="rect">
            <a:avLst/>
          </a:prstGeom>
          <a:noFill/>
        </p:spPr>
        <p:txBody>
          <a:bodyPr wrap="none" rtlCol="0">
            <a:spAutoFit/>
          </a:bodyPr>
          <a:lstStyle/>
          <a:p>
            <a:r>
              <a:rPr lang="en-US" dirty="0">
                <a:solidFill>
                  <a:srgbClr val="FF6600"/>
                </a:solidFill>
              </a:rPr>
              <a:t>B</a:t>
            </a:r>
            <a:r>
              <a:rPr lang="en-US" baseline="-25000" dirty="0">
                <a:solidFill>
                  <a:srgbClr val="FF6600"/>
                </a:solidFill>
              </a:rPr>
              <a:t>4</a:t>
            </a:r>
            <a:endParaRPr lang="en-US" dirty="0">
              <a:solidFill>
                <a:srgbClr val="FF6600"/>
              </a:solidFill>
            </a:endParaRPr>
          </a:p>
        </p:txBody>
      </p:sp>
      <p:cxnSp>
        <p:nvCxnSpPr>
          <p:cNvPr id="24" name="Straight Arrow Connector 23"/>
          <p:cNvCxnSpPr>
            <a:endCxn id="20" idx="1"/>
          </p:cNvCxnSpPr>
          <p:nvPr/>
        </p:nvCxnSpPr>
        <p:spPr>
          <a:xfrm>
            <a:off x="3966519" y="1692876"/>
            <a:ext cx="1416920" cy="92195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9" idx="1"/>
            <a:endCxn id="18" idx="3"/>
          </p:cNvCxnSpPr>
          <p:nvPr/>
        </p:nvCxnSpPr>
        <p:spPr>
          <a:xfrm flipH="1">
            <a:off x="3844035" y="1708660"/>
            <a:ext cx="1535288" cy="943232"/>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122625" y="836057"/>
            <a:ext cx="1096840" cy="830997"/>
          </a:xfrm>
          <a:prstGeom prst="rect">
            <a:avLst/>
          </a:prstGeom>
          <a:noFill/>
        </p:spPr>
        <p:txBody>
          <a:bodyPr wrap="none" rtlCol="0">
            <a:spAutoFit/>
          </a:bodyPr>
          <a:lstStyle/>
          <a:p>
            <a:pPr algn="ctr"/>
            <a:r>
              <a:rPr lang="en-US" sz="1600" dirty="0"/>
              <a:t>between</a:t>
            </a:r>
          </a:p>
          <a:p>
            <a:pPr algn="ctr"/>
            <a:r>
              <a:rPr lang="en-US" sz="1600" dirty="0"/>
              <a:t>partner</a:t>
            </a:r>
          </a:p>
          <a:p>
            <a:pPr algn="ctr"/>
            <a:r>
              <a:rPr lang="is-IS" sz="1600" dirty="0"/>
              <a:t>correlation</a:t>
            </a:r>
            <a:endParaRPr lang="en-US" sz="1600" dirty="0"/>
          </a:p>
        </p:txBody>
      </p:sp>
      <p:cxnSp>
        <p:nvCxnSpPr>
          <p:cNvPr id="28" name="Straight Connector 27"/>
          <p:cNvCxnSpPr/>
          <p:nvPr/>
        </p:nvCxnSpPr>
        <p:spPr>
          <a:xfrm>
            <a:off x="4277507" y="3747451"/>
            <a:ext cx="0" cy="781050"/>
          </a:xfrm>
          <a:prstGeom prst="line">
            <a:avLst/>
          </a:prstGeom>
          <a:ln w="2540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281623" y="4727753"/>
            <a:ext cx="0" cy="781050"/>
          </a:xfrm>
          <a:prstGeom prst="line">
            <a:avLst/>
          </a:prstGeom>
          <a:ln w="25400">
            <a:solidFill>
              <a:srgbClr val="0099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785302" y="3970640"/>
            <a:ext cx="397866" cy="369332"/>
          </a:xfrm>
          <a:prstGeom prst="rect">
            <a:avLst/>
          </a:prstGeom>
          <a:noFill/>
        </p:spPr>
        <p:txBody>
          <a:bodyPr wrap="none" rtlCol="0">
            <a:spAutoFit/>
          </a:bodyPr>
          <a:lstStyle/>
          <a:p>
            <a:r>
              <a:rPr lang="en-US" dirty="0" err="1">
                <a:solidFill>
                  <a:srgbClr val="009900"/>
                </a:solidFill>
              </a:rPr>
              <a:t>A</a:t>
            </a:r>
            <a:r>
              <a:rPr lang="en-US" baseline="-25000" dirty="0" err="1">
                <a:solidFill>
                  <a:srgbClr val="009900"/>
                </a:solidFill>
              </a:rPr>
              <a:t>p</a:t>
            </a:r>
            <a:endParaRPr lang="en-US" dirty="0">
              <a:solidFill>
                <a:srgbClr val="009900"/>
              </a:solidFill>
            </a:endParaRPr>
          </a:p>
        </p:txBody>
      </p:sp>
      <p:sp>
        <p:nvSpPr>
          <p:cNvPr id="31" name="TextBox 30"/>
          <p:cNvSpPr txBox="1"/>
          <p:nvPr/>
        </p:nvSpPr>
        <p:spPr>
          <a:xfrm>
            <a:off x="3789418" y="4913872"/>
            <a:ext cx="389850" cy="369332"/>
          </a:xfrm>
          <a:prstGeom prst="rect">
            <a:avLst/>
          </a:prstGeom>
          <a:noFill/>
        </p:spPr>
        <p:txBody>
          <a:bodyPr wrap="none" rtlCol="0">
            <a:spAutoFit/>
          </a:bodyPr>
          <a:lstStyle/>
          <a:p>
            <a:r>
              <a:rPr lang="en-US" dirty="0" err="1">
                <a:solidFill>
                  <a:srgbClr val="009900"/>
                </a:solidFill>
              </a:rPr>
              <a:t>B</a:t>
            </a:r>
            <a:r>
              <a:rPr lang="en-US" baseline="-25000" dirty="0" err="1">
                <a:solidFill>
                  <a:srgbClr val="009900"/>
                </a:solidFill>
              </a:rPr>
              <a:t>p</a:t>
            </a:r>
            <a:endParaRPr lang="en-US" dirty="0">
              <a:solidFill>
                <a:srgbClr val="009900"/>
              </a:solidFill>
            </a:endParaRPr>
          </a:p>
        </p:txBody>
      </p:sp>
      <p:cxnSp>
        <p:nvCxnSpPr>
          <p:cNvPr id="32" name="Straight Connector 31"/>
          <p:cNvCxnSpPr/>
          <p:nvPr/>
        </p:nvCxnSpPr>
        <p:spPr>
          <a:xfrm>
            <a:off x="5027156" y="3747451"/>
            <a:ext cx="0" cy="78105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031272" y="4727753"/>
            <a:ext cx="0" cy="781050"/>
          </a:xfrm>
          <a:prstGeom prst="line">
            <a:avLst/>
          </a:prstGeom>
          <a:ln w="25400">
            <a:solidFill>
              <a:srgbClr val="FF6600"/>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103359" y="3978870"/>
            <a:ext cx="441146" cy="369332"/>
          </a:xfrm>
          <a:prstGeom prst="rect">
            <a:avLst/>
          </a:prstGeom>
          <a:noFill/>
        </p:spPr>
        <p:txBody>
          <a:bodyPr wrap="none" rtlCol="0">
            <a:spAutoFit/>
          </a:bodyPr>
          <a:lstStyle/>
          <a:p>
            <a:r>
              <a:rPr lang="en-US" dirty="0">
                <a:solidFill>
                  <a:srgbClr val="FF6600"/>
                </a:solidFill>
              </a:rPr>
              <a:t>A</a:t>
            </a:r>
            <a:r>
              <a:rPr lang="en-US" baseline="-25000" dirty="0">
                <a:solidFill>
                  <a:srgbClr val="FF6600"/>
                </a:solidFill>
              </a:rPr>
              <a:t>m</a:t>
            </a:r>
            <a:endParaRPr lang="en-US" dirty="0">
              <a:solidFill>
                <a:srgbClr val="FF6600"/>
              </a:solidFill>
            </a:endParaRPr>
          </a:p>
        </p:txBody>
      </p:sp>
      <p:sp>
        <p:nvSpPr>
          <p:cNvPr id="35" name="TextBox 34"/>
          <p:cNvSpPr txBox="1"/>
          <p:nvPr/>
        </p:nvSpPr>
        <p:spPr>
          <a:xfrm>
            <a:off x="5107475" y="4885037"/>
            <a:ext cx="433132" cy="369332"/>
          </a:xfrm>
          <a:prstGeom prst="rect">
            <a:avLst/>
          </a:prstGeom>
          <a:noFill/>
        </p:spPr>
        <p:txBody>
          <a:bodyPr wrap="none" rtlCol="0">
            <a:spAutoFit/>
          </a:bodyPr>
          <a:lstStyle/>
          <a:p>
            <a:r>
              <a:rPr lang="en-US" dirty="0" err="1">
                <a:solidFill>
                  <a:srgbClr val="FF6600"/>
                </a:solidFill>
              </a:rPr>
              <a:t>B</a:t>
            </a:r>
            <a:r>
              <a:rPr lang="en-US" baseline="-25000" dirty="0" err="1">
                <a:solidFill>
                  <a:srgbClr val="FF6600"/>
                </a:solidFill>
              </a:rPr>
              <a:t>m</a:t>
            </a:r>
            <a:endParaRPr lang="en-US" dirty="0">
              <a:solidFill>
                <a:srgbClr val="FF6600"/>
              </a:solidFill>
            </a:endParaRPr>
          </a:p>
        </p:txBody>
      </p:sp>
      <p:cxnSp>
        <p:nvCxnSpPr>
          <p:cNvPr id="39" name="Straight Arrow Connector 38"/>
          <p:cNvCxnSpPr/>
          <p:nvPr/>
        </p:nvCxnSpPr>
        <p:spPr>
          <a:xfrm>
            <a:off x="4448432" y="4151870"/>
            <a:ext cx="407773" cy="92675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4448432" y="4151870"/>
            <a:ext cx="407773" cy="92675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997151" y="1721705"/>
            <a:ext cx="407773" cy="92675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5997151" y="1721705"/>
            <a:ext cx="407773" cy="92675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96742" y="1734056"/>
            <a:ext cx="407773" cy="92675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2796742" y="1734056"/>
            <a:ext cx="407773" cy="92675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110261" y="5795319"/>
            <a:ext cx="1096839" cy="830997"/>
          </a:xfrm>
          <a:prstGeom prst="rect">
            <a:avLst/>
          </a:prstGeom>
          <a:noFill/>
        </p:spPr>
        <p:txBody>
          <a:bodyPr wrap="none" rtlCol="0">
            <a:spAutoFit/>
          </a:bodyPr>
          <a:lstStyle/>
          <a:p>
            <a:pPr algn="ctr"/>
            <a:r>
              <a:rPr lang="en-US" sz="1600" dirty="0"/>
              <a:t>trans</a:t>
            </a:r>
          </a:p>
          <a:p>
            <a:pPr algn="ctr"/>
            <a:r>
              <a:rPr lang="is-IS" sz="1600" dirty="0"/>
              <a:t>correlation</a:t>
            </a:r>
          </a:p>
          <a:p>
            <a:pPr algn="ctr"/>
            <a:r>
              <a:rPr lang="is-IS" sz="1600" dirty="0"/>
              <a:t>τ</a:t>
            </a:r>
            <a:endParaRPr lang="en-US" sz="1600" dirty="0"/>
          </a:p>
        </p:txBody>
      </p:sp>
      <p:cxnSp>
        <p:nvCxnSpPr>
          <p:cNvPr id="50" name="Straight Arrow Connector 49"/>
          <p:cNvCxnSpPr/>
          <p:nvPr/>
        </p:nvCxnSpPr>
        <p:spPr>
          <a:xfrm flipV="1">
            <a:off x="4646141" y="5134919"/>
            <a:ext cx="0" cy="72000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1" name="Arc 50"/>
          <p:cNvSpPr/>
          <p:nvPr/>
        </p:nvSpPr>
        <p:spPr>
          <a:xfrm rot="3055894">
            <a:off x="5325753" y="1827425"/>
            <a:ext cx="741405" cy="573900"/>
          </a:xfrm>
          <a:prstGeom prst="arc">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Arc 51"/>
          <p:cNvSpPr/>
          <p:nvPr/>
        </p:nvSpPr>
        <p:spPr>
          <a:xfrm rot="18544106" flipH="1">
            <a:off x="6330774" y="1831541"/>
            <a:ext cx="741405" cy="573900"/>
          </a:xfrm>
          <a:prstGeom prst="arc">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Arc 52"/>
          <p:cNvSpPr/>
          <p:nvPr/>
        </p:nvSpPr>
        <p:spPr>
          <a:xfrm rot="3055894">
            <a:off x="2141818" y="1831541"/>
            <a:ext cx="741405" cy="573900"/>
          </a:xfrm>
          <a:prstGeom prst="arc">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Arc 53"/>
          <p:cNvSpPr/>
          <p:nvPr/>
        </p:nvSpPr>
        <p:spPr>
          <a:xfrm rot="18544106" flipH="1">
            <a:off x="3146839" y="1835657"/>
            <a:ext cx="741405" cy="573900"/>
          </a:xfrm>
          <a:prstGeom prst="arc">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Arc 54"/>
          <p:cNvSpPr/>
          <p:nvPr/>
        </p:nvSpPr>
        <p:spPr>
          <a:xfrm rot="3055894">
            <a:off x="3772913" y="4278189"/>
            <a:ext cx="741405" cy="573900"/>
          </a:xfrm>
          <a:prstGeom prst="arc">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Arc 55"/>
          <p:cNvSpPr/>
          <p:nvPr/>
        </p:nvSpPr>
        <p:spPr>
          <a:xfrm rot="18544106" flipH="1">
            <a:off x="4777934" y="4282305"/>
            <a:ext cx="741405" cy="573900"/>
          </a:xfrm>
          <a:prstGeom prst="arc">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TextBox 56"/>
          <p:cNvSpPr txBox="1"/>
          <p:nvPr/>
        </p:nvSpPr>
        <p:spPr>
          <a:xfrm>
            <a:off x="1935171" y="4482003"/>
            <a:ext cx="1489575" cy="338554"/>
          </a:xfrm>
          <a:prstGeom prst="rect">
            <a:avLst/>
          </a:prstGeom>
          <a:noFill/>
        </p:spPr>
        <p:txBody>
          <a:bodyPr wrap="none" rtlCol="0">
            <a:spAutoFit/>
          </a:bodyPr>
          <a:lstStyle/>
          <a:p>
            <a:r>
              <a:rPr lang="en-US" sz="1600" dirty="0"/>
              <a:t>cis correlation </a:t>
            </a:r>
            <a:r>
              <a:rPr lang="el-GR" sz="1600" dirty="0"/>
              <a:t>ϲ</a:t>
            </a:r>
            <a:endParaRPr lang="en-US" sz="1600" dirty="0"/>
          </a:p>
        </p:txBody>
      </p:sp>
      <p:sp>
        <p:nvSpPr>
          <p:cNvPr id="62" name="TextBox 61"/>
          <p:cNvSpPr txBox="1"/>
          <p:nvPr/>
        </p:nvSpPr>
        <p:spPr>
          <a:xfrm>
            <a:off x="5898306" y="4421404"/>
            <a:ext cx="1489575" cy="338554"/>
          </a:xfrm>
          <a:prstGeom prst="rect">
            <a:avLst/>
          </a:prstGeom>
          <a:noFill/>
        </p:spPr>
        <p:txBody>
          <a:bodyPr wrap="none" rtlCol="0">
            <a:spAutoFit/>
          </a:bodyPr>
          <a:lstStyle/>
          <a:p>
            <a:r>
              <a:rPr lang="en-US" sz="1600" dirty="0"/>
              <a:t>cis correlation </a:t>
            </a:r>
            <a:r>
              <a:rPr lang="el-GR" sz="1600" dirty="0"/>
              <a:t>ϲ</a:t>
            </a:r>
            <a:endParaRPr lang="en-US" sz="1600" dirty="0"/>
          </a:p>
        </p:txBody>
      </p:sp>
      <p:cxnSp>
        <p:nvCxnSpPr>
          <p:cNvPr id="65" name="Straight Arrow Connector 64"/>
          <p:cNvCxnSpPr/>
          <p:nvPr/>
        </p:nvCxnSpPr>
        <p:spPr>
          <a:xfrm flipV="1">
            <a:off x="3422829" y="4633781"/>
            <a:ext cx="877330" cy="1235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a:off x="4959754" y="4609077"/>
            <a:ext cx="878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7261239" y="1753283"/>
            <a:ext cx="1096840" cy="830997"/>
          </a:xfrm>
          <a:prstGeom prst="rect">
            <a:avLst/>
          </a:prstGeom>
          <a:noFill/>
        </p:spPr>
        <p:txBody>
          <a:bodyPr wrap="none" rtlCol="0">
            <a:spAutoFit/>
          </a:bodyPr>
          <a:lstStyle/>
          <a:p>
            <a:pPr algn="ctr"/>
            <a:r>
              <a:rPr lang="en-US" sz="1600" dirty="0"/>
              <a:t>within</a:t>
            </a:r>
          </a:p>
          <a:p>
            <a:pPr algn="ctr"/>
            <a:r>
              <a:rPr lang="en-US" sz="1600" dirty="0"/>
              <a:t>person</a:t>
            </a:r>
          </a:p>
          <a:p>
            <a:pPr algn="ctr"/>
            <a:r>
              <a:rPr lang="is-IS" sz="1600" dirty="0"/>
              <a:t>correlation</a:t>
            </a:r>
            <a:endParaRPr lang="en-US" sz="1600" dirty="0"/>
          </a:p>
        </p:txBody>
      </p:sp>
      <p:cxnSp>
        <p:nvCxnSpPr>
          <p:cNvPr id="73" name="Straight Arrow Connector 72"/>
          <p:cNvCxnSpPr/>
          <p:nvPr/>
        </p:nvCxnSpPr>
        <p:spPr>
          <a:xfrm flipH="1">
            <a:off x="6483755" y="2178904"/>
            <a:ext cx="878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123787" y="3324225"/>
            <a:ext cx="1048236" cy="369332"/>
          </a:xfrm>
          <a:prstGeom prst="rect">
            <a:avLst/>
          </a:prstGeom>
          <a:noFill/>
        </p:spPr>
        <p:txBody>
          <a:bodyPr wrap="none" rtlCol="0">
            <a:spAutoFit/>
          </a:bodyPr>
          <a:lstStyle/>
          <a:p>
            <a:r>
              <a:rPr lang="en-US" dirty="0">
                <a:solidFill>
                  <a:schemeClr val="accent5">
                    <a:lumMod val="75000"/>
                  </a:schemeClr>
                </a:solidFill>
              </a:rPr>
              <a:t>Offspring</a:t>
            </a:r>
          </a:p>
        </p:txBody>
      </p:sp>
      <p:sp>
        <p:nvSpPr>
          <p:cNvPr id="2" name="TextBox 1"/>
          <p:cNvSpPr txBox="1"/>
          <p:nvPr/>
        </p:nvSpPr>
        <p:spPr>
          <a:xfrm>
            <a:off x="126454" y="466725"/>
            <a:ext cx="2204001" cy="1200329"/>
          </a:xfrm>
          <a:prstGeom prst="rect">
            <a:avLst/>
          </a:prstGeom>
          <a:noFill/>
        </p:spPr>
        <p:txBody>
          <a:bodyPr wrap="none" rtlCol="0">
            <a:spAutoFit/>
          </a:bodyPr>
          <a:lstStyle/>
          <a:p>
            <a:r>
              <a:rPr lang="is-IS" dirty="0"/>
              <a:t>Assortative mating</a:t>
            </a:r>
          </a:p>
          <a:p>
            <a:r>
              <a:rPr lang="is-IS" dirty="0"/>
              <a:t>(non-random mating)</a:t>
            </a:r>
          </a:p>
          <a:p>
            <a:r>
              <a:rPr lang="is-IS" dirty="0"/>
              <a:t>and correlation of</a:t>
            </a:r>
          </a:p>
          <a:p>
            <a:r>
              <a:rPr lang="is-IS" dirty="0"/>
              <a:t>markers</a:t>
            </a:r>
            <a:endParaRPr lang="en-US" dirty="0"/>
          </a:p>
        </p:txBody>
      </p:sp>
    </p:spTree>
    <p:extLst>
      <p:ext uri="{BB962C8B-B14F-4D97-AF65-F5344CB8AC3E}">
        <p14:creationId xmlns:p14="http://schemas.microsoft.com/office/powerpoint/2010/main" val="434958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67A646D-F1C6-6A4C-9575-F7B833C59204}"/>
                  </a:ext>
                </a:extLst>
              </p:cNvPr>
              <p:cNvSpPr>
                <a:spLocks noGrp="1"/>
              </p:cNvSpPr>
              <p:nvPr>
                <p:ph type="title"/>
              </p:nvPr>
            </p:nvSpPr>
            <p:spPr>
              <a:xfrm>
                <a:off x="457200" y="44624"/>
                <a:ext cx="8229600" cy="1143000"/>
              </a:xfrm>
            </p:spPr>
            <p:txBody>
              <a:bodyPr/>
              <a:lstStyle/>
              <a:p>
                <a:r>
                  <a:rPr lang="en-US" sz="3200" dirty="0"/>
                  <a:t>Relationship between </a:t>
                </a:r>
                <a14:m>
                  <m:oMath xmlns:m="http://schemas.openxmlformats.org/officeDocument/2006/math">
                    <m:r>
                      <a:rPr lang="en-GB" sz="3200" b="0" i="1" smtClean="0">
                        <a:latin typeface="Cambria Math" panose="02040503050406030204" pitchFamily="18" charset="0"/>
                      </a:rPr>
                      <m:t>𝑟</m:t>
                    </m:r>
                    <m:r>
                      <a:rPr lang="en-GB" sz="3200" b="0" i="1" smtClean="0">
                        <a:latin typeface="Cambria Math" panose="02040503050406030204" pitchFamily="18" charset="0"/>
                      </a:rPr>
                      <m:t>, </m:t>
                    </m:r>
                    <m:r>
                      <a:rPr lang="en-GB" sz="3200" b="0" i="1" smtClean="0">
                        <a:latin typeface="Cambria Math" panose="02040503050406030204" pitchFamily="18" charset="0"/>
                      </a:rPr>
                      <m:t>𝑐</m:t>
                    </m:r>
                  </m:oMath>
                </a14:m>
                <a:r>
                  <a:rPr lang="en-US" sz="3200" dirty="0"/>
                  <a:t> and </a:t>
                </a:r>
                <a14:m>
                  <m:oMath xmlns:m="http://schemas.openxmlformats.org/officeDocument/2006/math">
                    <m:r>
                      <a:rPr lang="en-GB" sz="3200" b="0" i="1" smtClean="0">
                        <a:latin typeface="Cambria Math" panose="02040503050406030204" pitchFamily="18" charset="0"/>
                      </a:rPr>
                      <m:t>𝜏</m:t>
                    </m:r>
                  </m:oMath>
                </a14:m>
                <a:endParaRPr lang="en-US" sz="3200" dirty="0"/>
              </a:p>
            </p:txBody>
          </p:sp>
        </mc:Choice>
        <mc:Fallback xmlns="">
          <p:sp>
            <p:nvSpPr>
              <p:cNvPr id="2" name="Title 1">
                <a:extLst>
                  <a:ext uri="{FF2B5EF4-FFF2-40B4-BE49-F238E27FC236}">
                    <a16:creationId xmlns:a16="http://schemas.microsoft.com/office/drawing/2014/main" id="{D67A646D-F1C6-6A4C-9575-F7B833C59204}"/>
                  </a:ext>
                </a:extLst>
              </p:cNvPr>
              <p:cNvSpPr>
                <a:spLocks noGrp="1" noRot="1" noChangeAspect="1" noMove="1" noResize="1" noEditPoints="1" noAdjustHandles="1" noChangeArrowheads="1" noChangeShapeType="1" noTextEdit="1"/>
              </p:cNvSpPr>
              <p:nvPr>
                <p:ph type="title"/>
              </p:nvPr>
            </p:nvSpPr>
            <p:spPr>
              <a:xfrm>
                <a:off x="457200" y="44624"/>
                <a:ext cx="8229600" cy="1143000"/>
              </a:xfr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4192145-5FFB-614E-9F35-41E344B2BC29}"/>
                  </a:ext>
                </a:extLst>
              </p:cNvPr>
              <p:cNvSpPr>
                <a:spLocks noGrp="1"/>
              </p:cNvSpPr>
              <p:nvPr>
                <p:ph idx="1"/>
              </p:nvPr>
            </p:nvSpPr>
            <p:spPr>
              <a:xfrm>
                <a:off x="457200" y="1268760"/>
                <a:ext cx="8229600" cy="4896544"/>
              </a:xfrm>
            </p:spPr>
            <p:txBody>
              <a:bodyPr/>
              <a:lstStyle/>
              <a:p>
                <a:r>
                  <a:rPr lang="en-US" sz="2400" dirty="0"/>
                  <a:t>Cis correlation (</a:t>
                </a:r>
                <a14:m>
                  <m:oMath xmlns:m="http://schemas.openxmlformats.org/officeDocument/2006/math">
                    <m:r>
                      <a:rPr lang="en-GB" sz="2400" b="0" i="1" smtClean="0">
                        <a:latin typeface="Cambria Math" panose="02040503050406030204" pitchFamily="18" charset="0"/>
                      </a:rPr>
                      <m:t>𝑐</m:t>
                    </m:r>
                  </m:oMath>
                </a14:m>
                <a:r>
                  <a:rPr lang="en-US" sz="2400" dirty="0"/>
                  <a:t>) is correlation between two alleles of two SNPs inherited from the same parent. Trans correlation (</a:t>
                </a:r>
                <a14:m>
                  <m:oMath xmlns:m="http://schemas.openxmlformats.org/officeDocument/2006/math">
                    <m:r>
                      <a:rPr lang="en-GB" sz="2400" b="0" i="1" smtClean="0">
                        <a:latin typeface="Cambria Math" panose="02040503050406030204" pitchFamily="18" charset="0"/>
                      </a:rPr>
                      <m:t>𝜏</m:t>
                    </m:r>
                  </m:oMath>
                </a14:m>
                <a:r>
                  <a:rPr lang="en-US" sz="2400" dirty="0"/>
                  <a:t>) is correlation between two alleles of two SNPs inherited from different parents.</a:t>
                </a:r>
              </a:p>
              <a:p>
                <a:r>
                  <a:rPr lang="en-US" sz="2400" i="1" dirty="0"/>
                  <a:t>Assuming</a:t>
                </a:r>
                <a:r>
                  <a:rPr lang="en-US" sz="2400" dirty="0"/>
                  <a:t> Hardy-Weinberg Equilibrium (HWE), </a:t>
                </a:r>
                <a14:m>
                  <m:oMath xmlns:m="http://schemas.openxmlformats.org/officeDocument/2006/math">
                    <m:r>
                      <a:rPr lang="en-GB" sz="2400" b="0" i="1" smtClean="0">
                        <a:latin typeface="Cambria Math" panose="02040503050406030204" pitchFamily="18" charset="0"/>
                      </a:rPr>
                      <m:t>𝑟</m:t>
                    </m:r>
                    <m:r>
                      <a:rPr lang="en-GB" sz="2400" b="0" i="1" smtClean="0">
                        <a:latin typeface="Cambria Math" panose="02040503050406030204" pitchFamily="18" charset="0"/>
                      </a:rPr>
                      <m:t>=</m:t>
                    </m:r>
                    <m:r>
                      <a:rPr lang="en-GB" sz="2400" b="0" i="1" smtClean="0">
                        <a:latin typeface="Cambria Math" panose="02040503050406030204" pitchFamily="18" charset="0"/>
                      </a:rPr>
                      <m:t>𝑐</m:t>
                    </m:r>
                    <m:r>
                      <a:rPr lang="en-GB" sz="2400" b="0" i="1" smtClean="0">
                        <a:latin typeface="Cambria Math" panose="02040503050406030204" pitchFamily="18" charset="0"/>
                      </a:rPr>
                      <m:t>+</m:t>
                    </m:r>
                    <m:r>
                      <a:rPr lang="en-GB" sz="2400" b="0" i="1" smtClean="0">
                        <a:latin typeface="Cambria Math" panose="02040503050406030204" pitchFamily="18" charset="0"/>
                      </a:rPr>
                      <m:t>𝜏</m:t>
                    </m:r>
                  </m:oMath>
                </a14:m>
                <a:endParaRPr lang="en-US" sz="2400" dirty="0"/>
              </a:p>
              <a:p>
                <a:r>
                  <a:rPr lang="en-US" sz="2400" dirty="0"/>
                  <a:t>Strong local LD is mainly due to </a:t>
                </a:r>
                <a14:m>
                  <m:oMath xmlns:m="http://schemas.openxmlformats.org/officeDocument/2006/math">
                    <m:r>
                      <a:rPr lang="en-GB" sz="2400" b="0" i="1" smtClean="0">
                        <a:latin typeface="Cambria Math" panose="02040503050406030204" pitchFamily="18" charset="0"/>
                      </a:rPr>
                      <m:t>𝑐</m:t>
                    </m:r>
                  </m:oMath>
                </a14:m>
                <a:r>
                  <a:rPr lang="en-US" sz="2400" dirty="0"/>
                  <a:t>, </a:t>
                </a:r>
                <a:r>
                  <a:rPr lang="en-US" sz="2400" i="1" dirty="0"/>
                  <a:t>i.e. </a:t>
                </a:r>
                <a:r>
                  <a:rPr lang="en-US" sz="2400" dirty="0"/>
                  <a:t>value of </a:t>
                </a:r>
                <a14:m>
                  <m:oMath xmlns:m="http://schemas.openxmlformats.org/officeDocument/2006/math">
                    <m:r>
                      <a:rPr lang="en-GB" sz="2400" b="0" i="1" smtClean="0">
                        <a:latin typeface="Cambria Math" panose="02040503050406030204" pitchFamily="18" charset="0"/>
                      </a:rPr>
                      <m:t>𝜏</m:t>
                    </m:r>
                  </m:oMath>
                </a14:m>
                <a:r>
                  <a:rPr lang="en-US" sz="2400" dirty="0"/>
                  <a:t> is negligible. </a:t>
                </a:r>
              </a:p>
              <a:p>
                <a:r>
                  <a:rPr lang="en-US" sz="2400" dirty="0"/>
                  <a:t>Distant LD, based on an assortative mating model that is stationary over many generations, </a:t>
                </a:r>
                <a14:m>
                  <m:oMath xmlns:m="http://schemas.openxmlformats.org/officeDocument/2006/math">
                    <m:r>
                      <a:rPr lang="en-GB" sz="2400" b="0" i="1" smtClean="0">
                        <a:latin typeface="Cambria Math" panose="02040503050406030204" pitchFamily="18" charset="0"/>
                      </a:rPr>
                      <m:t>𝑐</m:t>
                    </m:r>
                    <m:r>
                      <a:rPr lang="en-GB" sz="2400" b="0" i="1" smtClean="0">
                        <a:latin typeface="Cambria Math" panose="02040503050406030204" pitchFamily="18" charset="0"/>
                      </a:rPr>
                      <m:t>=</m:t>
                    </m:r>
                    <m:r>
                      <a:rPr lang="en-GB" sz="2400" b="0" i="1" smtClean="0">
                        <a:latin typeface="Cambria Math" panose="02040503050406030204" pitchFamily="18" charset="0"/>
                      </a:rPr>
                      <m:t>𝜏</m:t>
                    </m:r>
                    <m:r>
                      <a:rPr lang="en-GB" sz="2400" b="0" i="1" smtClean="0">
                        <a:latin typeface="Cambria Math" panose="02040503050406030204" pitchFamily="18" charset="0"/>
                      </a:rPr>
                      <m:t>. </m:t>
                    </m:r>
                  </m:oMath>
                </a14:m>
                <a:r>
                  <a:rPr lang="en-US" sz="2400" dirty="0"/>
                  <a:t>But stationarity, while mathematically tractable/elegant, is highly unlikely for actual data. </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24192145-5FFB-614E-9F35-41E344B2BC29}"/>
                  </a:ext>
                </a:extLst>
              </p:cNvPr>
              <p:cNvSpPr>
                <a:spLocks noGrp="1" noRot="1" noChangeAspect="1" noMove="1" noResize="1" noEditPoints="1" noAdjustHandles="1" noChangeArrowheads="1" noChangeShapeType="1" noTextEdit="1"/>
              </p:cNvSpPr>
              <p:nvPr>
                <p:ph idx="1"/>
              </p:nvPr>
            </p:nvSpPr>
            <p:spPr>
              <a:xfrm>
                <a:off x="457200" y="1268760"/>
                <a:ext cx="8229600" cy="4896544"/>
              </a:xfrm>
              <a:blipFill>
                <a:blip r:embed="rId3"/>
                <a:stretch>
                  <a:fillRect l="-1080" t="-777"/>
                </a:stretch>
              </a:blipFill>
            </p:spPr>
            <p:txBody>
              <a:bodyPr/>
              <a:lstStyle/>
              <a:p>
                <a:r>
                  <a:rPr lang="en-US">
                    <a:noFill/>
                  </a:rPr>
                  <a:t> </a:t>
                </a:r>
              </a:p>
            </p:txBody>
          </p:sp>
        </mc:Fallback>
      </mc:AlternateContent>
    </p:spTree>
    <p:extLst>
      <p:ext uri="{BB962C8B-B14F-4D97-AF65-F5344CB8AC3E}">
        <p14:creationId xmlns:p14="http://schemas.microsoft.com/office/powerpoint/2010/main" val="1760816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2434085-ABDF-234D-91C6-C4033D39DF6A}"/>
                  </a:ext>
                </a:extLst>
              </p:cNvPr>
              <p:cNvSpPr>
                <a:spLocks noGrp="1"/>
              </p:cNvSpPr>
              <p:nvPr>
                <p:ph type="title"/>
              </p:nvPr>
            </p:nvSpPr>
            <p:spPr/>
            <p:txBody>
              <a:bodyPr/>
              <a:lstStyle/>
              <a:p>
                <a:r>
                  <a:rPr lang="en-US" sz="3200" dirty="0"/>
                  <a:t>Recursive equations for </a:t>
                </a:r>
                <a14:m>
                  <m:oMath xmlns:m="http://schemas.openxmlformats.org/officeDocument/2006/math">
                    <m:r>
                      <a:rPr lang="en-GB" sz="3200" b="0" i="1" smtClean="0">
                        <a:latin typeface="Cambria Math" panose="02040503050406030204" pitchFamily="18" charset="0"/>
                      </a:rPr>
                      <m:t>𝑐</m:t>
                    </m:r>
                    <m:r>
                      <a:rPr lang="en-GB" sz="3200" b="0" i="1" smtClean="0">
                        <a:latin typeface="Cambria Math" panose="02040503050406030204" pitchFamily="18" charset="0"/>
                      </a:rPr>
                      <m:t> </m:t>
                    </m:r>
                  </m:oMath>
                </a14:m>
                <a:r>
                  <a:rPr lang="en-US" sz="3200" dirty="0"/>
                  <a:t> and </a:t>
                </a:r>
                <a14:m>
                  <m:oMath xmlns:m="http://schemas.openxmlformats.org/officeDocument/2006/math">
                    <m:r>
                      <a:rPr lang="en-GB" sz="3200" b="0" i="1" smtClean="0">
                        <a:latin typeface="Cambria Math" panose="02040503050406030204" pitchFamily="18" charset="0"/>
                      </a:rPr>
                      <m:t>𝜏</m:t>
                    </m:r>
                  </m:oMath>
                </a14:m>
                <a:r>
                  <a:rPr lang="en-US" sz="3200" dirty="0"/>
                  <a:t> for two SNPs with recombination probability </a:t>
                </a:r>
                <a14:m>
                  <m:oMath xmlns:m="http://schemas.openxmlformats.org/officeDocument/2006/math">
                    <m:r>
                      <a:rPr lang="en-GB" sz="3200" b="0" i="1" smtClean="0">
                        <a:latin typeface="Cambria Math" panose="02040503050406030204" pitchFamily="18" charset="0"/>
                      </a:rPr>
                      <m:t>𝜃</m:t>
                    </m:r>
                  </m:oMath>
                </a14:m>
                <a:endParaRPr lang="en-US" sz="3200" dirty="0"/>
              </a:p>
            </p:txBody>
          </p:sp>
        </mc:Choice>
        <mc:Fallback xmlns="">
          <p:sp>
            <p:nvSpPr>
              <p:cNvPr id="2" name="Title 1">
                <a:extLst>
                  <a:ext uri="{FF2B5EF4-FFF2-40B4-BE49-F238E27FC236}">
                    <a16:creationId xmlns:a16="http://schemas.microsoft.com/office/drawing/2014/main" id="{F2434085-ABDF-234D-91C6-C4033D39DF6A}"/>
                  </a:ext>
                </a:extLst>
              </p:cNvPr>
              <p:cNvSpPr>
                <a:spLocks noGrp="1" noRot="1" noChangeAspect="1" noMove="1" noResize="1" noEditPoints="1" noAdjustHandles="1" noChangeArrowheads="1" noChangeShapeType="1" noTextEdit="1"/>
              </p:cNvSpPr>
              <p:nvPr>
                <p:ph type="title"/>
              </p:nvPr>
            </p:nvSpPr>
            <p:spPr>
              <a:blipFill>
                <a:blip r:embed="rId2"/>
                <a:stretch>
                  <a:fillRect t="-3297" b="-1208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93BACD8-FDF1-F24D-8DB1-FA12F91611C1}"/>
                  </a:ext>
                </a:extLst>
              </p:cNvPr>
              <p:cNvSpPr>
                <a:spLocks noGrp="1"/>
              </p:cNvSpPr>
              <p:nvPr>
                <p:ph idx="1"/>
              </p:nvPr>
            </p:nvSpPr>
            <p:spPr/>
            <p:txBody>
              <a:bodyPr/>
              <a:lstStyle/>
              <a:p>
                <a:r>
                  <a:rPr lang="en-US" sz="2400" dirty="0"/>
                  <a:t>Recombination probability </a:t>
                </a:r>
                <a14:m>
                  <m:oMath xmlns:m="http://schemas.openxmlformats.org/officeDocument/2006/math">
                    <m:r>
                      <a:rPr lang="en-GB" sz="2400" i="1">
                        <a:latin typeface="Cambria Math" panose="02040503050406030204" pitchFamily="18" charset="0"/>
                      </a:rPr>
                      <m:t>𝜃</m:t>
                    </m:r>
                  </m:oMath>
                </a14:m>
                <a:r>
                  <a:rPr lang="en-GB" sz="2400" b="0" i="1" dirty="0">
                    <a:latin typeface="Cambria Math" panose="02040503050406030204" pitchFamily="18" charset="0"/>
                  </a:rPr>
                  <a:t> </a:t>
                </a:r>
                <a:r>
                  <a:rPr lang="en-GB" sz="2400" b="0" dirty="0">
                    <a:latin typeface="Cambria Math" panose="02040503050406030204" pitchFamily="18" charset="0"/>
                  </a:rPr>
                  <a:t>is the probability that the two alleles of two SNPs inherited from the same parent </a:t>
                </a:r>
                <a:r>
                  <a:rPr lang="en-GB" sz="2400" dirty="0">
                    <a:latin typeface="Cambria Math" panose="02040503050406030204" pitchFamily="18" charset="0"/>
                  </a:rPr>
                  <a:t>are from two different grandparents.</a:t>
                </a:r>
                <a:endParaRPr lang="en-GB" sz="2400" b="0" dirty="0">
                  <a:latin typeface="Cambria Math" panose="02040503050406030204" pitchFamily="18" charset="0"/>
                </a:endParaRPr>
              </a:p>
              <a:p>
                <a14:m>
                  <m:oMath xmlns:m="http://schemas.openxmlformats.org/officeDocument/2006/math">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𝑐</m:t>
                        </m:r>
                      </m:e>
                      <m:sub>
                        <m:r>
                          <a:rPr lang="en-GB" sz="2400" b="0" i="1" smtClean="0">
                            <a:latin typeface="Cambria Math" panose="02040503050406030204" pitchFamily="18" charset="0"/>
                          </a:rPr>
                          <m:t>𝑡</m:t>
                        </m:r>
                        <m:r>
                          <a:rPr lang="en-GB" sz="2400" b="0" i="1" smtClean="0">
                            <a:latin typeface="Cambria Math" panose="02040503050406030204" pitchFamily="18" charset="0"/>
                          </a:rPr>
                          <m:t>+1</m:t>
                        </m:r>
                      </m:sub>
                    </m:sSub>
                    <m:r>
                      <a:rPr lang="en-GB" sz="2400" b="0" i="1" smtClean="0">
                        <a:latin typeface="Cambria Math" panose="02040503050406030204" pitchFamily="18" charset="0"/>
                      </a:rPr>
                      <m:t>=</m:t>
                    </m:r>
                    <m:d>
                      <m:dPr>
                        <m:ctrlPr>
                          <a:rPr lang="en-GB" sz="2400" b="0" i="1" smtClean="0">
                            <a:latin typeface="Cambria Math" panose="02040503050406030204" pitchFamily="18" charset="0"/>
                          </a:rPr>
                        </m:ctrlPr>
                      </m:dPr>
                      <m:e>
                        <m:r>
                          <a:rPr lang="en-GB" sz="2400" b="0" i="0" smtClean="0">
                            <a:latin typeface="Cambria Math" panose="02040503050406030204" pitchFamily="18" charset="0"/>
                          </a:rPr>
                          <m:t>1−</m:t>
                        </m:r>
                        <m:r>
                          <a:rPr lang="en-GB" sz="2400" b="0" i="1" smtClean="0">
                            <a:latin typeface="Cambria Math" panose="02040503050406030204" pitchFamily="18" charset="0"/>
                          </a:rPr>
                          <m:t>𝜃</m:t>
                        </m:r>
                      </m:e>
                    </m:d>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𝑐</m:t>
                        </m:r>
                      </m:e>
                      <m:sub>
                        <m:r>
                          <m:rPr>
                            <m:sty m:val="p"/>
                          </m:rPr>
                          <a:rPr lang="en-GB" sz="2400" b="0" i="0" smtClean="0">
                            <a:latin typeface="Cambria Math" panose="02040503050406030204" pitchFamily="18" charset="0"/>
                          </a:rPr>
                          <m:t>t</m:t>
                        </m:r>
                      </m:sub>
                    </m:sSub>
                    <m:r>
                      <a:rPr lang="en-GB" sz="2400" b="0" i="0" smtClean="0">
                        <a:latin typeface="Cambria Math" panose="02040503050406030204" pitchFamily="18" charset="0"/>
                      </a:rPr>
                      <m:t>+</m:t>
                    </m:r>
                    <m:r>
                      <a:rPr lang="en-GB" sz="2400" b="0" i="1" smtClean="0">
                        <a:latin typeface="Cambria Math" panose="02040503050406030204" pitchFamily="18" charset="0"/>
                      </a:rPr>
                      <m:t>𝜃</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𝜏</m:t>
                        </m:r>
                      </m:e>
                      <m:sub>
                        <m:r>
                          <a:rPr lang="en-GB" sz="2400" b="0" i="1" smtClean="0">
                            <a:latin typeface="Cambria Math" panose="02040503050406030204" pitchFamily="18" charset="0"/>
                          </a:rPr>
                          <m:t>𝑡</m:t>
                        </m:r>
                      </m:sub>
                    </m:sSub>
                    <m:r>
                      <a:rPr lang="en-GB" sz="2400" b="0" i="0" smtClean="0">
                        <a:latin typeface="Cambria Math" panose="02040503050406030204" pitchFamily="18" charset="0"/>
                      </a:rPr>
                      <m:t>. </m:t>
                    </m:r>
                  </m:oMath>
                </a14:m>
                <a:r>
                  <a:rPr lang="en-GB" sz="2400" b="0" dirty="0"/>
                  <a:t>(</a:t>
                </a:r>
                <a14:m>
                  <m:oMath xmlns:m="http://schemas.openxmlformats.org/officeDocument/2006/math">
                    <m:r>
                      <a:rPr lang="en-GB" sz="2400" b="0" i="1" smtClean="0">
                        <a:latin typeface="Cambria Math" panose="02040503050406030204" pitchFamily="18" charset="0"/>
                      </a:rPr>
                      <m:t>𝜃</m:t>
                    </m:r>
                    <m:r>
                      <a:rPr lang="en-GB" sz="2400" b="0" i="1" smtClean="0">
                        <a:latin typeface="Cambria Math" panose="02040503050406030204" pitchFamily="18" charset="0"/>
                      </a:rPr>
                      <m:t>= </m:t>
                    </m:r>
                    <m:f>
                      <m:fPr>
                        <m:type m:val="skw"/>
                        <m:ctrlPr>
                          <a:rPr lang="en-GB" sz="2400" b="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a14:m>
                <a:r>
                  <a:rPr lang="en-GB" sz="2400" b="0" dirty="0"/>
                  <a:t> for two SNPs on different chromosomes, and is practically zero for two SNPs that are physically very close and in strong LD)</a:t>
                </a:r>
              </a:p>
              <a:p>
                <a14:m>
                  <m:oMath xmlns:m="http://schemas.openxmlformats.org/officeDocument/2006/math">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𝜏</m:t>
                        </m:r>
                      </m:e>
                      <m:sub>
                        <m:r>
                          <a:rPr lang="en-GB" sz="2400" b="0" i="1" smtClean="0">
                            <a:latin typeface="Cambria Math" panose="02040503050406030204" pitchFamily="18" charset="0"/>
                          </a:rPr>
                          <m:t>𝑡</m:t>
                        </m:r>
                        <m:r>
                          <a:rPr lang="en-GB" sz="2400" b="0" i="1" smtClean="0">
                            <a:latin typeface="Cambria Math" panose="02040503050406030204" pitchFamily="18" charset="0"/>
                          </a:rPr>
                          <m:t>+1</m:t>
                        </m:r>
                      </m:sub>
                    </m:sSub>
                  </m:oMath>
                </a14:m>
                <a:r>
                  <a:rPr lang="en-US" sz="2400" dirty="0"/>
                  <a:t> depends mainly on the intensity of assortative mating in generation </a:t>
                </a:r>
                <a14:m>
                  <m:oMath xmlns:m="http://schemas.openxmlformats.org/officeDocument/2006/math">
                    <m:r>
                      <a:rPr lang="en-GB" sz="2400" b="0" i="1" smtClean="0">
                        <a:latin typeface="Cambria Math" panose="02040503050406030204" pitchFamily="18" charset="0"/>
                      </a:rPr>
                      <m:t>𝑡</m:t>
                    </m:r>
                  </m:oMath>
                </a14:m>
                <a:r>
                  <a:rPr lang="en-US" sz="2400" dirty="0"/>
                  <a:t>. So if ASM intensity in generations </a:t>
                </a:r>
                <a14:m>
                  <m:oMath xmlns:m="http://schemas.openxmlformats.org/officeDocument/2006/math">
                    <m:r>
                      <a:rPr lang="en-GB" sz="2400" b="0" i="0" smtClean="0">
                        <a:latin typeface="Cambria Math" panose="02040503050406030204" pitchFamily="18" charset="0"/>
                      </a:rPr>
                      <m:t>(</m:t>
                    </m:r>
                    <m:r>
                      <a:rPr lang="en-GB" sz="2400" b="0" i="1" smtClean="0">
                        <a:latin typeface="Cambria Math" panose="02040503050406030204" pitchFamily="18" charset="0"/>
                      </a:rPr>
                      <m:t>𝑡</m:t>
                    </m:r>
                    <m:r>
                      <a:rPr lang="en-GB" sz="2400" b="0" i="1" smtClean="0">
                        <a:latin typeface="Cambria Math" panose="02040503050406030204" pitchFamily="18" charset="0"/>
                      </a:rPr>
                      <m:t>−1) </m:t>
                    </m:r>
                  </m:oMath>
                </a14:m>
                <a:r>
                  <a:rPr lang="en-US" sz="2400" dirty="0"/>
                  <a:t> and </a:t>
                </a:r>
                <a14:m>
                  <m:oMath xmlns:m="http://schemas.openxmlformats.org/officeDocument/2006/math">
                    <m:r>
                      <a:rPr lang="en-GB" sz="2400" b="0" i="1" smtClean="0">
                        <a:latin typeface="Cambria Math" panose="02040503050406030204" pitchFamily="18" charset="0"/>
                      </a:rPr>
                      <m:t>𝑡</m:t>
                    </m:r>
                    <m:r>
                      <a:rPr lang="en-GB" sz="2400" b="0" i="1" smtClean="0">
                        <a:latin typeface="Cambria Math" panose="02040503050406030204" pitchFamily="18" charset="0"/>
                      </a:rPr>
                      <m:t> </m:t>
                    </m:r>
                  </m:oMath>
                </a14:m>
                <a:r>
                  <a:rPr lang="en-US" sz="2400" dirty="0"/>
                  <a:t>are the same, then </a:t>
                </a:r>
                <a14:m>
                  <m:oMath xmlns:m="http://schemas.openxmlformats.org/officeDocument/2006/math">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𝜏</m:t>
                        </m:r>
                      </m:e>
                      <m:sub>
                        <m:r>
                          <a:rPr lang="en-GB" sz="2400" b="0" i="1" smtClean="0">
                            <a:latin typeface="Cambria Math" panose="02040503050406030204" pitchFamily="18" charset="0"/>
                          </a:rPr>
                          <m:t>𝑡</m:t>
                        </m:r>
                        <m:r>
                          <a:rPr lang="en-GB" sz="2400" b="0" i="1" smtClean="0">
                            <a:latin typeface="Cambria Math" panose="02040503050406030204" pitchFamily="18" charset="0"/>
                          </a:rPr>
                          <m:t>+1</m:t>
                        </m:r>
                      </m:sub>
                    </m:sSub>
                    <m:r>
                      <a:rPr lang="en-GB" sz="2400" b="0" i="1" smtClean="0">
                        <a:latin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m:t>
                    </m:r>
                    <m:sSub>
                      <m:sSubPr>
                        <m:ctrlPr>
                          <a:rPr lang="en-GB" sz="2400" b="0" i="1" smtClean="0">
                            <a:latin typeface="Cambria Math" panose="02040503050406030204" pitchFamily="18" charset="0"/>
                            <a:ea typeface="Cambria Math" panose="02040503050406030204" pitchFamily="18" charset="0"/>
                          </a:rPr>
                        </m:ctrlPr>
                      </m:sSubPr>
                      <m:e>
                        <m:r>
                          <a:rPr lang="en-GB" sz="2400" b="0" i="1" smtClean="0">
                            <a:latin typeface="Cambria Math" panose="02040503050406030204" pitchFamily="18" charset="0"/>
                            <a:ea typeface="Cambria Math" panose="02040503050406030204" pitchFamily="18" charset="0"/>
                          </a:rPr>
                          <m:t>𝜏</m:t>
                        </m:r>
                      </m:e>
                      <m:sub>
                        <m:r>
                          <a:rPr lang="en-GB" sz="2400" b="0" i="1" smtClean="0">
                            <a:latin typeface="Cambria Math" panose="02040503050406030204" pitchFamily="18" charset="0"/>
                            <a:ea typeface="Cambria Math" panose="02040503050406030204" pitchFamily="18" charset="0"/>
                          </a:rPr>
                          <m:t>𝑡</m:t>
                        </m:r>
                      </m:sub>
                    </m:sSub>
                  </m:oMath>
                </a14:m>
                <a:r>
                  <a:rPr lang="en-US" sz="2400" dirty="0"/>
                  <a:t>.</a:t>
                </a:r>
              </a:p>
              <a:p>
                <a:endParaRPr lang="en-US" dirty="0"/>
              </a:p>
            </p:txBody>
          </p:sp>
        </mc:Choice>
        <mc:Fallback>
          <p:sp>
            <p:nvSpPr>
              <p:cNvPr id="3" name="Content Placeholder 2">
                <a:extLst>
                  <a:ext uri="{FF2B5EF4-FFF2-40B4-BE49-F238E27FC236}">
                    <a16:creationId xmlns:a16="http://schemas.microsoft.com/office/drawing/2014/main" id="{193BACD8-FDF1-F24D-8DB1-FA12F91611C1}"/>
                  </a:ext>
                </a:extLst>
              </p:cNvPr>
              <p:cNvSpPr>
                <a:spLocks noGrp="1" noRot="1" noChangeAspect="1" noMove="1" noResize="1" noEditPoints="1" noAdjustHandles="1" noChangeArrowheads="1" noChangeShapeType="1" noTextEdit="1"/>
              </p:cNvSpPr>
              <p:nvPr>
                <p:ph idx="1"/>
              </p:nvPr>
            </p:nvSpPr>
            <p:spPr>
              <a:blipFill>
                <a:blip r:embed="rId3"/>
                <a:stretch>
                  <a:fillRect l="-1080" t="-1401" r="-154"/>
                </a:stretch>
              </a:blipFill>
            </p:spPr>
            <p:txBody>
              <a:bodyPr/>
              <a:lstStyle/>
              <a:p>
                <a:r>
                  <a:rPr lang="en-US">
                    <a:noFill/>
                  </a:rPr>
                  <a:t> </a:t>
                </a:r>
              </a:p>
            </p:txBody>
          </p:sp>
        </mc:Fallback>
      </mc:AlternateContent>
    </p:spTree>
    <p:extLst>
      <p:ext uri="{BB962C8B-B14F-4D97-AF65-F5344CB8AC3E}">
        <p14:creationId xmlns:p14="http://schemas.microsoft.com/office/powerpoint/2010/main" val="1234955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ACE2-F353-6B4D-8608-3D614D12E912}"/>
              </a:ext>
            </a:extLst>
          </p:cNvPr>
          <p:cNvSpPr>
            <a:spLocks noGrp="1"/>
          </p:cNvSpPr>
          <p:nvPr>
            <p:ph type="title"/>
          </p:nvPr>
        </p:nvSpPr>
        <p:spPr>
          <a:xfrm>
            <a:off x="457200" y="274638"/>
            <a:ext cx="8229600" cy="778098"/>
          </a:xfrm>
        </p:spPr>
        <p:txBody>
          <a:bodyPr/>
          <a:lstStyle/>
          <a:p>
            <a:r>
              <a:rPr lang="en-US" sz="3200" dirty="0"/>
              <a:t>Data Imperfections</a:t>
            </a:r>
          </a:p>
        </p:txBody>
      </p:sp>
      <p:sp>
        <p:nvSpPr>
          <p:cNvPr id="3" name="Content Placeholder 2">
            <a:extLst>
              <a:ext uri="{FF2B5EF4-FFF2-40B4-BE49-F238E27FC236}">
                <a16:creationId xmlns:a16="http://schemas.microsoft.com/office/drawing/2014/main" id="{0FC38104-2651-2C49-AF4A-F9A999447E19}"/>
              </a:ext>
            </a:extLst>
          </p:cNvPr>
          <p:cNvSpPr>
            <a:spLocks noGrp="1"/>
          </p:cNvSpPr>
          <p:nvPr>
            <p:ph idx="1"/>
          </p:nvPr>
        </p:nvSpPr>
        <p:spPr>
          <a:xfrm>
            <a:off x="457200" y="1340768"/>
            <a:ext cx="8229600" cy="5112568"/>
          </a:xfrm>
        </p:spPr>
        <p:txBody>
          <a:bodyPr/>
          <a:lstStyle/>
          <a:p>
            <a:r>
              <a:rPr lang="en-US" sz="2400" dirty="0"/>
              <a:t>(Raw) Data do not have some of the information we want, </a:t>
            </a:r>
            <a:r>
              <a:rPr lang="en-US" sz="2400" i="1" dirty="0"/>
              <a:t>e.g. </a:t>
            </a:r>
            <a:r>
              <a:rPr lang="en-US" sz="2400" dirty="0"/>
              <a:t>phasing, parent-of-origin, and sequence level resolution.</a:t>
            </a:r>
          </a:p>
          <a:p>
            <a:endParaRPr lang="en-US" sz="2400" dirty="0"/>
          </a:p>
          <a:p>
            <a:r>
              <a:rPr lang="en-US" sz="2400" dirty="0"/>
              <a:t>Genotypes have errors. This can be a pain, but can also be very interesting. </a:t>
            </a:r>
          </a:p>
          <a:p>
            <a:endParaRPr lang="en-US" sz="2400" dirty="0"/>
          </a:p>
          <a:p>
            <a:r>
              <a:rPr lang="en-US" sz="2400" dirty="0"/>
              <a:t>Data that are good enough (with respect to errors) for one application can be seriously problematic for another application.</a:t>
            </a:r>
          </a:p>
          <a:p>
            <a:endParaRPr lang="en-US" sz="2400" dirty="0"/>
          </a:p>
          <a:p>
            <a:r>
              <a:rPr lang="en-US" sz="2400" dirty="0"/>
              <a:t>Participation bias. Sample not fully representative of the population of interest.</a:t>
            </a:r>
          </a:p>
        </p:txBody>
      </p:sp>
    </p:spTree>
    <p:extLst>
      <p:ext uri="{BB962C8B-B14F-4D97-AF65-F5344CB8AC3E}">
        <p14:creationId xmlns:p14="http://schemas.microsoft.com/office/powerpoint/2010/main" val="2397127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4A2200-10C5-A952-3508-67D3ADD48362}"/>
              </a:ext>
            </a:extLst>
          </p:cNvPr>
          <p:cNvPicPr>
            <a:picLocks noChangeAspect="1"/>
          </p:cNvPicPr>
          <p:nvPr/>
        </p:nvPicPr>
        <p:blipFill>
          <a:blip r:embed="rId2"/>
          <a:stretch>
            <a:fillRect/>
          </a:stretch>
        </p:blipFill>
        <p:spPr>
          <a:xfrm>
            <a:off x="2079108" y="1087085"/>
            <a:ext cx="5829300" cy="1217512"/>
          </a:xfrm>
          <a:prstGeom prst="rect">
            <a:avLst/>
          </a:prstGeom>
        </p:spPr>
      </p:pic>
      <p:pic>
        <p:nvPicPr>
          <p:cNvPr id="5" name="Picture 4">
            <a:extLst>
              <a:ext uri="{FF2B5EF4-FFF2-40B4-BE49-F238E27FC236}">
                <a16:creationId xmlns:a16="http://schemas.microsoft.com/office/drawing/2014/main" id="{3FF6BA48-87E4-219C-9DA8-ED6B0B44F734}"/>
              </a:ext>
            </a:extLst>
          </p:cNvPr>
          <p:cNvPicPr>
            <a:picLocks noChangeAspect="1"/>
          </p:cNvPicPr>
          <p:nvPr/>
        </p:nvPicPr>
        <p:blipFill>
          <a:blip r:embed="rId3"/>
          <a:stretch>
            <a:fillRect/>
          </a:stretch>
        </p:blipFill>
        <p:spPr>
          <a:xfrm>
            <a:off x="3082248" y="2067032"/>
            <a:ext cx="4826160" cy="3868220"/>
          </a:xfrm>
          <a:prstGeom prst="rect">
            <a:avLst/>
          </a:prstGeom>
        </p:spPr>
      </p:pic>
      <p:pic>
        <p:nvPicPr>
          <p:cNvPr id="6" name="Picture 5">
            <a:extLst>
              <a:ext uri="{FF2B5EF4-FFF2-40B4-BE49-F238E27FC236}">
                <a16:creationId xmlns:a16="http://schemas.microsoft.com/office/drawing/2014/main" id="{098F0A75-9740-7829-CDC7-C351E10317C2}"/>
              </a:ext>
            </a:extLst>
          </p:cNvPr>
          <p:cNvPicPr>
            <a:picLocks noChangeAspect="1"/>
          </p:cNvPicPr>
          <p:nvPr/>
        </p:nvPicPr>
        <p:blipFill rotWithShape="1">
          <a:blip r:embed="rId4"/>
          <a:srcRect t="8719" r="5312"/>
          <a:stretch/>
        </p:blipFill>
        <p:spPr>
          <a:xfrm>
            <a:off x="2733877" y="1019107"/>
            <a:ext cx="4942467" cy="182585"/>
          </a:xfrm>
          <a:prstGeom prst="rect">
            <a:avLst/>
          </a:prstGeom>
        </p:spPr>
      </p:pic>
      <p:sp>
        <p:nvSpPr>
          <p:cNvPr id="2" name="TextBox 1">
            <a:extLst>
              <a:ext uri="{FF2B5EF4-FFF2-40B4-BE49-F238E27FC236}">
                <a16:creationId xmlns:a16="http://schemas.microsoft.com/office/drawing/2014/main" id="{33FF2B0C-64F6-D449-8A0E-F8DD30A669DC}"/>
              </a:ext>
            </a:extLst>
          </p:cNvPr>
          <p:cNvSpPr txBox="1"/>
          <p:nvPr/>
        </p:nvSpPr>
        <p:spPr>
          <a:xfrm>
            <a:off x="100174" y="3097991"/>
            <a:ext cx="2827011" cy="3139321"/>
          </a:xfrm>
          <a:prstGeom prst="rect">
            <a:avLst/>
          </a:prstGeom>
          <a:noFill/>
        </p:spPr>
        <p:txBody>
          <a:bodyPr wrap="square" rtlCol="0">
            <a:spAutoFit/>
          </a:bodyPr>
          <a:lstStyle/>
          <a:p>
            <a:r>
              <a:rPr lang="en-GB" b="1" dirty="0"/>
              <a:t>Genetic Signatures of Exceptional</a:t>
            </a:r>
          </a:p>
          <a:p>
            <a:r>
              <a:rPr lang="en-GB" b="1" dirty="0"/>
              <a:t>Longevity in Humans</a:t>
            </a:r>
          </a:p>
          <a:p>
            <a:endParaRPr lang="en-GB" dirty="0"/>
          </a:p>
          <a:p>
            <a:r>
              <a:rPr lang="en-GB" b="1" i="1" cap="all" dirty="0"/>
              <a:t>SCIENCE</a:t>
            </a:r>
            <a:endParaRPr lang="en-GB" dirty="0"/>
          </a:p>
          <a:p>
            <a:r>
              <a:rPr lang="en-GB" dirty="0"/>
              <a:t>1 Jul 2010</a:t>
            </a:r>
          </a:p>
          <a:p>
            <a:r>
              <a:rPr lang="en-GB" dirty="0"/>
              <a:t>Vol 329, Issue 5987</a:t>
            </a:r>
          </a:p>
          <a:p>
            <a:endParaRPr lang="en-GB" u="sng" dirty="0"/>
          </a:p>
          <a:p>
            <a:r>
              <a:rPr lang="en-GB" dirty="0"/>
              <a:t>Paper retracted by journal July 2011</a:t>
            </a:r>
          </a:p>
          <a:p>
            <a:endParaRPr lang="en-US" dirty="0"/>
          </a:p>
        </p:txBody>
      </p:sp>
    </p:spTree>
    <p:extLst>
      <p:ext uri="{BB962C8B-B14F-4D97-AF65-F5344CB8AC3E}">
        <p14:creationId xmlns:p14="http://schemas.microsoft.com/office/powerpoint/2010/main" val="1101505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2F9EA7-567D-E617-29D1-532FA35B00C5}"/>
              </a:ext>
            </a:extLst>
          </p:cNvPr>
          <p:cNvPicPr>
            <a:picLocks noChangeAspect="1"/>
          </p:cNvPicPr>
          <p:nvPr/>
        </p:nvPicPr>
        <p:blipFill>
          <a:blip r:embed="rId2"/>
          <a:stretch>
            <a:fillRect/>
          </a:stretch>
        </p:blipFill>
        <p:spPr>
          <a:xfrm>
            <a:off x="4443855" y="3048248"/>
            <a:ext cx="4365410" cy="2231107"/>
          </a:xfrm>
          <a:prstGeom prst="rect">
            <a:avLst/>
          </a:prstGeom>
        </p:spPr>
      </p:pic>
      <p:pic>
        <p:nvPicPr>
          <p:cNvPr id="5" name="Picture 4">
            <a:extLst>
              <a:ext uri="{FF2B5EF4-FFF2-40B4-BE49-F238E27FC236}">
                <a16:creationId xmlns:a16="http://schemas.microsoft.com/office/drawing/2014/main" id="{B14004C5-DC18-AEE1-304D-D79E0C2B94DA}"/>
              </a:ext>
            </a:extLst>
          </p:cNvPr>
          <p:cNvPicPr>
            <a:picLocks noChangeAspect="1"/>
          </p:cNvPicPr>
          <p:nvPr/>
        </p:nvPicPr>
        <p:blipFill>
          <a:blip r:embed="rId3"/>
          <a:stretch>
            <a:fillRect/>
          </a:stretch>
        </p:blipFill>
        <p:spPr>
          <a:xfrm>
            <a:off x="255131" y="2149984"/>
            <a:ext cx="3938782" cy="2183700"/>
          </a:xfrm>
          <a:prstGeom prst="rect">
            <a:avLst/>
          </a:prstGeom>
        </p:spPr>
      </p:pic>
      <p:sp>
        <p:nvSpPr>
          <p:cNvPr id="3" name="Rectangle 1">
            <a:extLst>
              <a:ext uri="{FF2B5EF4-FFF2-40B4-BE49-F238E27FC236}">
                <a16:creationId xmlns:a16="http://schemas.microsoft.com/office/drawing/2014/main" id="{9F4E6D74-1EB1-0C4A-87BB-EAF9346EA898}"/>
              </a:ext>
            </a:extLst>
          </p:cNvPr>
          <p:cNvSpPr>
            <a:spLocks noChangeArrowheads="1"/>
          </p:cNvSpPr>
          <p:nvPr/>
        </p:nvSpPr>
        <p:spPr bwMode="auto">
          <a:xfrm>
            <a:off x="0" y="489144"/>
            <a:ext cx="65" cy="1079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85698" numCol="1" anchor="ctr" anchorCtr="0" compatLnSpc="1">
            <a:prstTxWarp prst="textNoShape">
              <a:avLst/>
            </a:prstTxWarp>
            <a:spAutoFit/>
          </a:bodyPr>
          <a:lstStyle/>
          <a:p>
            <a:pPr defTabSz="685800" eaLnBrk="0" hangingPunct="0"/>
            <a:endParaRPr lang="en-US" altLang="en-US" sz="450" dirty="0">
              <a:latin typeface="Arial" panose="020B0604020202020204" pitchFamily="34" charset="0"/>
            </a:endParaRPr>
          </a:p>
          <a:p>
            <a:pPr defTabSz="685800" eaLnBrk="0" hangingPunct="0"/>
            <a:endParaRPr lang="en-US" altLang="en-US" sz="6000" dirty="0">
              <a:latin typeface="Arial" panose="020B0604020202020204" pitchFamily="34" charset="0"/>
            </a:endParaRPr>
          </a:p>
        </p:txBody>
      </p:sp>
      <p:sp>
        <p:nvSpPr>
          <p:cNvPr id="6" name="Rectangle 3">
            <a:extLst>
              <a:ext uri="{FF2B5EF4-FFF2-40B4-BE49-F238E27FC236}">
                <a16:creationId xmlns:a16="http://schemas.microsoft.com/office/drawing/2014/main" id="{01BC8D31-17B7-C641-89C3-69E39B6DF0B2}"/>
              </a:ext>
            </a:extLst>
          </p:cNvPr>
          <p:cNvSpPr>
            <a:spLocks noChangeArrowheads="1"/>
          </p:cNvSpPr>
          <p:nvPr/>
        </p:nvSpPr>
        <p:spPr bwMode="auto">
          <a:xfrm>
            <a:off x="1" y="957777"/>
            <a:ext cx="13856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hangingPunct="0"/>
            <a:br>
              <a:rPr lang="en-US" altLang="en-US" sz="1350">
                <a:latin typeface="Arial" panose="020B0604020202020204" pitchFamily="34" charset="0"/>
              </a:rPr>
            </a:br>
            <a:endParaRPr lang="en-US" altLang="en-US" sz="1350">
              <a:latin typeface="Arial" panose="020B0604020202020204" pitchFamily="34" charset="0"/>
            </a:endParaRPr>
          </a:p>
        </p:txBody>
      </p:sp>
      <p:sp>
        <p:nvSpPr>
          <p:cNvPr id="7" name="TextBox 6">
            <a:extLst>
              <a:ext uri="{FF2B5EF4-FFF2-40B4-BE49-F238E27FC236}">
                <a16:creationId xmlns:a16="http://schemas.microsoft.com/office/drawing/2014/main" id="{DE5F1EBF-2E10-1944-BB3B-EC3D51F81D03}"/>
              </a:ext>
            </a:extLst>
          </p:cNvPr>
          <p:cNvSpPr txBox="1"/>
          <p:nvPr/>
        </p:nvSpPr>
        <p:spPr>
          <a:xfrm>
            <a:off x="2267744" y="188640"/>
            <a:ext cx="6601239" cy="738664"/>
          </a:xfrm>
          <a:prstGeom prst="rect">
            <a:avLst/>
          </a:prstGeom>
          <a:noFill/>
        </p:spPr>
        <p:txBody>
          <a:bodyPr wrap="square" rtlCol="0">
            <a:spAutoFit/>
          </a:bodyPr>
          <a:lstStyle/>
          <a:p>
            <a:r>
              <a:rPr lang="en-GB" sz="1200" b="1" dirty="0"/>
              <a:t>CRISPR gene-edited babies may be at increased risk of early death, </a:t>
            </a:r>
          </a:p>
          <a:p>
            <a:r>
              <a:rPr lang="en-GB" sz="1200" b="1" dirty="0"/>
              <a:t>study finds. </a:t>
            </a:r>
            <a:r>
              <a:rPr lang="en-GB" sz="1200" b="1" dirty="0">
                <a:solidFill>
                  <a:srgbClr val="FF0000"/>
                </a:solidFill>
              </a:rPr>
              <a:t>CNN</a:t>
            </a:r>
            <a:r>
              <a:rPr lang="en-GB" sz="1200" b="1" dirty="0"/>
              <a:t> June 5, October 2019</a:t>
            </a:r>
          </a:p>
          <a:p>
            <a:endParaRPr lang="en-US" dirty="0"/>
          </a:p>
        </p:txBody>
      </p:sp>
      <p:sp>
        <p:nvSpPr>
          <p:cNvPr id="9" name="TextBox 8">
            <a:extLst>
              <a:ext uri="{FF2B5EF4-FFF2-40B4-BE49-F238E27FC236}">
                <a16:creationId xmlns:a16="http://schemas.microsoft.com/office/drawing/2014/main" id="{FA2F4FE4-9DF6-8647-AA07-A2594E3F0CCF}"/>
              </a:ext>
            </a:extLst>
          </p:cNvPr>
          <p:cNvSpPr txBox="1"/>
          <p:nvPr/>
        </p:nvSpPr>
        <p:spPr>
          <a:xfrm>
            <a:off x="161820" y="1211705"/>
            <a:ext cx="4960653" cy="369332"/>
          </a:xfrm>
          <a:prstGeom prst="rect">
            <a:avLst/>
          </a:prstGeom>
          <a:noFill/>
        </p:spPr>
        <p:txBody>
          <a:bodyPr wrap="none" rtlCol="0">
            <a:spAutoFit/>
          </a:bodyPr>
          <a:lstStyle/>
          <a:p>
            <a:r>
              <a:rPr lang="en-GB" dirty="0"/>
              <a:t>The </a:t>
            </a:r>
            <a:r>
              <a:rPr lang="en-GB" u="sng" dirty="0">
                <a:hlinkClick r:id="rId4"/>
              </a:rPr>
              <a:t>Original Article</a:t>
            </a:r>
            <a:r>
              <a:rPr lang="en-GB" dirty="0"/>
              <a:t> was published on 03 June 2019</a:t>
            </a:r>
            <a:endParaRPr lang="en-US" dirty="0"/>
          </a:p>
        </p:txBody>
      </p:sp>
    </p:spTree>
    <p:extLst>
      <p:ext uri="{BB962C8B-B14F-4D97-AF65-F5344CB8AC3E}">
        <p14:creationId xmlns:p14="http://schemas.microsoft.com/office/powerpoint/2010/main" val="3898941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s-IS"/>
          </a:p>
        </p:txBody>
      </p:sp>
      <p:sp>
        <p:nvSpPr>
          <p:cNvPr id="3" name="Content Placeholder 2"/>
          <p:cNvSpPr>
            <a:spLocks noGrp="1"/>
          </p:cNvSpPr>
          <p:nvPr>
            <p:ph idx="1"/>
          </p:nvPr>
        </p:nvSpPr>
        <p:spPr/>
        <p:txBody>
          <a:bodyPr/>
          <a:lstStyle/>
          <a:p>
            <a:endParaRPr lang="is-IS"/>
          </a:p>
        </p:txBody>
      </p:sp>
    </p:spTree>
    <p:extLst>
      <p:ext uri="{BB962C8B-B14F-4D97-AF65-F5344CB8AC3E}">
        <p14:creationId xmlns:p14="http://schemas.microsoft.com/office/powerpoint/2010/main" val="1389233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25963</TotalTime>
  <Words>1275</Words>
  <Application>Microsoft Macintosh PowerPoint</Application>
  <PresentationFormat>On-screen Show (4:3)</PresentationFormat>
  <Paragraphs>119</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Cambria Math</vt:lpstr>
      <vt:lpstr>Office Theme</vt:lpstr>
      <vt:lpstr>Fundamental of Statistical Genetics and data  Allele frequencies; population structure and correlation among loci</vt:lpstr>
      <vt:lpstr>Genetic Markers (Polymorphisms) and SNPs</vt:lpstr>
      <vt:lpstr>Allele frequencies</vt:lpstr>
      <vt:lpstr>Haplotypes and Phasing</vt:lpstr>
      <vt:lpstr>PowerPoint Presentation</vt:lpstr>
      <vt:lpstr>PowerPoint Presentation</vt:lpstr>
      <vt:lpstr>Why are haplotypes important</vt:lpstr>
      <vt:lpstr>PowerPoint Presentation</vt:lpstr>
      <vt:lpstr>Correlation, or Linkage Disequilibrium (LD)  of SNPs </vt:lpstr>
      <vt:lpstr>PowerPoint Presentation</vt:lpstr>
      <vt:lpstr>Relationship between r, c and τ</vt:lpstr>
      <vt:lpstr>Recursive equations for c  and τ for two SNPs with recombination probability θ</vt:lpstr>
      <vt:lpstr>Data Imperfections</vt:lpstr>
      <vt:lpstr>PowerPoint Presentation</vt:lpstr>
      <vt:lpstr>PowerPoint Presentation</vt:lpstr>
      <vt:lpstr>PowerPoint Presentation</vt:lpstr>
    </vt:vector>
  </TitlesOfParts>
  <Company>deCode genetics, ehf.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L. Frigge</dc:creator>
  <cp:lastModifiedBy>Microsoft Office User</cp:lastModifiedBy>
  <cp:revision>615</cp:revision>
  <dcterms:created xsi:type="dcterms:W3CDTF">2012-07-13T09:38:37Z</dcterms:created>
  <dcterms:modified xsi:type="dcterms:W3CDTF">2023-11-07T05:25:04Z</dcterms:modified>
</cp:coreProperties>
</file>