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260" r:id="rId2"/>
    <p:sldId id="325" r:id="rId3"/>
    <p:sldId id="282" r:id="rId4"/>
    <p:sldId id="283" r:id="rId5"/>
    <p:sldId id="284" r:id="rId6"/>
    <p:sldId id="287" r:id="rId7"/>
    <p:sldId id="334" r:id="rId8"/>
    <p:sldId id="369" r:id="rId9"/>
    <p:sldId id="356" r:id="rId10"/>
    <p:sldId id="357" r:id="rId11"/>
    <p:sldId id="288" r:id="rId12"/>
    <p:sldId id="461" r:id="rId13"/>
    <p:sldId id="365" r:id="rId14"/>
    <p:sldId id="366" r:id="rId15"/>
    <p:sldId id="342" r:id="rId16"/>
    <p:sldId id="343" r:id="rId17"/>
    <p:sldId id="349" r:id="rId18"/>
    <p:sldId id="346" r:id="rId19"/>
    <p:sldId id="350" r:id="rId20"/>
    <p:sldId id="347" r:id="rId21"/>
    <p:sldId id="454" r:id="rId22"/>
    <p:sldId id="455" r:id="rId23"/>
    <p:sldId id="353" r:id="rId24"/>
    <p:sldId id="355" r:id="rId25"/>
    <p:sldId id="322" r:id="rId26"/>
    <p:sldId id="462" r:id="rId27"/>
    <p:sldId id="297" r:id="rId28"/>
    <p:sldId id="298" r:id="rId29"/>
    <p:sldId id="316" r:id="rId30"/>
    <p:sldId id="299" r:id="rId31"/>
    <p:sldId id="300" r:id="rId32"/>
    <p:sldId id="317" r:id="rId33"/>
    <p:sldId id="453" r:id="rId34"/>
    <p:sldId id="371" r:id="rId35"/>
    <p:sldId id="301" r:id="rId36"/>
    <p:sldId id="309" r:id="rId37"/>
    <p:sldId id="310" r:id="rId38"/>
    <p:sldId id="311" r:id="rId39"/>
    <p:sldId id="326" r:id="rId40"/>
    <p:sldId id="267" r:id="rId41"/>
    <p:sldId id="327" r:id="rId42"/>
    <p:sldId id="269" r:id="rId43"/>
    <p:sldId id="271" r:id="rId44"/>
    <p:sldId id="272" r:id="rId45"/>
    <p:sldId id="273" r:id="rId46"/>
    <p:sldId id="274" r:id="rId47"/>
    <p:sldId id="275" r:id="rId48"/>
    <p:sldId id="276" r:id="rId49"/>
    <p:sldId id="277" r:id="rId50"/>
    <p:sldId id="278" r:id="rId51"/>
    <p:sldId id="279" r:id="rId52"/>
    <p:sldId id="280" r:id="rId53"/>
    <p:sldId id="281" r:id="rId54"/>
    <p:sldId id="318" r:id="rId55"/>
    <p:sldId id="319" r:id="rId56"/>
    <p:sldId id="320" r:id="rId57"/>
    <p:sldId id="452" r:id="rId58"/>
    <p:sldId id="370" r:id="rId59"/>
    <p:sldId id="332" r:id="rId60"/>
    <p:sldId id="448" r:id="rId61"/>
    <p:sldId id="407" r:id="rId62"/>
    <p:sldId id="385" r:id="rId63"/>
    <p:sldId id="449" r:id="rId64"/>
    <p:sldId id="450" r:id="rId65"/>
    <p:sldId id="451" r:id="rId66"/>
    <p:sldId id="354" r:id="rId67"/>
    <p:sldId id="359" r:id="rId68"/>
    <p:sldId id="421"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su Okbay" initials="AO" lastIdx="2" clrIdx="0">
    <p:extLst>
      <p:ext uri="{19B8F6BF-5375-455C-9EA6-DF929625EA0E}">
        <p15:presenceInfo xmlns:p15="http://schemas.microsoft.com/office/powerpoint/2012/main" userId="fb6e9796c6040ef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40" autoAdjust="0"/>
    <p:restoredTop sz="83479" autoAdjust="0"/>
  </p:normalViewPr>
  <p:slideViewPr>
    <p:cSldViewPr snapToGrid="0">
      <p:cViewPr varScale="1">
        <p:scale>
          <a:sx n="56" d="100"/>
          <a:sy n="56" d="100"/>
        </p:scale>
        <p:origin x="824" y="56"/>
      </p:cViewPr>
      <p:guideLst/>
    </p:cSldViewPr>
  </p:slideViewPr>
  <p:notesTextViewPr>
    <p:cViewPr>
      <p:scale>
        <a:sx n="3" d="2"/>
        <a:sy n="3" d="2"/>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6E9035-CA86-E7D5-0DFA-7AB1E5DCE9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CDA9014-6354-E4CC-21BE-1D49E27E56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96DB47-A22C-4845-99BD-1558710F4BA8}" type="datetimeFigureOut">
              <a:rPr lang="en-US" smtClean="0"/>
              <a:t>11/7/2023</a:t>
            </a:fld>
            <a:endParaRPr lang="en-US"/>
          </a:p>
        </p:txBody>
      </p:sp>
      <p:sp>
        <p:nvSpPr>
          <p:cNvPr id="4" name="Footer Placeholder 3">
            <a:extLst>
              <a:ext uri="{FF2B5EF4-FFF2-40B4-BE49-F238E27FC236}">
                <a16:creationId xmlns:a16="http://schemas.microsoft.com/office/drawing/2014/main" id="{E66F5236-1F11-F4EC-D657-CA257E63E1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915AD8D-6E50-EBC7-722A-161ACB0A97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CF1860B-9353-4F65-85C1-DE6968239BAC}" type="slidenum">
              <a:rPr lang="en-US" smtClean="0"/>
              <a:t>‹#›</a:t>
            </a:fld>
            <a:endParaRPr lang="en-US"/>
          </a:p>
        </p:txBody>
      </p:sp>
    </p:spTree>
    <p:extLst>
      <p:ext uri="{BB962C8B-B14F-4D97-AF65-F5344CB8AC3E}">
        <p14:creationId xmlns:p14="http://schemas.microsoft.com/office/powerpoint/2010/main" val="257995760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4B88D8-E6AB-49D8-B9F7-3A81259452D7}"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EEF0B-1F73-4ADD-B350-5E9451BB8941}" type="slidenum">
              <a:rPr lang="en-US" smtClean="0"/>
              <a:t>‹#›</a:t>
            </a:fld>
            <a:endParaRPr lang="en-US"/>
          </a:p>
        </p:txBody>
      </p:sp>
    </p:spTree>
    <p:extLst>
      <p:ext uri="{BB962C8B-B14F-4D97-AF65-F5344CB8AC3E}">
        <p14:creationId xmlns:p14="http://schemas.microsoft.com/office/powerpoint/2010/main" val="179602431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hpo.jax.org/app/browse/term/HP:0001631"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1</a:t>
            </a:fld>
            <a:endParaRPr lang="en-US"/>
          </a:p>
        </p:txBody>
      </p:sp>
    </p:spTree>
    <p:extLst>
      <p:ext uri="{BB962C8B-B14F-4D97-AF65-F5344CB8AC3E}">
        <p14:creationId xmlns:p14="http://schemas.microsoft.com/office/powerpoint/2010/main" val="1296708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2</a:t>
            </a:fld>
            <a:endParaRPr lang="en-US"/>
          </a:p>
        </p:txBody>
      </p:sp>
    </p:spTree>
    <p:extLst>
      <p:ext uri="{BB962C8B-B14F-4D97-AF65-F5344CB8AC3E}">
        <p14:creationId xmlns:p14="http://schemas.microsoft.com/office/powerpoint/2010/main" val="2384873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our conceptual</a:t>
            </a:r>
            <a:r>
              <a:rPr lang="en-US" baseline="0" dirty="0"/>
              <a:t> framework. </a:t>
            </a:r>
            <a:endParaRPr lang="en-US" dirty="0"/>
          </a:p>
          <a:p>
            <a:endParaRPr lang="en-US" dirty="0"/>
          </a:p>
          <a:p>
            <a:r>
              <a:rPr lang="en-US" dirty="0"/>
              <a:t>Beta should be understood as the treatment effect from an experiment in which one SNP (and nothing else) is changed at conception.</a:t>
            </a:r>
          </a:p>
        </p:txBody>
      </p:sp>
      <p:sp>
        <p:nvSpPr>
          <p:cNvPr id="4" name="Slide Number Placeholder 3"/>
          <p:cNvSpPr>
            <a:spLocks noGrp="1"/>
          </p:cNvSpPr>
          <p:nvPr>
            <p:ph type="sldNum" sz="quarter" idx="10"/>
          </p:nvPr>
        </p:nvSpPr>
        <p:spPr/>
        <p:txBody>
          <a:bodyPr/>
          <a:lstStyle/>
          <a:p>
            <a:fld id="{42CC3008-991D-4BD2-9F8F-D9E9B53872A8}" type="slidenum">
              <a:rPr lang="en-US" smtClean="0"/>
              <a:pPr/>
              <a:t>3</a:t>
            </a:fld>
            <a:endParaRPr lang="en-US"/>
          </a:p>
        </p:txBody>
      </p:sp>
    </p:spTree>
    <p:extLst>
      <p:ext uri="{BB962C8B-B14F-4D97-AF65-F5344CB8AC3E}">
        <p14:creationId xmlns:p14="http://schemas.microsoft.com/office/powerpoint/2010/main" val="2760576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4</a:t>
            </a:fld>
            <a:endParaRPr lang="en-US"/>
          </a:p>
        </p:txBody>
      </p:sp>
    </p:spTree>
    <p:extLst>
      <p:ext uri="{BB962C8B-B14F-4D97-AF65-F5344CB8AC3E}">
        <p14:creationId xmlns:p14="http://schemas.microsoft.com/office/powerpoint/2010/main" val="3157765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CC3008-991D-4BD2-9F8F-D9E9B53872A8}" type="slidenum">
              <a:rPr lang="en-US" smtClean="0"/>
              <a:pPr/>
              <a:t>5</a:t>
            </a:fld>
            <a:endParaRPr lang="en-US"/>
          </a:p>
        </p:txBody>
      </p:sp>
    </p:spTree>
    <p:extLst>
      <p:ext uri="{BB962C8B-B14F-4D97-AF65-F5344CB8AC3E}">
        <p14:creationId xmlns:p14="http://schemas.microsoft.com/office/powerpoint/2010/main" val="3462315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editorial</a:t>
            </a:r>
            <a:r>
              <a:rPr lang="en-US" baseline="0" dirty="0"/>
              <a:t> policy on candidate genes:</a:t>
            </a:r>
            <a:endParaRPr lang="en-US" dirty="0"/>
          </a:p>
          <a:p>
            <a:pPr marL="177691" indent="-177691">
              <a:buFont typeface="Arial" panose="020B0604020202020204" pitchFamily="34" charset="0"/>
              <a:buChar char="•"/>
            </a:pPr>
            <a:endParaRPr lang="en-US" dirty="0"/>
          </a:p>
          <a:p>
            <a:pPr marL="177691" indent="-177691">
              <a:buFont typeface="Arial" panose="020B0604020202020204" pitchFamily="34" charset="0"/>
              <a:buChar char="•"/>
            </a:pPr>
            <a:r>
              <a:rPr lang="en-US" dirty="0"/>
              <a:t>It is a rigorously conducted, adequately powered, direct replication study of a previously reported result; for well conducted replication studies, there is no editorial preference in Behavior Genetics for or against null, positive, or contradictory findings.</a:t>
            </a:r>
          </a:p>
          <a:p>
            <a:r>
              <a:rPr lang="en-US" dirty="0"/>
              <a:t>• It was an exploratory study or test of a novel hypothesis, but with an adequately powered, direct replication study reported in the same paper.</a:t>
            </a:r>
          </a:p>
          <a:p>
            <a:r>
              <a:rPr lang="en-US" dirty="0"/>
              <a:t>• It was an exploratory analysis or test of a novel hypothesis in the context of an adequately powered study, and the finding meets the statistical criteria for genome wide significance taking into account all sources of multiple testing (e.g. phenotypes, genotypes, environments, covariates, subgroups).</a:t>
            </a:r>
          </a:p>
          <a:p>
            <a:r>
              <a:rPr lang="en-US" dirty="0"/>
              <a:t>• It is a meta-analysis of several or many studies addressing the same genetic variant and/or environmental variable and the same behavioral outcome.</a:t>
            </a:r>
          </a:p>
        </p:txBody>
      </p:sp>
      <p:sp>
        <p:nvSpPr>
          <p:cNvPr id="4" name="Slide Number Placeholder 3"/>
          <p:cNvSpPr>
            <a:spLocks noGrp="1"/>
          </p:cNvSpPr>
          <p:nvPr>
            <p:ph type="sldNum" sz="quarter" idx="10"/>
          </p:nvPr>
        </p:nvSpPr>
        <p:spPr/>
        <p:txBody>
          <a:bodyPr/>
          <a:lstStyle/>
          <a:p>
            <a:fld id="{42CC3008-991D-4BD2-9F8F-D9E9B53872A8}" type="slidenum">
              <a:rPr lang="en-US" smtClean="0"/>
              <a:pPr/>
              <a:t>6</a:t>
            </a:fld>
            <a:endParaRPr lang="en-US"/>
          </a:p>
        </p:txBody>
      </p:sp>
    </p:spTree>
    <p:extLst>
      <p:ext uri="{BB962C8B-B14F-4D97-AF65-F5344CB8AC3E}">
        <p14:creationId xmlns:p14="http://schemas.microsoft.com/office/powerpoint/2010/main" val="4236162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47EEF0B-1F73-4ADD-B350-5E9451BB8941}" type="slidenum">
              <a:rPr lang="en-US" smtClean="0"/>
              <a:t>7</a:t>
            </a:fld>
            <a:endParaRPr lang="en-US" dirty="0"/>
          </a:p>
        </p:txBody>
      </p:sp>
    </p:spTree>
    <p:extLst>
      <p:ext uri="{BB962C8B-B14F-4D97-AF65-F5344CB8AC3E}">
        <p14:creationId xmlns:p14="http://schemas.microsoft.com/office/powerpoint/2010/main" val="1380827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47EEF0B-1F73-4ADD-B350-5E9451BB8941}" type="slidenum">
              <a:rPr lang="en-US" smtClean="0"/>
              <a:t>8</a:t>
            </a:fld>
            <a:endParaRPr lang="en-US" dirty="0"/>
          </a:p>
        </p:txBody>
      </p:sp>
    </p:spTree>
    <p:extLst>
      <p:ext uri="{BB962C8B-B14F-4D97-AF65-F5344CB8AC3E}">
        <p14:creationId xmlns:p14="http://schemas.microsoft.com/office/powerpoint/2010/main" val="975550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10</a:t>
            </a:fld>
            <a:endParaRPr lang="en-US"/>
          </a:p>
        </p:txBody>
      </p:sp>
    </p:spTree>
    <p:extLst>
      <p:ext uri="{BB962C8B-B14F-4D97-AF65-F5344CB8AC3E}">
        <p14:creationId xmlns:p14="http://schemas.microsoft.com/office/powerpoint/2010/main" val="769849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11</a:t>
            </a:fld>
            <a:endParaRPr lang="en-US"/>
          </a:p>
        </p:txBody>
      </p:sp>
    </p:spTree>
    <p:extLst>
      <p:ext uri="{BB962C8B-B14F-4D97-AF65-F5344CB8AC3E}">
        <p14:creationId xmlns:p14="http://schemas.microsoft.com/office/powerpoint/2010/main" val="1728841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12</a:t>
            </a:fld>
            <a:endParaRPr lang="en-US"/>
          </a:p>
        </p:txBody>
      </p:sp>
    </p:spTree>
    <p:extLst>
      <p:ext uri="{BB962C8B-B14F-4D97-AF65-F5344CB8AC3E}">
        <p14:creationId xmlns:p14="http://schemas.microsoft.com/office/powerpoint/2010/main" val="1592795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15</a:t>
            </a:fld>
            <a:endParaRPr lang="en-US"/>
          </a:p>
        </p:txBody>
      </p:sp>
    </p:spTree>
    <p:extLst>
      <p:ext uri="{BB962C8B-B14F-4D97-AF65-F5344CB8AC3E}">
        <p14:creationId xmlns:p14="http://schemas.microsoft.com/office/powerpoint/2010/main" val="3852600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47EEF0B-1F73-4ADD-B350-5E9451BB8941}" type="slidenum">
              <a:rPr lang="en-US" smtClean="0"/>
              <a:t>17</a:t>
            </a:fld>
            <a:endParaRPr lang="en-US" dirty="0"/>
          </a:p>
        </p:txBody>
      </p:sp>
    </p:spTree>
    <p:extLst>
      <p:ext uri="{BB962C8B-B14F-4D97-AF65-F5344CB8AC3E}">
        <p14:creationId xmlns:p14="http://schemas.microsoft.com/office/powerpoint/2010/main" val="2742894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47EEF0B-1F73-4ADD-B350-5E9451BB8941}" type="slidenum">
              <a:rPr lang="en-US" smtClean="0"/>
              <a:t>19</a:t>
            </a:fld>
            <a:endParaRPr lang="en-US" dirty="0"/>
          </a:p>
        </p:txBody>
      </p:sp>
    </p:spTree>
    <p:extLst>
      <p:ext uri="{BB962C8B-B14F-4D97-AF65-F5344CB8AC3E}">
        <p14:creationId xmlns:p14="http://schemas.microsoft.com/office/powerpoint/2010/main" val="2937591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26</a:t>
            </a:fld>
            <a:endParaRPr lang="en-US"/>
          </a:p>
        </p:txBody>
      </p:sp>
    </p:spTree>
    <p:extLst>
      <p:ext uri="{BB962C8B-B14F-4D97-AF65-F5344CB8AC3E}">
        <p14:creationId xmlns:p14="http://schemas.microsoft.com/office/powerpoint/2010/main" val="722873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Meta-analyses:</a:t>
            </a:r>
          </a:p>
          <a:p>
            <a:pPr marL="177691" indent="-177691">
              <a:buFont typeface="Arial" panose="020B0604020202020204" pitchFamily="34" charset="0"/>
              <a:buChar char="•"/>
            </a:pPr>
            <a:r>
              <a:rPr lang="en-US" dirty="0"/>
              <a:t>Alleviates</a:t>
            </a:r>
            <a:r>
              <a:rPr lang="en-US" baseline="0" dirty="0"/>
              <a:t> concerns with privacy of study participants</a:t>
            </a:r>
          </a:p>
          <a:p>
            <a:pPr marL="177691" indent="-177691">
              <a:buFont typeface="Arial" panose="020B0604020202020204" pitchFamily="34" charset="0"/>
              <a:buChar char="•"/>
            </a:pPr>
            <a:r>
              <a:rPr lang="en-US" baseline="0" dirty="0"/>
              <a:t>No need to integrate genotypes and phenotypes from different sources</a:t>
            </a:r>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27</a:t>
            </a:fld>
            <a:endParaRPr lang="en-US"/>
          </a:p>
        </p:txBody>
      </p:sp>
    </p:spTree>
    <p:extLst>
      <p:ext uri="{BB962C8B-B14F-4D97-AF65-F5344CB8AC3E}">
        <p14:creationId xmlns:p14="http://schemas.microsoft.com/office/powerpoint/2010/main" val="2814263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28</a:t>
            </a:fld>
            <a:endParaRPr lang="en-US"/>
          </a:p>
        </p:txBody>
      </p:sp>
    </p:spTree>
    <p:extLst>
      <p:ext uri="{BB962C8B-B14F-4D97-AF65-F5344CB8AC3E}">
        <p14:creationId xmlns:p14="http://schemas.microsoft.com/office/powerpoint/2010/main" val="2643581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CC3008-991D-4BD2-9F8F-D9E9B53872A8}" type="slidenum">
              <a:rPr lang="en-US" smtClean="0"/>
              <a:pPr/>
              <a:t>30</a:t>
            </a:fld>
            <a:endParaRPr lang="en-US"/>
          </a:p>
        </p:txBody>
      </p:sp>
    </p:spTree>
    <p:extLst>
      <p:ext uri="{BB962C8B-B14F-4D97-AF65-F5344CB8AC3E}">
        <p14:creationId xmlns:p14="http://schemas.microsoft.com/office/powerpoint/2010/main" val="2592153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formula for </a:t>
            </a:r>
            <a:r>
              <a:rPr lang="en-US" dirty="0" err="1"/>
              <a:t>Zi</a:t>
            </a:r>
            <a:r>
              <a:rPr lang="en-US" dirty="0"/>
              <a:t> in the intermediate statistics and the formula</a:t>
            </a:r>
            <a:r>
              <a:rPr lang="en-US" baseline="0" dirty="0"/>
              <a:t> for the overall p-value are INCORRECT in the original article. The formulas displayed here are correct!</a:t>
            </a:r>
            <a:endParaRPr lang="en-US" dirty="0"/>
          </a:p>
          <a:p>
            <a:endParaRPr lang="en-US" dirty="0"/>
          </a:p>
          <a:p>
            <a:r>
              <a:rPr lang="en-US" dirty="0"/>
              <a:t>Sample-size weighting:</a:t>
            </a:r>
          </a:p>
          <a:p>
            <a:pPr marL="177691" indent="-177691">
              <a:buFontTx/>
              <a:buChar char="-"/>
            </a:pPr>
            <a:r>
              <a:rPr lang="en-US" baseline="0" dirty="0"/>
              <a:t>Very flexible approach</a:t>
            </a:r>
          </a:p>
          <a:p>
            <a:pPr marL="177691" indent="-177691">
              <a:buFontTx/>
              <a:buChar char="-"/>
            </a:pPr>
            <a:r>
              <a:rPr lang="en-US" baseline="0" dirty="0"/>
              <a:t>Can be used when effect sizes have been estimated on different scales (e.g. height in feet and height in meters – or different coding of the same outcome categories across cohorts)</a:t>
            </a:r>
          </a:p>
          <a:p>
            <a:pPr marL="177691" indent="-177691">
              <a:buFontTx/>
              <a:buChar char="-"/>
            </a:pPr>
            <a:endParaRPr lang="en-US" baseline="0" dirty="0"/>
          </a:p>
          <a:p>
            <a:r>
              <a:rPr lang="en-US" baseline="0" dirty="0"/>
              <a:t>Inverse variance weighting:</a:t>
            </a:r>
          </a:p>
          <a:p>
            <a:pPr marL="177691" indent="-177691">
              <a:buFontTx/>
              <a:buChar char="-"/>
            </a:pPr>
            <a:r>
              <a:rPr lang="en-US" baseline="0" dirty="0"/>
              <a:t>More precise estimates get higher weight.</a:t>
            </a:r>
          </a:p>
          <a:p>
            <a:pPr marL="177691" indent="-177691">
              <a:buFontTx/>
              <a:buChar char="-"/>
            </a:pPr>
            <a:endParaRPr lang="en-US" baseline="0" dirty="0"/>
          </a:p>
          <a:p>
            <a:r>
              <a:rPr lang="en-US" baseline="0" dirty="0"/>
              <a:t>Asymptotically, the two approaches are equivalent when the trait distribution is identical across samples (such that standard errors are a predictable function of N). </a:t>
            </a:r>
          </a:p>
          <a:p>
            <a:endParaRPr lang="en-US" baseline="0" dirty="0"/>
          </a:p>
          <a:p>
            <a:pPr marL="177691" indent="-177691">
              <a:buFontTx/>
              <a:buChar char="-"/>
            </a:pPr>
            <a:r>
              <a:rPr lang="en-US" baseline="0" dirty="0"/>
              <a:t>If trait was measured on the same scale, but with varying degrees of accuracy across samples, better use inverse-variance weighting (because otherwise imprecise estimates from some large cohorts may get too much weight)</a:t>
            </a:r>
          </a:p>
          <a:p>
            <a:pPr marL="177691" indent="-177691">
              <a:buFontTx/>
              <a:buChar char="-"/>
            </a:pPr>
            <a:r>
              <a:rPr lang="en-US" baseline="0" dirty="0"/>
              <a:t>If trait distribution is equal across samples, the weighting scheme doesn’t matter much, but inverse-variance weighting is slightly more powerful in finite samples.</a:t>
            </a:r>
          </a:p>
          <a:p>
            <a:pPr marL="177691" indent="-177691">
              <a:buFontTx/>
              <a:buChar char="-"/>
            </a:pPr>
            <a:r>
              <a:rPr lang="en-US" baseline="0" dirty="0"/>
              <a:t>However, if you have any doubts about whether the phenotype across cohorts was actually reported and analyzed on the same scale, than sample-size weighting is the only option. </a:t>
            </a:r>
          </a:p>
        </p:txBody>
      </p:sp>
      <p:sp>
        <p:nvSpPr>
          <p:cNvPr id="4" name="Slide Number Placeholder 3"/>
          <p:cNvSpPr>
            <a:spLocks noGrp="1"/>
          </p:cNvSpPr>
          <p:nvPr>
            <p:ph type="sldNum" sz="quarter" idx="10"/>
          </p:nvPr>
        </p:nvSpPr>
        <p:spPr/>
        <p:txBody>
          <a:bodyPr/>
          <a:lstStyle/>
          <a:p>
            <a:fld id="{42CC3008-991D-4BD2-9F8F-D9E9B53872A8}" type="slidenum">
              <a:rPr lang="en-US" smtClean="0"/>
              <a:pPr/>
              <a:t>31</a:t>
            </a:fld>
            <a:endParaRPr lang="en-US"/>
          </a:p>
        </p:txBody>
      </p:sp>
    </p:spTree>
    <p:extLst>
      <p:ext uri="{BB962C8B-B14F-4D97-AF65-F5344CB8AC3E}">
        <p14:creationId xmlns:p14="http://schemas.microsoft.com/office/powerpoint/2010/main" val="352642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32</a:t>
            </a:fld>
            <a:endParaRPr lang="en-US"/>
          </a:p>
        </p:txBody>
      </p:sp>
    </p:spTree>
    <p:extLst>
      <p:ext uri="{BB962C8B-B14F-4D97-AF65-F5344CB8AC3E}">
        <p14:creationId xmlns:p14="http://schemas.microsoft.com/office/powerpoint/2010/main" val="44904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47EEF0B-1F73-4ADD-B350-5E9451BB8941}" type="slidenum">
              <a:rPr lang="en-US" smtClean="0"/>
              <a:t>33</a:t>
            </a:fld>
            <a:endParaRPr lang="en-US" dirty="0"/>
          </a:p>
        </p:txBody>
      </p:sp>
    </p:spTree>
    <p:extLst>
      <p:ext uri="{BB962C8B-B14F-4D97-AF65-F5344CB8AC3E}">
        <p14:creationId xmlns:p14="http://schemas.microsoft.com/office/powerpoint/2010/main" val="865268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47EEF0B-1F73-4ADD-B350-5E9451BB8941}" type="slidenum">
              <a:rPr lang="en-US" smtClean="0"/>
              <a:t>34</a:t>
            </a:fld>
            <a:endParaRPr lang="en-US" dirty="0"/>
          </a:p>
        </p:txBody>
      </p:sp>
    </p:spTree>
    <p:extLst>
      <p:ext uri="{BB962C8B-B14F-4D97-AF65-F5344CB8AC3E}">
        <p14:creationId xmlns:p14="http://schemas.microsoft.com/office/powerpoint/2010/main" val="2809026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CC3008-991D-4BD2-9F8F-D9E9B53872A8}" type="slidenum">
              <a:rPr lang="en-US" smtClean="0"/>
              <a:pPr/>
              <a:t>35</a:t>
            </a:fld>
            <a:endParaRPr lang="en-US"/>
          </a:p>
        </p:txBody>
      </p:sp>
    </p:spTree>
    <p:extLst>
      <p:ext uri="{BB962C8B-B14F-4D97-AF65-F5344CB8AC3E}">
        <p14:creationId xmlns:p14="http://schemas.microsoft.com/office/powerpoint/2010/main" val="3043714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39</a:t>
            </a:fld>
            <a:endParaRPr lang="en-US"/>
          </a:p>
        </p:txBody>
      </p:sp>
    </p:spTree>
    <p:extLst>
      <p:ext uri="{BB962C8B-B14F-4D97-AF65-F5344CB8AC3E}">
        <p14:creationId xmlns:p14="http://schemas.microsoft.com/office/powerpoint/2010/main" val="3563072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41</a:t>
            </a:fld>
            <a:endParaRPr lang="en-US"/>
          </a:p>
        </p:txBody>
      </p:sp>
    </p:spTree>
    <p:extLst>
      <p:ext uri="{BB962C8B-B14F-4D97-AF65-F5344CB8AC3E}">
        <p14:creationId xmlns:p14="http://schemas.microsoft.com/office/powerpoint/2010/main" val="416796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44</a:t>
            </a:fld>
            <a:endParaRPr lang="en-US"/>
          </a:p>
        </p:txBody>
      </p:sp>
    </p:spTree>
    <p:extLst>
      <p:ext uri="{BB962C8B-B14F-4D97-AF65-F5344CB8AC3E}">
        <p14:creationId xmlns:p14="http://schemas.microsoft.com/office/powerpoint/2010/main" val="1816552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57</a:t>
            </a:fld>
            <a:endParaRPr lang="en-US"/>
          </a:p>
        </p:txBody>
      </p:sp>
    </p:spTree>
    <p:extLst>
      <p:ext uri="{BB962C8B-B14F-4D97-AF65-F5344CB8AC3E}">
        <p14:creationId xmlns:p14="http://schemas.microsoft.com/office/powerpoint/2010/main" val="1900261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47EEF0B-1F73-4ADD-B350-5E9451BB8941}" type="slidenum">
              <a:rPr lang="en-US" smtClean="0"/>
              <a:t>58</a:t>
            </a:fld>
            <a:endParaRPr lang="en-US" dirty="0"/>
          </a:p>
        </p:txBody>
      </p:sp>
    </p:spTree>
    <p:extLst>
      <p:ext uri="{BB962C8B-B14F-4D97-AF65-F5344CB8AC3E}">
        <p14:creationId xmlns:p14="http://schemas.microsoft.com/office/powerpoint/2010/main" val="17005104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447E24-9A20-8D4D-B318-74637541494A}" type="slidenum">
              <a:rPr lang="en-US" smtClean="0"/>
              <a:t>59</a:t>
            </a:fld>
            <a:endParaRPr lang="en-US"/>
          </a:p>
        </p:txBody>
      </p:sp>
    </p:spTree>
    <p:extLst>
      <p:ext uri="{BB962C8B-B14F-4D97-AF65-F5344CB8AC3E}">
        <p14:creationId xmlns:p14="http://schemas.microsoft.com/office/powerpoint/2010/main" val="28032545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447E24-9A20-8D4D-B318-74637541494A}" type="slidenum">
              <a:rPr lang="en-US" smtClean="0"/>
              <a:t>61</a:t>
            </a:fld>
            <a:endParaRPr lang="en-US"/>
          </a:p>
        </p:txBody>
      </p:sp>
    </p:spTree>
    <p:extLst>
      <p:ext uri="{BB962C8B-B14F-4D97-AF65-F5344CB8AC3E}">
        <p14:creationId xmlns:p14="http://schemas.microsoft.com/office/powerpoint/2010/main" val="19868552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UCSC genome browser</a:t>
            </a:r>
          </a:p>
          <a:p>
            <a:r>
              <a:rPr lang="en-US" b="0" i="0" dirty="0">
                <a:effectLst/>
                <a:latin typeface="Titillium Web" panose="020B0604020202020204" pitchFamily="2" charset="0"/>
              </a:rPr>
              <a:t>The Human Phenotype Ontology (HPO) provides a standardized vocabulary of phenotypic abnormalities encountered in human disease. Each term in the HPO describes a phenotypic abnormality, such as </a:t>
            </a:r>
            <a:r>
              <a:rPr lang="en-US" b="0" i="0" u="none" strike="noStrike" dirty="0">
                <a:solidFill>
                  <a:srgbClr val="007BFF"/>
                </a:solidFill>
                <a:effectLst/>
                <a:latin typeface="Titillium Web" panose="020B0604020202020204" pitchFamily="2" charset="0"/>
                <a:hlinkClick r:id="rId3"/>
              </a:rPr>
              <a:t>Atrial septal defect</a:t>
            </a:r>
            <a:endParaRPr lang="en-US" dirty="0"/>
          </a:p>
        </p:txBody>
      </p:sp>
      <p:sp>
        <p:nvSpPr>
          <p:cNvPr id="4" name="Slide Number Placeholder 3"/>
          <p:cNvSpPr>
            <a:spLocks noGrp="1"/>
          </p:cNvSpPr>
          <p:nvPr>
            <p:ph type="sldNum" sz="quarter" idx="5"/>
          </p:nvPr>
        </p:nvSpPr>
        <p:spPr/>
        <p:txBody>
          <a:bodyPr/>
          <a:lstStyle/>
          <a:p>
            <a:fld id="{28447E24-9A20-8D4D-B318-74637541494A}" type="slidenum">
              <a:rPr lang="en-US" smtClean="0"/>
              <a:t>62</a:t>
            </a:fld>
            <a:endParaRPr lang="en-US"/>
          </a:p>
        </p:txBody>
      </p:sp>
    </p:spTree>
    <p:extLst>
      <p:ext uri="{BB962C8B-B14F-4D97-AF65-F5344CB8AC3E}">
        <p14:creationId xmlns:p14="http://schemas.microsoft.com/office/powerpoint/2010/main" val="13798007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47EEF0B-1F73-4ADD-B350-5E9451BB8941}" type="slidenum">
              <a:rPr lang="en-US" smtClean="0"/>
              <a:t>65</a:t>
            </a:fld>
            <a:endParaRPr lang="en-US"/>
          </a:p>
        </p:txBody>
      </p:sp>
    </p:spTree>
    <p:extLst>
      <p:ext uri="{BB962C8B-B14F-4D97-AF65-F5344CB8AC3E}">
        <p14:creationId xmlns:p14="http://schemas.microsoft.com/office/powerpoint/2010/main" val="2906672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447E24-9A20-8D4D-B318-74637541494A}" type="slidenum">
              <a:rPr lang="en-US" smtClean="0"/>
              <a:t>66</a:t>
            </a:fld>
            <a:endParaRPr lang="en-US"/>
          </a:p>
        </p:txBody>
      </p:sp>
    </p:spTree>
    <p:extLst>
      <p:ext uri="{BB962C8B-B14F-4D97-AF65-F5344CB8AC3E}">
        <p14:creationId xmlns:p14="http://schemas.microsoft.com/office/powerpoint/2010/main" val="3474225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447E24-9A20-8D4D-B318-74637541494A}" type="slidenum">
              <a:rPr lang="en-US" smtClean="0"/>
              <a:t>67</a:t>
            </a:fld>
            <a:endParaRPr lang="en-US"/>
          </a:p>
        </p:txBody>
      </p:sp>
    </p:spTree>
    <p:extLst>
      <p:ext uri="{BB962C8B-B14F-4D97-AF65-F5344CB8AC3E}">
        <p14:creationId xmlns:p14="http://schemas.microsoft.com/office/powerpoint/2010/main" val="18837948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447E24-9A20-8D4D-B318-74637541494A}" type="slidenum">
              <a:rPr lang="en-US" smtClean="0"/>
              <a:t>68</a:t>
            </a:fld>
            <a:endParaRPr lang="en-US"/>
          </a:p>
        </p:txBody>
      </p:sp>
    </p:spTree>
    <p:extLst>
      <p:ext uri="{BB962C8B-B14F-4D97-AF65-F5344CB8AC3E}">
        <p14:creationId xmlns:p14="http://schemas.microsoft.com/office/powerpoint/2010/main" val="32426085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8BDF2-27DD-0944-B12F-06AEBBE46040}"/>
              </a:ext>
            </a:extLst>
          </p:cNvPr>
          <p:cNvSpPr>
            <a:spLocks noGrp="1"/>
          </p:cNvSpPr>
          <p:nvPr>
            <p:ph type="ctrTitle" hasCustomPrompt="1"/>
          </p:nvPr>
        </p:nvSpPr>
        <p:spPr>
          <a:xfrm>
            <a:off x="387350" y="868362"/>
            <a:ext cx="9144000" cy="1979134"/>
          </a:xfrm>
          <a:prstGeom prst="rect">
            <a:avLst/>
          </a:prstGeom>
        </p:spPr>
        <p:txBody>
          <a:bodyPr anchor="b"/>
          <a:lstStyle>
            <a:lvl1pPr algn="l">
              <a:defRPr sz="6000" b="1">
                <a:solidFill>
                  <a:schemeClr val="bg1"/>
                </a:solidFill>
              </a:defRPr>
            </a:lvl1pPr>
          </a:lstStyle>
          <a:p>
            <a:r>
              <a:rPr lang="en-US" dirty="0"/>
              <a:t>Course title</a:t>
            </a:r>
          </a:p>
        </p:txBody>
      </p:sp>
      <p:sp>
        <p:nvSpPr>
          <p:cNvPr id="3" name="Subtitle 2">
            <a:extLst>
              <a:ext uri="{FF2B5EF4-FFF2-40B4-BE49-F238E27FC236}">
                <a16:creationId xmlns:a16="http://schemas.microsoft.com/office/drawing/2014/main" id="{DDF44E2B-9E30-26DE-6D47-E2453295A935}"/>
              </a:ext>
            </a:extLst>
          </p:cNvPr>
          <p:cNvSpPr>
            <a:spLocks noGrp="1"/>
          </p:cNvSpPr>
          <p:nvPr>
            <p:ph type="subTitle" idx="1" hasCustomPrompt="1"/>
          </p:nvPr>
        </p:nvSpPr>
        <p:spPr>
          <a:xfrm>
            <a:off x="387350" y="3165417"/>
            <a:ext cx="9144000" cy="619183"/>
          </a:xfrm>
        </p:spPr>
        <p:txBody>
          <a:bodyPr>
            <a:normAutofit/>
          </a:bodyPr>
          <a:lstStyle>
            <a:lvl1pPr marL="0" indent="0" algn="l">
              <a:buNone/>
              <a:defRPr sz="4000">
                <a:solidFill>
                  <a:schemeClr val="bg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Institute</a:t>
            </a:r>
          </a:p>
        </p:txBody>
      </p:sp>
      <p:sp>
        <p:nvSpPr>
          <p:cNvPr id="24" name="Text Placeholder 23">
            <a:extLst>
              <a:ext uri="{FF2B5EF4-FFF2-40B4-BE49-F238E27FC236}">
                <a16:creationId xmlns:a16="http://schemas.microsoft.com/office/drawing/2014/main" id="{E2FEFC6E-2E57-04A9-58FC-BB04DC1BC1B4}"/>
              </a:ext>
            </a:extLst>
          </p:cNvPr>
          <p:cNvSpPr>
            <a:spLocks noGrp="1"/>
          </p:cNvSpPr>
          <p:nvPr>
            <p:ph type="body" sz="quarter" idx="11" hasCustomPrompt="1"/>
          </p:nvPr>
        </p:nvSpPr>
        <p:spPr>
          <a:xfrm>
            <a:off x="387350" y="4102521"/>
            <a:ext cx="9144000" cy="558294"/>
          </a:xfrm>
        </p:spPr>
        <p:txBody>
          <a:bodyPr>
            <a:normAutofit/>
          </a:bodyPr>
          <a:lstStyle>
            <a:lvl1pPr marL="0" indent="0">
              <a:buNone/>
              <a:defRPr sz="3200">
                <a:solidFill>
                  <a:schemeClr val="bg2">
                    <a:lumMod val="90000"/>
                  </a:schemeClr>
                </a:solidFill>
                <a:latin typeface="+mj-lt"/>
              </a:defRPr>
            </a:lvl1pPr>
          </a:lstStyle>
          <a:p>
            <a:pPr lvl="0"/>
            <a:r>
              <a:rPr lang="en-US" dirty="0"/>
              <a:t>Lecture X</a:t>
            </a:r>
          </a:p>
        </p:txBody>
      </p:sp>
      <p:sp>
        <p:nvSpPr>
          <p:cNvPr id="26" name="Text Placeholder 25">
            <a:extLst>
              <a:ext uri="{FF2B5EF4-FFF2-40B4-BE49-F238E27FC236}">
                <a16:creationId xmlns:a16="http://schemas.microsoft.com/office/drawing/2014/main" id="{A3281D80-B579-02E6-8E2E-2516FA4D27D9}"/>
              </a:ext>
            </a:extLst>
          </p:cNvPr>
          <p:cNvSpPr>
            <a:spLocks noGrp="1"/>
          </p:cNvSpPr>
          <p:nvPr>
            <p:ph type="body" sz="quarter" idx="12" hasCustomPrompt="1"/>
          </p:nvPr>
        </p:nvSpPr>
        <p:spPr>
          <a:xfrm>
            <a:off x="387350" y="4699336"/>
            <a:ext cx="9144000" cy="558800"/>
          </a:xfrm>
        </p:spPr>
        <p:txBody>
          <a:bodyPr>
            <a:normAutofit/>
          </a:bodyPr>
          <a:lstStyle>
            <a:lvl1pPr marL="0" indent="0">
              <a:buNone/>
              <a:defRPr sz="2800">
                <a:solidFill>
                  <a:schemeClr val="bg2">
                    <a:lumMod val="90000"/>
                  </a:schemeClr>
                </a:solidFill>
                <a:latin typeface="+mj-lt"/>
              </a:defRPr>
            </a:lvl1pPr>
          </a:lstStyle>
          <a:p>
            <a:pPr lvl="0"/>
            <a:r>
              <a:rPr lang="en-US" dirty="0"/>
              <a:t>Presenter(s)</a:t>
            </a:r>
          </a:p>
        </p:txBody>
      </p:sp>
      <p:pic>
        <p:nvPicPr>
          <p:cNvPr id="8" name="Picture 7">
            <a:extLst>
              <a:ext uri="{FF2B5EF4-FFF2-40B4-BE49-F238E27FC236}">
                <a16:creationId xmlns:a16="http://schemas.microsoft.com/office/drawing/2014/main" id="{DFE5C98D-988F-6762-E56C-682037F52913}"/>
              </a:ext>
            </a:extLst>
          </p:cNvPr>
          <p:cNvPicPr>
            <a:picLocks noChangeAspect="1"/>
          </p:cNvPicPr>
          <p:nvPr userDrawn="1"/>
        </p:nvPicPr>
        <p:blipFill>
          <a:blip r:embed="rId2"/>
          <a:stretch>
            <a:fillRect/>
          </a:stretch>
        </p:blipFill>
        <p:spPr>
          <a:xfrm>
            <a:off x="7695020" y="0"/>
            <a:ext cx="1218426" cy="6858000"/>
          </a:xfrm>
          <a:prstGeom prst="rect">
            <a:avLst/>
          </a:prstGeom>
        </p:spPr>
      </p:pic>
    </p:spTree>
    <p:extLst>
      <p:ext uri="{BB962C8B-B14F-4D97-AF65-F5344CB8AC3E}">
        <p14:creationId xmlns:p14="http://schemas.microsoft.com/office/powerpoint/2010/main" val="2385548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2D05FE-DC6E-79B2-BA0D-246F065C6ADD}"/>
              </a:ext>
            </a:extLst>
          </p:cNvPr>
          <p:cNvSpPr>
            <a:spLocks noGrp="1"/>
          </p:cNvSpPr>
          <p:nvPr>
            <p:ph idx="1"/>
          </p:nvPr>
        </p:nvSpPr>
        <p:spPr>
          <a:xfrm>
            <a:off x="387350" y="1685921"/>
            <a:ext cx="11423650" cy="4351338"/>
          </a:xfrm>
        </p:spPr>
        <p:txBody>
          <a:bodyPr/>
          <a:lstStyle>
            <a:lvl1pPr>
              <a:defRPr sz="3200">
                <a:solidFill>
                  <a:schemeClr val="bg2">
                    <a:lumMod val="90000"/>
                  </a:schemeClr>
                </a:solidFill>
              </a:defRPr>
            </a:lvl1pPr>
            <a:lvl2pPr>
              <a:defRPr sz="2800">
                <a:solidFill>
                  <a:schemeClr val="bg2">
                    <a:lumMod val="90000"/>
                  </a:schemeClr>
                </a:solidFill>
              </a:defRPr>
            </a:lvl2pPr>
            <a:lvl3pPr>
              <a:defRPr sz="2400">
                <a:solidFill>
                  <a:schemeClr val="bg2">
                    <a:lumMod val="90000"/>
                  </a:schemeClr>
                </a:solidFill>
              </a:defRPr>
            </a:lvl3pPr>
            <a:lvl4pPr>
              <a:defRPr sz="2000">
                <a:solidFill>
                  <a:schemeClr val="bg2">
                    <a:lumMod val="90000"/>
                  </a:schemeClr>
                </a:solidFill>
              </a:defRPr>
            </a:lvl4pPr>
            <a:lvl5pPr>
              <a:defRPr sz="2000">
                <a:solidFill>
                  <a:schemeClr val="bg2">
                    <a:lumMod val="9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a:extLst>
              <a:ext uri="{FF2B5EF4-FFF2-40B4-BE49-F238E27FC236}">
                <a16:creationId xmlns:a16="http://schemas.microsoft.com/office/drawing/2014/main" id="{5A10A710-3154-E53D-30CC-24C782A34928}"/>
              </a:ext>
            </a:extLst>
          </p:cNvPr>
          <p:cNvSpPr txBox="1">
            <a:spLocks/>
          </p:cNvSpPr>
          <p:nvPr userDrawn="1"/>
        </p:nvSpPr>
        <p:spPr>
          <a:xfrm>
            <a:off x="8610600" y="6356350"/>
            <a:ext cx="3200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4B70A48-1C36-4DC4-ABA9-407D3B4CE11B}" type="slidenum">
              <a:rPr lang="en-US" smtClean="0">
                <a:solidFill>
                  <a:schemeClr val="bg2">
                    <a:lumMod val="75000"/>
                  </a:schemeClr>
                </a:solidFill>
              </a:rPr>
              <a:pPr/>
              <a:t>‹#›</a:t>
            </a:fld>
            <a:endParaRPr lang="en-US" dirty="0">
              <a:solidFill>
                <a:schemeClr val="bg2">
                  <a:lumMod val="75000"/>
                </a:schemeClr>
              </a:solidFill>
            </a:endParaRPr>
          </a:p>
        </p:txBody>
      </p:sp>
      <p:sp>
        <p:nvSpPr>
          <p:cNvPr id="14" name="Text Placeholder 13">
            <a:extLst>
              <a:ext uri="{FF2B5EF4-FFF2-40B4-BE49-F238E27FC236}">
                <a16:creationId xmlns:a16="http://schemas.microsoft.com/office/drawing/2014/main" id="{7EB9696C-D383-D14F-CF6A-5B649EF2E17F}"/>
              </a:ext>
            </a:extLst>
          </p:cNvPr>
          <p:cNvSpPr>
            <a:spLocks noGrp="1"/>
          </p:cNvSpPr>
          <p:nvPr>
            <p:ph type="body" sz="quarter" idx="10" hasCustomPrompt="1"/>
          </p:nvPr>
        </p:nvSpPr>
        <p:spPr>
          <a:xfrm>
            <a:off x="387350" y="406401"/>
            <a:ext cx="11423650" cy="1117600"/>
          </a:xfrm>
        </p:spPr>
        <p:txBody>
          <a:bodyPr anchor="ctr">
            <a:normAutofit/>
          </a:bodyPr>
          <a:lstStyle>
            <a:lvl1pPr marL="0" indent="0">
              <a:buNone/>
              <a:defRPr sz="6000">
                <a:solidFill>
                  <a:schemeClr val="bg1"/>
                </a:solidFill>
                <a:latin typeface="+mj-lt"/>
              </a:defRPr>
            </a:lvl1pPr>
          </a:lstStyle>
          <a:p>
            <a:pPr lvl="0"/>
            <a:r>
              <a:rPr lang="en-US" dirty="0"/>
              <a:t>Slide title</a:t>
            </a:r>
          </a:p>
        </p:txBody>
      </p:sp>
    </p:spTree>
    <p:extLst>
      <p:ext uri="{BB962C8B-B14F-4D97-AF65-F5344CB8AC3E}">
        <p14:creationId xmlns:p14="http://schemas.microsoft.com/office/powerpoint/2010/main" val="308319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B8AF-4345-263D-7121-F52BA88EA88F}"/>
              </a:ext>
            </a:extLst>
          </p:cNvPr>
          <p:cNvSpPr>
            <a:spLocks noGrp="1"/>
          </p:cNvSpPr>
          <p:nvPr>
            <p:ph type="title" hasCustomPrompt="1"/>
          </p:nvPr>
        </p:nvSpPr>
        <p:spPr>
          <a:xfrm>
            <a:off x="384600" y="2871000"/>
            <a:ext cx="11422800" cy="1116000"/>
          </a:xfrm>
        </p:spPr>
        <p:txBody>
          <a:bodyPr/>
          <a:lstStyle>
            <a:lvl1pPr algn="ctr">
              <a:defRPr/>
            </a:lvl1pPr>
          </a:lstStyle>
          <a:p>
            <a:r>
              <a:rPr lang="en-US" dirty="0"/>
              <a:t>Part title</a:t>
            </a:r>
          </a:p>
        </p:txBody>
      </p:sp>
    </p:spTree>
    <p:extLst>
      <p:ext uri="{BB962C8B-B14F-4D97-AF65-F5344CB8AC3E}">
        <p14:creationId xmlns:p14="http://schemas.microsoft.com/office/powerpoint/2010/main" val="2956633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EF174B8F-153C-498D-83BA-07AA3F7FC98B}" type="slidenum">
              <a:rPr lang="en-US"/>
              <a:pPr/>
              <a:t>‹#›</a:t>
            </a:fld>
            <a:endParaRPr lang="en-US"/>
          </a:p>
        </p:txBody>
      </p:sp>
    </p:spTree>
    <p:extLst>
      <p:ext uri="{BB962C8B-B14F-4D97-AF65-F5344CB8AC3E}">
        <p14:creationId xmlns:p14="http://schemas.microsoft.com/office/powerpoint/2010/main" val="697650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06-12-2007</a:t>
            </a:r>
          </a:p>
        </p:txBody>
      </p:sp>
      <p:sp>
        <p:nvSpPr>
          <p:cNvPr id="4" name="Rectangle 5"/>
          <p:cNvSpPr>
            <a:spLocks noGrp="1" noChangeArrowheads="1"/>
          </p:cNvSpPr>
          <p:nvPr>
            <p:ph type="ftr" sz="quarter" idx="11"/>
          </p:nvPr>
        </p:nvSpPr>
        <p:spPr>
          <a:ln/>
        </p:spPr>
        <p:txBody>
          <a:bodyPr/>
          <a:lstStyle>
            <a:lvl1pPr>
              <a:defRPr/>
            </a:lvl1pPr>
          </a:lstStyle>
          <a:p>
            <a:pPr>
              <a:defRPr/>
            </a:pPr>
            <a:r>
              <a:rPr lang="en-US"/>
              <a:t>Introduction to ESOE</a:t>
            </a:r>
          </a:p>
        </p:txBody>
      </p:sp>
      <p:sp>
        <p:nvSpPr>
          <p:cNvPr id="5" name="Rectangle 6"/>
          <p:cNvSpPr>
            <a:spLocks noGrp="1" noChangeArrowheads="1"/>
          </p:cNvSpPr>
          <p:nvPr>
            <p:ph type="sldNum" sz="quarter" idx="12"/>
          </p:nvPr>
        </p:nvSpPr>
        <p:spPr>
          <a:ln/>
        </p:spPr>
        <p:txBody>
          <a:bodyPr/>
          <a:lstStyle>
            <a:lvl1pPr>
              <a:defRPr/>
            </a:lvl1pPr>
          </a:lstStyle>
          <a:p>
            <a:fld id="{D362A3CB-CA58-4628-BF3F-62FE2CABF5F0}" type="slidenum">
              <a:rPr lang="en-US"/>
              <a:pPr/>
              <a:t>‹#›</a:t>
            </a:fld>
            <a:endParaRPr lang="en-US"/>
          </a:p>
        </p:txBody>
      </p:sp>
    </p:spTree>
    <p:extLst>
      <p:ext uri="{BB962C8B-B14F-4D97-AF65-F5344CB8AC3E}">
        <p14:creationId xmlns:p14="http://schemas.microsoft.com/office/powerpoint/2010/main" val="2216302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E48146-DE59-172F-A2DB-A93C0E1869A7}"/>
              </a:ext>
            </a:extLst>
          </p:cNvPr>
          <p:cNvSpPr>
            <a:spLocks noGrp="1"/>
          </p:cNvSpPr>
          <p:nvPr>
            <p:ph type="title"/>
          </p:nvPr>
        </p:nvSpPr>
        <p:spPr>
          <a:xfrm>
            <a:off x="388800" y="406800"/>
            <a:ext cx="11422800" cy="1116000"/>
          </a:xfrm>
          <a:prstGeom prst="rect">
            <a:avLst/>
          </a:prstGeom>
        </p:spPr>
        <p:txBody>
          <a:bodyPr vert="horz" lIns="91440" tIns="45720" rIns="91440" bIns="45720" rtlCol="0" anchor="ctr">
            <a:normAutofit/>
          </a:bodyPr>
          <a:lstStyle/>
          <a:p>
            <a:pPr lvl="0"/>
            <a:r>
              <a:rPr lang="en-US" dirty="0"/>
              <a:t>Master slide title</a:t>
            </a:r>
          </a:p>
        </p:txBody>
      </p:sp>
      <p:sp>
        <p:nvSpPr>
          <p:cNvPr id="3" name="Text Placeholder 2">
            <a:extLst>
              <a:ext uri="{FF2B5EF4-FFF2-40B4-BE49-F238E27FC236}">
                <a16:creationId xmlns:a16="http://schemas.microsoft.com/office/drawing/2014/main" id="{72C68F77-3FDF-738C-52F8-31AD9E2A9E8F}"/>
              </a:ext>
            </a:extLst>
          </p:cNvPr>
          <p:cNvSpPr>
            <a:spLocks noGrp="1"/>
          </p:cNvSpPr>
          <p:nvPr>
            <p:ph type="body" idx="1"/>
          </p:nvPr>
        </p:nvSpPr>
        <p:spPr>
          <a:xfrm>
            <a:off x="388800" y="1684800"/>
            <a:ext cx="114228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84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60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2">
              <a:lumMod val="9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2">
              <a:lumMod val="9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9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9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9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www.biorxiv.org/content/early/2018/02/08/261081"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zzz.bwh.harvard.edu/gpc/" TargetMode="External"/><Relationship Id="rId2" Type="http://schemas.openxmlformats.org/officeDocument/2006/relationships/hyperlink" Target="https://www.gpower.hhu.de/en.html" TargetMode="External"/><Relationship Id="rId1" Type="http://schemas.openxmlformats.org/officeDocument/2006/relationships/slideLayout" Target="../slideLayouts/slideLayout2.xml"/><Relationship Id="rId5" Type="http://schemas.openxmlformats.org/officeDocument/2006/relationships/hyperlink" Target="https://devlaming.eu/frp.html" TargetMode="External"/><Relationship Id="rId4" Type="http://schemas.openxmlformats.org/officeDocument/2006/relationships/hyperlink" Target="https://devlaming.eu/metagap.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csg.sph.umich.edu/abecasis/Metal/"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doi.org/10.1038/ng.3552"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oftware.broadinstitute.org/gsea"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BDD9C-5B33-5678-AE6F-D6378F37F7D9}"/>
              </a:ext>
            </a:extLst>
          </p:cNvPr>
          <p:cNvSpPr>
            <a:spLocks noGrp="1"/>
          </p:cNvSpPr>
          <p:nvPr>
            <p:ph type="ctrTitle"/>
          </p:nvPr>
        </p:nvSpPr>
        <p:spPr>
          <a:xfrm>
            <a:off x="387350" y="868362"/>
            <a:ext cx="9144000" cy="1482952"/>
          </a:xfrm>
        </p:spPr>
        <p:txBody>
          <a:bodyPr/>
          <a:lstStyle/>
          <a:p>
            <a:r>
              <a:rPr lang="en-US" dirty="0"/>
              <a:t>Genetic Discovery</a:t>
            </a:r>
          </a:p>
        </p:txBody>
      </p:sp>
      <p:sp>
        <p:nvSpPr>
          <p:cNvPr id="11" name="Text Placeholder 10">
            <a:extLst>
              <a:ext uri="{FF2B5EF4-FFF2-40B4-BE49-F238E27FC236}">
                <a16:creationId xmlns:a16="http://schemas.microsoft.com/office/drawing/2014/main" id="{F54CEDA7-F2C6-CAA3-7CBE-610A169857F8}"/>
              </a:ext>
            </a:extLst>
          </p:cNvPr>
          <p:cNvSpPr>
            <a:spLocks noGrp="1"/>
          </p:cNvSpPr>
          <p:nvPr>
            <p:ph type="body" sz="quarter" idx="12"/>
          </p:nvPr>
        </p:nvSpPr>
        <p:spPr>
          <a:xfrm>
            <a:off x="533654" y="5143473"/>
            <a:ext cx="3176197" cy="558800"/>
          </a:xfrm>
        </p:spPr>
        <p:txBody>
          <a:bodyPr/>
          <a:lstStyle/>
          <a:p>
            <a:r>
              <a:rPr lang="en-US" dirty="0">
                <a:solidFill>
                  <a:schemeClr val="accent6"/>
                </a:solidFill>
              </a:rPr>
              <a:t>Aysu Okbay</a:t>
            </a:r>
            <a:endParaRPr lang="en-NL" dirty="0">
              <a:solidFill>
                <a:schemeClr val="accent6"/>
              </a:solidFill>
            </a:endParaRPr>
          </a:p>
        </p:txBody>
      </p:sp>
      <p:sp>
        <p:nvSpPr>
          <p:cNvPr id="15" name="TextBox 14">
            <a:extLst>
              <a:ext uri="{FF2B5EF4-FFF2-40B4-BE49-F238E27FC236}">
                <a16:creationId xmlns:a16="http://schemas.microsoft.com/office/drawing/2014/main" id="{79B14104-E7F3-3FEE-C273-BAD2FD37DF3D}"/>
              </a:ext>
            </a:extLst>
          </p:cNvPr>
          <p:cNvSpPr txBox="1"/>
          <p:nvPr/>
        </p:nvSpPr>
        <p:spPr>
          <a:xfrm>
            <a:off x="533654" y="2710662"/>
            <a:ext cx="6095114" cy="1938992"/>
          </a:xfrm>
          <a:prstGeom prst="rect">
            <a:avLst/>
          </a:prstGeom>
          <a:noFill/>
        </p:spPr>
        <p:txBody>
          <a:bodyPr wrap="square">
            <a:spAutoFit/>
          </a:bodyPr>
          <a:lstStyle/>
          <a:p>
            <a:r>
              <a:rPr lang="en-US" sz="2000" dirty="0">
                <a:solidFill>
                  <a:schemeClr val="accent5">
                    <a:lumMod val="60000"/>
                    <a:lumOff val="40000"/>
                  </a:schemeClr>
                </a:solidFill>
              </a:rPr>
              <a:t>Candidate gene studies vs. GWAS</a:t>
            </a:r>
            <a:br>
              <a:rPr lang="en-US" sz="2000" dirty="0">
                <a:solidFill>
                  <a:schemeClr val="accent5">
                    <a:lumMod val="60000"/>
                    <a:lumOff val="40000"/>
                  </a:schemeClr>
                </a:solidFill>
              </a:rPr>
            </a:br>
            <a:r>
              <a:rPr lang="en-US" sz="2000" dirty="0">
                <a:solidFill>
                  <a:schemeClr val="accent5">
                    <a:lumMod val="60000"/>
                    <a:lumOff val="40000"/>
                  </a:schemeClr>
                </a:solidFill>
              </a:rPr>
              <a:t>Meta-analysis</a:t>
            </a:r>
            <a:br>
              <a:rPr lang="en-US" sz="2000" dirty="0">
                <a:solidFill>
                  <a:schemeClr val="accent5">
                    <a:lumMod val="60000"/>
                    <a:lumOff val="40000"/>
                  </a:schemeClr>
                </a:solidFill>
              </a:rPr>
            </a:br>
            <a:r>
              <a:rPr lang="en-US" sz="2000" dirty="0">
                <a:solidFill>
                  <a:schemeClr val="accent5">
                    <a:lumMod val="60000"/>
                    <a:lumOff val="40000"/>
                  </a:schemeClr>
                </a:solidFill>
              </a:rPr>
              <a:t>Obtaining independent signals</a:t>
            </a:r>
            <a:br>
              <a:rPr lang="en-US" sz="2000" dirty="0">
                <a:solidFill>
                  <a:schemeClr val="accent5">
                    <a:lumMod val="60000"/>
                    <a:lumOff val="40000"/>
                  </a:schemeClr>
                </a:solidFill>
              </a:rPr>
            </a:br>
            <a:r>
              <a:rPr lang="en-US" sz="2000" dirty="0">
                <a:solidFill>
                  <a:schemeClr val="accent5">
                    <a:lumMod val="60000"/>
                    <a:lumOff val="40000"/>
                  </a:schemeClr>
                </a:solidFill>
              </a:rPr>
              <a:t>QC of GWAS summary statistics</a:t>
            </a:r>
          </a:p>
          <a:p>
            <a:r>
              <a:rPr lang="en-US" sz="2000" dirty="0">
                <a:solidFill>
                  <a:schemeClr val="accent5">
                    <a:lumMod val="60000"/>
                    <a:lumOff val="40000"/>
                  </a:schemeClr>
                </a:solidFill>
              </a:rPr>
              <a:t>Using GWAS results</a:t>
            </a:r>
            <a:br>
              <a:rPr lang="en-US" sz="2000" dirty="0">
                <a:solidFill>
                  <a:schemeClr val="accent5">
                    <a:lumMod val="60000"/>
                    <a:lumOff val="40000"/>
                  </a:schemeClr>
                </a:solidFill>
              </a:rPr>
            </a:br>
            <a:endParaRPr lang="en-NL" sz="2000" dirty="0">
              <a:solidFill>
                <a:schemeClr val="accent5">
                  <a:lumMod val="60000"/>
                  <a:lumOff val="40000"/>
                </a:schemeClr>
              </a:solidFill>
            </a:endParaRPr>
          </a:p>
        </p:txBody>
      </p:sp>
      <p:pic>
        <p:nvPicPr>
          <p:cNvPr id="3" name="Picture 2">
            <a:extLst>
              <a:ext uri="{FF2B5EF4-FFF2-40B4-BE49-F238E27FC236}">
                <a16:creationId xmlns:a16="http://schemas.microsoft.com/office/drawing/2014/main" id="{4624C4A6-4A83-49D8-4AA5-A88D2D0D6E94}"/>
              </a:ext>
            </a:extLst>
          </p:cNvPr>
          <p:cNvPicPr>
            <a:picLocks noChangeAspect="1"/>
          </p:cNvPicPr>
          <p:nvPr/>
        </p:nvPicPr>
        <p:blipFill>
          <a:blip r:embed="rId3"/>
          <a:stretch>
            <a:fillRect/>
          </a:stretch>
        </p:blipFill>
        <p:spPr>
          <a:xfrm>
            <a:off x="9049946" y="279295"/>
            <a:ext cx="2866952" cy="1501129"/>
          </a:xfrm>
          <a:prstGeom prst="rect">
            <a:avLst/>
          </a:prstGeom>
        </p:spPr>
      </p:pic>
      <p:pic>
        <p:nvPicPr>
          <p:cNvPr id="4" name="Picture 3">
            <a:extLst>
              <a:ext uri="{FF2B5EF4-FFF2-40B4-BE49-F238E27FC236}">
                <a16:creationId xmlns:a16="http://schemas.microsoft.com/office/drawing/2014/main" id="{44C130CC-BB76-CA94-0D5E-0BAC96A982A9}"/>
              </a:ext>
            </a:extLst>
          </p:cNvPr>
          <p:cNvPicPr>
            <a:picLocks noChangeAspect="1"/>
          </p:cNvPicPr>
          <p:nvPr/>
        </p:nvPicPr>
        <p:blipFill>
          <a:blip r:embed="rId4"/>
          <a:stretch>
            <a:fillRect/>
          </a:stretch>
        </p:blipFill>
        <p:spPr>
          <a:xfrm>
            <a:off x="9184567" y="2895718"/>
            <a:ext cx="2642271" cy="1066563"/>
          </a:xfrm>
          <a:prstGeom prst="rect">
            <a:avLst/>
          </a:prstGeom>
        </p:spPr>
      </p:pic>
      <p:pic>
        <p:nvPicPr>
          <p:cNvPr id="6" name="Picture 5">
            <a:extLst>
              <a:ext uri="{FF2B5EF4-FFF2-40B4-BE49-F238E27FC236}">
                <a16:creationId xmlns:a16="http://schemas.microsoft.com/office/drawing/2014/main" id="{F1DAB6CF-9106-C188-96E8-18DD9F92CC56}"/>
              </a:ext>
            </a:extLst>
          </p:cNvPr>
          <p:cNvPicPr>
            <a:picLocks noChangeAspect="1"/>
          </p:cNvPicPr>
          <p:nvPr/>
        </p:nvPicPr>
        <p:blipFill>
          <a:blip r:embed="rId5"/>
          <a:stretch>
            <a:fillRect/>
          </a:stretch>
        </p:blipFill>
        <p:spPr>
          <a:xfrm>
            <a:off x="9049946" y="5513572"/>
            <a:ext cx="2911514" cy="866482"/>
          </a:xfrm>
          <a:prstGeom prst="rect">
            <a:avLst/>
          </a:prstGeom>
        </p:spPr>
      </p:pic>
    </p:spTree>
    <p:extLst>
      <p:ext uri="{BB962C8B-B14F-4D97-AF65-F5344CB8AC3E}">
        <p14:creationId xmlns:p14="http://schemas.microsoft.com/office/powerpoint/2010/main" val="161155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A335E-C5A8-ACB5-F217-4FDA9C289BAA}"/>
              </a:ext>
            </a:extLst>
          </p:cNvPr>
          <p:cNvSpPr>
            <a:spLocks noGrp="1"/>
          </p:cNvSpPr>
          <p:nvPr>
            <p:ph type="title"/>
          </p:nvPr>
        </p:nvSpPr>
        <p:spPr>
          <a:xfrm>
            <a:off x="384600" y="2096869"/>
            <a:ext cx="11422800" cy="2887543"/>
          </a:xfrm>
        </p:spPr>
        <p:txBody>
          <a:bodyPr>
            <a:normAutofit fontScale="90000"/>
          </a:bodyPr>
          <a:lstStyle/>
          <a:p>
            <a:r>
              <a:rPr lang="en-US" sz="6700" dirty="0"/>
              <a:t>Genetic discovery </a:t>
            </a:r>
            <a:br>
              <a:rPr lang="en-US" dirty="0"/>
            </a:br>
            <a:r>
              <a:rPr lang="en-US" sz="3000" dirty="0">
                <a:solidFill>
                  <a:srgbClr val="92D050"/>
                </a:solidFill>
              </a:rPr>
              <a:t>Candidate gene studies vs. GWAS</a:t>
            </a:r>
            <a:br>
              <a:rPr lang="en-US" sz="3000" dirty="0"/>
            </a:br>
            <a:r>
              <a:rPr lang="en-US" sz="3000" dirty="0"/>
              <a:t>Meta-analysis</a:t>
            </a:r>
            <a:br>
              <a:rPr lang="en-US" sz="3000" dirty="0"/>
            </a:br>
            <a:r>
              <a:rPr lang="en-US" sz="3000" dirty="0"/>
              <a:t>Obtaining independent signals</a:t>
            </a:r>
            <a:br>
              <a:rPr lang="en-US" sz="3000" dirty="0">
                <a:solidFill>
                  <a:srgbClr val="92D050"/>
                </a:solidFill>
              </a:rPr>
            </a:br>
            <a:r>
              <a:rPr lang="en-US" sz="3000" dirty="0"/>
              <a:t>QC of GWAS summary statistics</a:t>
            </a:r>
            <a:br>
              <a:rPr lang="en-US" sz="3000" dirty="0"/>
            </a:br>
            <a:r>
              <a:rPr lang="en-US" sz="3000" dirty="0"/>
              <a:t>Using GWAS results</a:t>
            </a:r>
            <a:br>
              <a:rPr lang="en-US" dirty="0"/>
            </a:br>
            <a:br>
              <a:rPr lang="en-US" sz="2700" dirty="0"/>
            </a:br>
            <a:endParaRPr lang="en-US" sz="2700" dirty="0"/>
          </a:p>
        </p:txBody>
      </p:sp>
    </p:spTree>
    <p:extLst>
      <p:ext uri="{BB962C8B-B14F-4D97-AF65-F5344CB8AC3E}">
        <p14:creationId xmlns:p14="http://schemas.microsoft.com/office/powerpoint/2010/main" val="3827466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Genetic discovery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8800" y="1684800"/>
                <a:ext cx="11422800" cy="4888430"/>
              </a:xfrm>
            </p:spPr>
            <p:txBody>
              <a:bodyPr>
                <a:normAutofit fontScale="92500" lnSpcReduction="20000"/>
              </a:bodyPr>
              <a:lstStyle/>
              <a:p>
                <a:r>
                  <a:rPr lang="en-US" dirty="0"/>
                  <a:t>Suppose you want to analyze the genetic influence on some outcome </a:t>
                </a:r>
                <a14:m>
                  <m:oMath xmlns:m="http://schemas.openxmlformats.org/officeDocument/2006/math">
                    <m:r>
                      <a:rPr lang="en-US" i="1" dirty="0" smtClean="0">
                        <a:latin typeface="Cambria Math" panose="02040503050406030204" pitchFamily="18" charset="0"/>
                      </a:rPr>
                      <m:t>𝑦</m:t>
                    </m:r>
                    <m:r>
                      <a:rPr lang="en-US" i="1" baseline="-25000" dirty="0" err="1">
                        <a:latin typeface="Cambria Math" panose="02040503050406030204" pitchFamily="18" charset="0"/>
                      </a:rPr>
                      <m:t>𝑖</m:t>
                    </m:r>
                    <m:r>
                      <a:rPr lang="en-US" b="0" i="1" baseline="-25000" dirty="0" smtClean="0">
                        <a:latin typeface="Cambria Math" panose="02040503050406030204" pitchFamily="18" charset="0"/>
                      </a:rPr>
                      <m:t> </m:t>
                    </m:r>
                  </m:oMath>
                </a14:m>
                <a:endParaRPr lang="en-US" i="1" dirty="0"/>
              </a:p>
              <a:p>
                <a:pPr marL="0" indent="0">
                  <a:buNone/>
                </a:pPr>
                <a:endParaRPr lang="en-US" dirty="0"/>
              </a:p>
              <a:p>
                <a:pPr marL="0" indent="0">
                  <a:buNone/>
                </a:pPr>
                <a:endParaRPr lang="en-US" dirty="0"/>
              </a:p>
              <a:p>
                <a:pPr marL="0" indent="0">
                  <a:buNone/>
                </a:pPr>
                <a:r>
                  <a:rPr lang="en-US" sz="2300" i="1" dirty="0"/>
                  <a:t>	</a:t>
                </a:r>
                <a:r>
                  <a:rPr lang="en-US" sz="2600" i="1" dirty="0">
                    <a:solidFill>
                      <a:schemeClr val="accent6"/>
                    </a:solidFill>
                  </a:rPr>
                  <a:t>μ</a:t>
                </a:r>
                <a:r>
                  <a:rPr lang="en-US" sz="2600" dirty="0">
                    <a:solidFill>
                      <a:schemeClr val="accent6"/>
                    </a:solidFill>
                  </a:rPr>
                  <a:t>  : the mean value of </a:t>
                </a:r>
                <a14:m>
                  <m:oMath xmlns:m="http://schemas.openxmlformats.org/officeDocument/2006/math">
                    <m:r>
                      <a:rPr lang="en-US" sz="2600" b="0" i="1" dirty="0" smtClean="0">
                        <a:solidFill>
                          <a:schemeClr val="accent6"/>
                        </a:solidFill>
                        <a:latin typeface="Cambria Math" panose="02040503050406030204" pitchFamily="18" charset="0"/>
                      </a:rPr>
                      <m:t>𝑦</m:t>
                    </m:r>
                  </m:oMath>
                </a14:m>
                <a:r>
                  <a:rPr lang="en-US" sz="2600" dirty="0">
                    <a:solidFill>
                      <a:schemeClr val="accent6"/>
                    </a:solidFill>
                  </a:rPr>
                  <a:t> in the population</a:t>
                </a:r>
                <a:endParaRPr lang="en-US" sz="2600" dirty="0"/>
              </a:p>
              <a:p>
                <a:pPr marL="0" indent="0">
                  <a:buNone/>
                </a:pPr>
                <a:r>
                  <a:rPr lang="en-US" sz="2600" dirty="0"/>
                  <a:t>	</a:t>
                </a:r>
                <a14:m>
                  <m:oMath xmlns:m="http://schemas.openxmlformats.org/officeDocument/2006/math">
                    <m:r>
                      <a:rPr lang="el-GR" sz="2600" i="1" dirty="0" smtClean="0">
                        <a:solidFill>
                          <a:schemeClr val="accent5"/>
                        </a:solidFill>
                        <a:latin typeface="Cambria Math" panose="02040503050406030204" pitchFamily="18" charset="0"/>
                      </a:rPr>
                      <m:t>𝛽</m:t>
                    </m:r>
                  </m:oMath>
                </a14:m>
                <a:r>
                  <a:rPr lang="en-US" sz="2600" i="1" baseline="-25000" dirty="0">
                    <a:solidFill>
                      <a:schemeClr val="accent5"/>
                    </a:solidFill>
                  </a:rPr>
                  <a:t>j</a:t>
                </a:r>
                <a:r>
                  <a:rPr lang="en-US" sz="2600" dirty="0">
                    <a:solidFill>
                      <a:schemeClr val="accent5"/>
                    </a:solidFill>
                  </a:rPr>
                  <a:t> : the effect of SNP </a:t>
                </a:r>
                <a14:m>
                  <m:oMath xmlns:m="http://schemas.openxmlformats.org/officeDocument/2006/math">
                    <m:r>
                      <a:rPr lang="en-US" sz="2600" i="1" dirty="0">
                        <a:solidFill>
                          <a:schemeClr val="accent5"/>
                        </a:solidFill>
                        <a:latin typeface="Cambria Math" panose="02040503050406030204" pitchFamily="18" charset="0"/>
                      </a:rPr>
                      <m:t>𝑗</m:t>
                    </m:r>
                  </m:oMath>
                </a14:m>
                <a:endParaRPr lang="en-US" sz="2600" i="1" dirty="0">
                  <a:solidFill>
                    <a:schemeClr val="accent5"/>
                  </a:solidFill>
                </a:endParaRPr>
              </a:p>
              <a:p>
                <a:pPr marL="0" indent="0">
                  <a:buNone/>
                </a:pPr>
                <a:r>
                  <a:rPr lang="en-US" sz="2600" i="1" dirty="0"/>
                  <a:t>	</a:t>
                </a:r>
                <a14:m>
                  <m:oMath xmlns:m="http://schemas.openxmlformats.org/officeDocument/2006/math">
                    <m:r>
                      <a:rPr lang="en-US" sz="2600" i="1" dirty="0" smtClean="0">
                        <a:solidFill>
                          <a:srgbClr val="FFFF00"/>
                        </a:solidFill>
                        <a:latin typeface="Cambria Math" panose="02040503050406030204" pitchFamily="18" charset="0"/>
                      </a:rPr>
                      <m:t>𝑥</m:t>
                    </m:r>
                  </m:oMath>
                </a14:m>
                <a:r>
                  <a:rPr lang="en-US" sz="2600" i="1" baseline="-25000" dirty="0" err="1">
                    <a:solidFill>
                      <a:srgbClr val="FFFF00"/>
                    </a:solidFill>
                  </a:rPr>
                  <a:t>ij</a:t>
                </a:r>
                <a:r>
                  <a:rPr lang="en-US" sz="2600" i="1" dirty="0">
                    <a:solidFill>
                      <a:srgbClr val="FFFF00"/>
                    </a:solidFill>
                  </a:rPr>
                  <a:t> </a:t>
                </a:r>
                <a:r>
                  <a:rPr lang="en-US" sz="2600" dirty="0">
                    <a:solidFill>
                      <a:srgbClr val="FFFF00"/>
                    </a:solidFill>
                  </a:rPr>
                  <a:t>:</a:t>
                </a:r>
                <a:r>
                  <a:rPr lang="en-US" sz="2600" i="1" dirty="0">
                    <a:solidFill>
                      <a:srgbClr val="FFFF00"/>
                    </a:solidFill>
                  </a:rPr>
                  <a:t> </a:t>
                </a:r>
                <a:r>
                  <a:rPr lang="en-US" sz="2600" dirty="0">
                    <a:solidFill>
                      <a:srgbClr val="FFFF00"/>
                    </a:solidFill>
                  </a:rPr>
                  <a:t>genotype of individual </a:t>
                </a:r>
                <a14:m>
                  <m:oMath xmlns:m="http://schemas.openxmlformats.org/officeDocument/2006/math">
                    <m:r>
                      <a:rPr lang="en-US" sz="2600" i="1" dirty="0" smtClean="0">
                        <a:solidFill>
                          <a:srgbClr val="FFFF00"/>
                        </a:solidFill>
                        <a:latin typeface="Cambria Math" panose="02040503050406030204" pitchFamily="18" charset="0"/>
                      </a:rPr>
                      <m:t>𝑖</m:t>
                    </m:r>
                  </m:oMath>
                </a14:m>
                <a:r>
                  <a:rPr lang="en-US" sz="2600" dirty="0">
                    <a:solidFill>
                      <a:srgbClr val="FFFF00"/>
                    </a:solidFill>
                  </a:rPr>
                  <a:t> at SNP </a:t>
                </a:r>
                <a14:m>
                  <m:oMath xmlns:m="http://schemas.openxmlformats.org/officeDocument/2006/math">
                    <m:r>
                      <a:rPr lang="en-US" sz="2600" i="1" dirty="0" smtClean="0">
                        <a:solidFill>
                          <a:srgbClr val="FFFF00"/>
                        </a:solidFill>
                        <a:latin typeface="Cambria Math" panose="02040503050406030204" pitchFamily="18" charset="0"/>
                      </a:rPr>
                      <m:t>𝑗</m:t>
                    </m:r>
                  </m:oMath>
                </a14:m>
                <a:r>
                  <a:rPr lang="en-US" sz="2600" i="1" dirty="0">
                    <a:solidFill>
                      <a:srgbClr val="FFFF00"/>
                    </a:solidFill>
                  </a:rPr>
                  <a:t> </a:t>
                </a:r>
              </a:p>
              <a:p>
                <a:pPr marL="0" indent="0">
                  <a:buNone/>
                </a:pPr>
                <a:r>
                  <a:rPr lang="en-US" sz="2800" b="0" dirty="0">
                    <a:solidFill>
                      <a:srgbClr val="FF0000"/>
                    </a:solidFill>
                    <a:ea typeface="Cambria Math" panose="02040503050406030204" pitchFamily="18" charset="0"/>
                  </a:rPr>
                  <a:t>	</a:t>
                </a:r>
                <a14:m>
                  <m:oMath xmlns:m="http://schemas.openxmlformats.org/officeDocument/2006/math">
                    <m:sSub>
                      <m:sSubPr>
                        <m:ctrlPr>
                          <a:rPr lang="en-US" sz="2800" b="0" i="1" smtClean="0">
                            <a:solidFill>
                              <a:srgbClr val="FF0000"/>
                            </a:solidFill>
                            <a:latin typeface="Cambria Math" panose="02040503050406030204" pitchFamily="18" charset="0"/>
                            <a:ea typeface="Cambria Math" panose="02040503050406030204" pitchFamily="18" charset="0"/>
                          </a:rPr>
                        </m:ctrlPr>
                      </m:sSubPr>
                      <m:e>
                        <m:r>
                          <a:rPr lang="en-US" sz="2800" b="1" i="0" smtClean="0">
                            <a:solidFill>
                              <a:srgbClr val="FF0000"/>
                            </a:solidFill>
                            <a:latin typeface="Cambria Math" panose="02040503050406030204" pitchFamily="18" charset="0"/>
                            <a:ea typeface="Cambria Math" panose="02040503050406030204" pitchFamily="18" charset="0"/>
                          </a:rPr>
                          <m:t>𝐙</m:t>
                        </m:r>
                      </m:e>
                      <m:sub>
                        <m:r>
                          <a:rPr lang="en-US" sz="2800" b="0" i="1" smtClean="0">
                            <a:solidFill>
                              <a:srgbClr val="FF0000"/>
                            </a:solidFill>
                            <a:latin typeface="Cambria Math" panose="02040503050406030204" pitchFamily="18" charset="0"/>
                            <a:ea typeface="Cambria Math" panose="02040503050406030204" pitchFamily="18" charset="0"/>
                          </a:rPr>
                          <m:t>𝑖</m:t>
                        </m:r>
                      </m:sub>
                    </m:sSub>
                    <m:r>
                      <a:rPr lang="en-US" sz="2800" b="0" i="0" smtClean="0">
                        <a:solidFill>
                          <a:srgbClr val="FF0000"/>
                        </a:solidFill>
                        <a:latin typeface="Cambria Math" panose="02040503050406030204" pitchFamily="18" charset="0"/>
                        <a:ea typeface="Cambria Math" panose="02040503050406030204" pitchFamily="18" charset="0"/>
                      </a:rPr>
                      <m:t>:</m:t>
                    </m:r>
                  </m:oMath>
                </a14:m>
                <a:r>
                  <a:rPr lang="en-US" sz="2600" i="1" dirty="0"/>
                  <a:t> </a:t>
                </a:r>
                <a:r>
                  <a:rPr lang="en-US" sz="2600" dirty="0">
                    <a:solidFill>
                      <a:srgbClr val="FF0000"/>
                    </a:solidFill>
                  </a:rPr>
                  <a:t>vector of covariates for individual </a:t>
                </a:r>
                <a14:m>
                  <m:oMath xmlns:m="http://schemas.openxmlformats.org/officeDocument/2006/math">
                    <m:r>
                      <a:rPr lang="en-US" sz="2600" i="1" dirty="0" smtClean="0">
                        <a:solidFill>
                          <a:srgbClr val="FF0000"/>
                        </a:solidFill>
                        <a:latin typeface="Cambria Math" panose="02040503050406030204" pitchFamily="18" charset="0"/>
                      </a:rPr>
                      <m:t>𝑖</m:t>
                    </m:r>
                  </m:oMath>
                </a14:m>
                <a:endParaRPr lang="en-US" sz="2600" dirty="0">
                  <a:solidFill>
                    <a:srgbClr val="FF0000"/>
                  </a:solidFill>
                </a:endParaRPr>
              </a:p>
              <a:p>
                <a:pPr marL="0" indent="0">
                  <a:buNone/>
                </a:pPr>
                <a:r>
                  <a:rPr lang="en-US" sz="2600" dirty="0">
                    <a:solidFill>
                      <a:srgbClr val="FF0000"/>
                    </a:solidFill>
                  </a:rPr>
                  <a:t> 	</a:t>
                </a:r>
                <a:r>
                  <a:rPr lang="en-US" sz="2800" b="0" dirty="0">
                    <a:solidFill>
                      <a:schemeClr val="accent2"/>
                    </a:solidFill>
                    <a:ea typeface="Cambria Math" panose="02040503050406030204" pitchFamily="18" charset="0"/>
                  </a:rPr>
                  <a:t> </a:t>
                </a:r>
                <a14:m>
                  <m:oMath xmlns:m="http://schemas.openxmlformats.org/officeDocument/2006/math">
                    <m:r>
                      <m:rPr>
                        <m:sty m:val="p"/>
                      </m:rPr>
                      <a:rPr lang="en-US" sz="2800" b="0" i="0" smtClean="0">
                        <a:solidFill>
                          <a:schemeClr val="accent2"/>
                        </a:solidFill>
                        <a:latin typeface="Cambria Math" panose="02040503050406030204" pitchFamily="18" charset="0"/>
                        <a:ea typeface="Cambria Math" panose="02040503050406030204" pitchFamily="18" charset="0"/>
                      </a:rPr>
                      <m:t>γ</m:t>
                    </m:r>
                  </m:oMath>
                </a14:m>
                <a:r>
                  <a:rPr lang="en-US" sz="2600" dirty="0">
                    <a:solidFill>
                      <a:srgbClr val="FF0000"/>
                    </a:solidFill>
                  </a:rPr>
                  <a:t> </a:t>
                </a:r>
                <a:r>
                  <a:rPr lang="en-US" sz="2600" dirty="0">
                    <a:solidFill>
                      <a:schemeClr val="accent2"/>
                    </a:solidFill>
                  </a:rPr>
                  <a:t>: vector of covariate effects</a:t>
                </a:r>
              </a:p>
              <a:p>
                <a:pPr marL="0" indent="0">
                  <a:spcAft>
                    <a:spcPts val="1200"/>
                  </a:spcAft>
                  <a:buNone/>
                </a:pPr>
                <a:r>
                  <a:rPr lang="en-US" sz="2600" dirty="0"/>
                  <a:t>	</a:t>
                </a:r>
                <a:r>
                  <a:rPr lang="el-GR" sz="2600" i="1" dirty="0">
                    <a:solidFill>
                      <a:schemeClr val="tx2">
                        <a:lumMod val="60000"/>
                        <a:lumOff val="40000"/>
                      </a:schemeClr>
                    </a:solidFill>
                  </a:rPr>
                  <a:t>ε</a:t>
                </a:r>
                <a:r>
                  <a:rPr lang="en-US" sz="2600" i="1" baseline="-25000" dirty="0" err="1">
                    <a:solidFill>
                      <a:schemeClr val="tx2">
                        <a:lumMod val="60000"/>
                        <a:lumOff val="40000"/>
                      </a:schemeClr>
                    </a:solidFill>
                  </a:rPr>
                  <a:t>i</a:t>
                </a:r>
                <a:r>
                  <a:rPr lang="en-US" sz="2600" dirty="0">
                    <a:solidFill>
                      <a:schemeClr val="tx2">
                        <a:lumMod val="60000"/>
                        <a:lumOff val="40000"/>
                      </a:schemeClr>
                    </a:solidFill>
                  </a:rPr>
                  <a:t>  : effect of exogenous residual factors </a:t>
                </a:r>
              </a:p>
              <a:p>
                <a:r>
                  <a:rPr lang="en-US" dirty="0"/>
                  <a:t>If </a:t>
                </a:r>
                <a14:m>
                  <m:oMath xmlns:m="http://schemas.openxmlformats.org/officeDocument/2006/math">
                    <m:r>
                      <a:rPr lang="el-GR" i="1" dirty="0" smtClean="0">
                        <a:solidFill>
                          <a:schemeClr val="accent5"/>
                        </a:solidFill>
                        <a:latin typeface="Cambria Math" panose="02040503050406030204" pitchFamily="18" charset="0"/>
                      </a:rPr>
                      <m:t>𝛽</m:t>
                    </m:r>
                  </m:oMath>
                </a14:m>
                <a:r>
                  <a:rPr lang="en-US" i="1" baseline="-25000" dirty="0">
                    <a:solidFill>
                      <a:schemeClr val="accent5"/>
                    </a:solidFill>
                  </a:rPr>
                  <a:t>j</a:t>
                </a:r>
                <a:r>
                  <a:rPr lang="en-US" baseline="-25000" dirty="0">
                    <a:solidFill>
                      <a:schemeClr val="accent5"/>
                    </a:solidFill>
                  </a:rPr>
                  <a:t> </a:t>
                </a:r>
                <a:r>
                  <a:rPr lang="en-US" dirty="0"/>
                  <a:t>≠ 0, we call SNP </a:t>
                </a:r>
                <a14:m>
                  <m:oMath xmlns:m="http://schemas.openxmlformats.org/officeDocument/2006/math">
                    <m:r>
                      <a:rPr lang="en-US" i="1" dirty="0" smtClean="0">
                        <a:latin typeface="Cambria Math" panose="02040503050406030204" pitchFamily="18" charset="0"/>
                      </a:rPr>
                      <m:t>𝑗</m:t>
                    </m:r>
                  </m:oMath>
                </a14:m>
                <a:r>
                  <a:rPr lang="en-US" dirty="0"/>
                  <a:t> “causal”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8800" y="1684800"/>
                <a:ext cx="11422800" cy="4888430"/>
              </a:xfrm>
              <a:blipFill>
                <a:blip r:embed="rId3"/>
                <a:stretch>
                  <a:fillRect l="-1121" t="-3990"/>
                </a:stretch>
              </a:blipFill>
            </p:spPr>
            <p:txBody>
              <a:bodyPr/>
              <a:lstStyle/>
              <a:p>
                <a:r>
                  <a:rPr lang="en-NL">
                    <a:noFill/>
                  </a:rPr>
                  <a:t> </a:t>
                </a:r>
              </a:p>
            </p:txBody>
          </p:sp>
        </mc:Fallback>
      </mc:AlternateContent>
      <p:sp>
        <p:nvSpPr>
          <p:cNvPr id="5" name="Slide Number Placeholder 4"/>
          <p:cNvSpPr>
            <a:spLocks noGrp="1"/>
          </p:cNvSpPr>
          <p:nvPr>
            <p:ph type="sldNum" sz="quarter" idx="12"/>
          </p:nvPr>
        </p:nvSpPr>
        <p:spPr/>
        <p:txBody>
          <a:bodyPr/>
          <a:lstStyle/>
          <a:p>
            <a:fld id="{EF174B8F-153C-498D-83BA-07AA3F7FC98B}" type="slidenum">
              <a:rPr lang="en-US" smtClean="0"/>
              <a:pPr/>
              <a:t>3</a:t>
            </a:fld>
            <a:endParaRPr lang="en-US"/>
          </a:p>
        </p:txBody>
      </p:sp>
      <mc:AlternateContent xmlns:mc="http://schemas.openxmlformats.org/markup-compatibility/2006" xmlns:a14="http://schemas.microsoft.com/office/drawing/2010/main">
        <mc:Choice Requires="a14">
          <p:sp>
            <p:nvSpPr>
              <p:cNvPr id="6" name="TextBox 5"/>
              <p:cNvSpPr txBox="1">
                <a:spLocks noChangeAspect="1"/>
              </p:cNvSpPr>
              <p:nvPr/>
            </p:nvSpPr>
            <p:spPr>
              <a:xfrm>
                <a:off x="4103884" y="2109647"/>
                <a:ext cx="3984231" cy="10802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𝑦</m:t>
                          </m:r>
                        </m:e>
                        <m:sub>
                          <m:r>
                            <a:rPr lang="en-US" sz="2400" i="1">
                              <a:solidFill>
                                <a:schemeClr val="bg1"/>
                              </a:solidFill>
                              <a:latin typeface="Cambria Math" panose="02040503050406030204" pitchFamily="18" charset="0"/>
                            </a:rPr>
                            <m:t>𝑖</m:t>
                          </m:r>
                        </m:sub>
                      </m:sSub>
                      <m:r>
                        <a:rPr lang="en-US" sz="2400" i="1">
                          <a:solidFill>
                            <a:schemeClr val="bg1"/>
                          </a:solidFill>
                          <a:latin typeface="Cambria Math" panose="02040503050406030204" pitchFamily="18" charset="0"/>
                        </a:rPr>
                        <m:t>= </m:t>
                      </m:r>
                      <m:r>
                        <a:rPr lang="en-US" sz="2400" i="1" smtClean="0">
                          <a:solidFill>
                            <a:schemeClr val="accent6"/>
                          </a:solidFill>
                          <a:latin typeface="Cambria Math" panose="02040503050406030204" pitchFamily="18" charset="0"/>
                          <a:ea typeface="Cambria Math" panose="02040503050406030204" pitchFamily="18" charset="0"/>
                        </a:rPr>
                        <m:t>𝜇</m:t>
                      </m:r>
                      <m:r>
                        <a:rPr lang="en-US" sz="2400" i="1">
                          <a:solidFill>
                            <a:schemeClr val="bg1"/>
                          </a:solidFill>
                          <a:latin typeface="Cambria Math" panose="02040503050406030204" pitchFamily="18" charset="0"/>
                          <a:ea typeface="Cambria Math" panose="02040503050406030204" pitchFamily="18" charset="0"/>
                        </a:rPr>
                        <m:t>+</m:t>
                      </m:r>
                      <m:nary>
                        <m:naryPr>
                          <m:chr m:val="∑"/>
                          <m:ctrlPr>
                            <a:rPr lang="en-US" sz="2400" i="1">
                              <a:solidFill>
                                <a:schemeClr val="bg1"/>
                              </a:solidFill>
                              <a:latin typeface="Cambria Math" panose="02040503050406030204" pitchFamily="18" charset="0"/>
                              <a:ea typeface="Cambria Math" panose="02040503050406030204" pitchFamily="18" charset="0"/>
                            </a:rPr>
                          </m:ctrlPr>
                        </m:naryPr>
                        <m:sub>
                          <m:r>
                            <m:rPr>
                              <m:brk m:alnAt="23"/>
                            </m:rPr>
                            <a:rPr lang="en-US" sz="2400" i="1">
                              <a:solidFill>
                                <a:schemeClr val="bg1"/>
                              </a:solidFill>
                              <a:latin typeface="Cambria Math" panose="02040503050406030204" pitchFamily="18" charset="0"/>
                              <a:ea typeface="Cambria Math" panose="02040503050406030204" pitchFamily="18" charset="0"/>
                            </a:rPr>
                            <m:t>𝑗</m:t>
                          </m:r>
                          <m:r>
                            <a:rPr lang="en-US" sz="2400" i="1">
                              <a:solidFill>
                                <a:schemeClr val="bg1"/>
                              </a:solidFill>
                              <a:latin typeface="Cambria Math" panose="02040503050406030204" pitchFamily="18" charset="0"/>
                              <a:ea typeface="Cambria Math" panose="02040503050406030204" pitchFamily="18" charset="0"/>
                            </a:rPr>
                            <m:t>=1</m:t>
                          </m:r>
                        </m:sub>
                        <m:sup>
                          <m:r>
                            <a:rPr lang="en-US" sz="2400" i="1">
                              <a:solidFill>
                                <a:schemeClr val="bg1"/>
                              </a:solidFill>
                              <a:latin typeface="Cambria Math" panose="02040503050406030204" pitchFamily="18" charset="0"/>
                              <a:ea typeface="Cambria Math" panose="02040503050406030204" pitchFamily="18" charset="0"/>
                            </a:rPr>
                            <m:t>𝐽</m:t>
                          </m:r>
                        </m:sup>
                        <m:e>
                          <m:sSub>
                            <m:sSubPr>
                              <m:ctrlPr>
                                <a:rPr lang="en-US" sz="2400" i="1" smtClean="0">
                                  <a:solidFill>
                                    <a:schemeClr val="accent5"/>
                                  </a:solidFill>
                                  <a:latin typeface="Cambria Math" panose="02040503050406030204" pitchFamily="18" charset="0"/>
                                  <a:ea typeface="Cambria Math" panose="02040503050406030204" pitchFamily="18" charset="0"/>
                                </a:rPr>
                              </m:ctrlPr>
                            </m:sSubPr>
                            <m:e>
                              <m:r>
                                <a:rPr lang="en-US" sz="2400" i="1">
                                  <a:solidFill>
                                    <a:schemeClr val="accent5"/>
                                  </a:solidFill>
                                  <a:latin typeface="Cambria Math" panose="02040503050406030204" pitchFamily="18" charset="0"/>
                                  <a:ea typeface="Cambria Math" panose="02040503050406030204" pitchFamily="18" charset="0"/>
                                </a:rPr>
                                <m:t>𝛽</m:t>
                              </m:r>
                            </m:e>
                            <m:sub>
                              <m:r>
                                <a:rPr lang="en-US" sz="2400" i="1">
                                  <a:solidFill>
                                    <a:schemeClr val="accent5"/>
                                  </a:solidFill>
                                  <a:latin typeface="Cambria Math" panose="02040503050406030204" pitchFamily="18" charset="0"/>
                                  <a:ea typeface="Cambria Math" panose="02040503050406030204" pitchFamily="18" charset="0"/>
                                </a:rPr>
                                <m:t>𝑗</m:t>
                              </m:r>
                            </m:sub>
                          </m:sSub>
                          <m:sSub>
                            <m:sSubPr>
                              <m:ctrlPr>
                                <a:rPr lang="en-US" sz="2400" i="1" smtClean="0">
                                  <a:solidFill>
                                    <a:srgbClr val="FFFF00"/>
                                  </a:solidFill>
                                  <a:latin typeface="Cambria Math" panose="02040503050406030204" pitchFamily="18" charset="0"/>
                                  <a:ea typeface="Cambria Math" panose="02040503050406030204" pitchFamily="18" charset="0"/>
                                </a:rPr>
                              </m:ctrlPr>
                            </m:sSubPr>
                            <m:e>
                              <m:r>
                                <a:rPr lang="en-US" sz="2400" i="1">
                                  <a:solidFill>
                                    <a:srgbClr val="FFFF00"/>
                                  </a:solidFill>
                                  <a:latin typeface="Cambria Math" panose="02040503050406030204" pitchFamily="18" charset="0"/>
                                  <a:ea typeface="Cambria Math" panose="02040503050406030204" pitchFamily="18" charset="0"/>
                                </a:rPr>
                                <m:t>𝑥</m:t>
                              </m:r>
                            </m:e>
                            <m:sub>
                              <m:r>
                                <a:rPr lang="en-US" sz="2400" i="1">
                                  <a:solidFill>
                                    <a:srgbClr val="FFFF00"/>
                                  </a:solidFill>
                                  <a:latin typeface="Cambria Math" panose="02040503050406030204" pitchFamily="18" charset="0"/>
                                  <a:ea typeface="Cambria Math" panose="02040503050406030204" pitchFamily="18" charset="0"/>
                                </a:rPr>
                                <m:t>𝑖𝑗</m:t>
                              </m:r>
                            </m:sub>
                          </m:sSub>
                        </m:e>
                      </m:nary>
                      <m:r>
                        <a:rPr lang="en-US" sz="2400" b="0" i="1" smtClean="0">
                          <a:solidFill>
                            <a:schemeClr val="bg1"/>
                          </a:solidFill>
                          <a:latin typeface="Cambria Math" panose="02040503050406030204" pitchFamily="18" charset="0"/>
                          <a:ea typeface="Cambria Math" panose="02040503050406030204" pitchFamily="18" charset="0"/>
                        </a:rPr>
                        <m:t>+</m:t>
                      </m:r>
                      <m:sSub>
                        <m:sSubPr>
                          <m:ctrlPr>
                            <a:rPr lang="en-US" sz="2400" b="0" i="1" smtClean="0">
                              <a:solidFill>
                                <a:srgbClr val="FF0000"/>
                              </a:solidFill>
                              <a:latin typeface="Cambria Math" panose="02040503050406030204" pitchFamily="18" charset="0"/>
                              <a:ea typeface="Cambria Math" panose="02040503050406030204" pitchFamily="18" charset="0"/>
                            </a:rPr>
                          </m:ctrlPr>
                        </m:sSubPr>
                        <m:e>
                          <m:r>
                            <a:rPr lang="en-US" sz="2400" b="1" i="0" smtClean="0">
                              <a:solidFill>
                                <a:srgbClr val="FF0000"/>
                              </a:solidFill>
                              <a:latin typeface="Cambria Math" panose="02040503050406030204" pitchFamily="18" charset="0"/>
                              <a:ea typeface="Cambria Math" panose="02040503050406030204" pitchFamily="18" charset="0"/>
                            </a:rPr>
                            <m:t>𝐙</m:t>
                          </m:r>
                        </m:e>
                        <m:sub>
                          <m:r>
                            <a:rPr lang="en-US" sz="2400" b="0" i="1" smtClean="0">
                              <a:solidFill>
                                <a:srgbClr val="FF0000"/>
                              </a:solidFill>
                              <a:latin typeface="Cambria Math" panose="02040503050406030204" pitchFamily="18" charset="0"/>
                              <a:ea typeface="Cambria Math" panose="02040503050406030204" pitchFamily="18" charset="0"/>
                            </a:rPr>
                            <m:t>𝑖</m:t>
                          </m:r>
                        </m:sub>
                      </m:sSub>
                      <m:r>
                        <m:rPr>
                          <m:sty m:val="p"/>
                        </m:rPr>
                        <a:rPr lang="en-US" sz="2400" b="0" i="0" smtClean="0">
                          <a:solidFill>
                            <a:schemeClr val="accent2"/>
                          </a:solidFill>
                          <a:latin typeface="Cambria Math" panose="02040503050406030204" pitchFamily="18" charset="0"/>
                          <a:ea typeface="Cambria Math" panose="02040503050406030204" pitchFamily="18" charset="0"/>
                        </a:rPr>
                        <m:t>γ</m:t>
                      </m:r>
                      <m:r>
                        <a:rPr lang="en-US" sz="2400" i="1">
                          <a:solidFill>
                            <a:schemeClr val="bg1"/>
                          </a:solidFill>
                          <a:latin typeface="Cambria Math" panose="02040503050406030204" pitchFamily="18" charset="0"/>
                          <a:ea typeface="Cambria Math" panose="02040503050406030204" pitchFamily="18" charset="0"/>
                        </a:rPr>
                        <m:t>+</m:t>
                      </m:r>
                      <m:sSub>
                        <m:sSubPr>
                          <m:ctrlPr>
                            <a:rPr lang="en-US" sz="2400" i="1" smtClean="0">
                              <a:solidFill>
                                <a:schemeClr val="tx2">
                                  <a:lumMod val="60000"/>
                                  <a:lumOff val="40000"/>
                                </a:schemeClr>
                              </a:solidFill>
                              <a:latin typeface="Cambria Math" panose="02040503050406030204" pitchFamily="18" charset="0"/>
                              <a:ea typeface="Cambria Math" panose="02040503050406030204" pitchFamily="18" charset="0"/>
                            </a:rPr>
                          </m:ctrlPr>
                        </m:sSubPr>
                        <m:e>
                          <m:r>
                            <a:rPr lang="en-US" sz="2400" i="1">
                              <a:solidFill>
                                <a:schemeClr val="tx2">
                                  <a:lumMod val="60000"/>
                                  <a:lumOff val="40000"/>
                                </a:schemeClr>
                              </a:solidFill>
                              <a:latin typeface="Cambria Math" panose="02040503050406030204" pitchFamily="18" charset="0"/>
                              <a:ea typeface="Cambria Math" panose="02040503050406030204" pitchFamily="18" charset="0"/>
                            </a:rPr>
                            <m:t>𝜀</m:t>
                          </m:r>
                        </m:e>
                        <m:sub>
                          <m:r>
                            <a:rPr lang="en-US" sz="2400" i="1">
                              <a:solidFill>
                                <a:schemeClr val="tx2">
                                  <a:lumMod val="60000"/>
                                  <a:lumOff val="40000"/>
                                </a:schemeClr>
                              </a:solidFill>
                              <a:latin typeface="Cambria Math" panose="02040503050406030204" pitchFamily="18" charset="0"/>
                              <a:ea typeface="Cambria Math" panose="02040503050406030204" pitchFamily="18" charset="0"/>
                            </a:rPr>
                            <m:t>𝑖</m:t>
                          </m:r>
                        </m:sub>
                      </m:sSub>
                    </m:oMath>
                  </m:oMathPara>
                </a14:m>
                <a:endParaRPr lang="en-US" sz="2400" dirty="0">
                  <a:solidFill>
                    <a:schemeClr val="bg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103884" y="2109647"/>
                <a:ext cx="3984231" cy="1080296"/>
              </a:xfrm>
              <a:prstGeom prst="rect">
                <a:avLst/>
              </a:prstGeom>
              <a:blipFill>
                <a:blip r:embed="rId4"/>
                <a:stretch>
                  <a:fillRect/>
                </a:stretch>
              </a:blipFill>
            </p:spPr>
            <p:txBody>
              <a:bodyPr/>
              <a:lstStyle/>
              <a:p>
                <a:r>
                  <a:rPr lang="en-NL">
                    <a:noFill/>
                  </a:rPr>
                  <a:t> </a:t>
                </a:r>
              </a:p>
            </p:txBody>
          </p:sp>
        </mc:Fallback>
      </mc:AlternateContent>
    </p:spTree>
    <p:extLst>
      <p:ext uri="{BB962C8B-B14F-4D97-AF65-F5344CB8AC3E}">
        <p14:creationId xmlns:p14="http://schemas.microsoft.com/office/powerpoint/2010/main" val="2725806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gene studies – 1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8800" y="1522800"/>
                <a:ext cx="11422800" cy="4351338"/>
              </a:xfrm>
            </p:spPr>
            <p:txBody>
              <a:bodyPr>
                <a:noAutofit/>
              </a:bodyPr>
              <a:lstStyle/>
              <a:p>
                <a:r>
                  <a:rPr lang="en-US" sz="2400" dirty="0"/>
                  <a:t>Choose </a:t>
                </a:r>
                <a14:m>
                  <m:oMath xmlns:m="http://schemas.openxmlformats.org/officeDocument/2006/math">
                    <m:sSub>
                      <m:sSubPr>
                        <m:ctrlPr>
                          <a:rPr lang="en-US" sz="2400" i="1" smtClean="0">
                            <a:solidFill>
                              <a:srgbClr val="FFFF00"/>
                            </a:solidFill>
                            <a:latin typeface="Cambria Math" panose="02040503050406030204" pitchFamily="18" charset="0"/>
                            <a:ea typeface="Cambria Math" panose="02040503050406030204" pitchFamily="18" charset="0"/>
                          </a:rPr>
                        </m:ctrlPr>
                      </m:sSubPr>
                      <m:e>
                        <m:r>
                          <a:rPr lang="en-US" sz="2400" i="1">
                            <a:solidFill>
                              <a:srgbClr val="FFFF00"/>
                            </a:solidFill>
                            <a:latin typeface="Cambria Math" panose="02040503050406030204" pitchFamily="18" charset="0"/>
                            <a:ea typeface="Cambria Math" panose="02040503050406030204" pitchFamily="18" charset="0"/>
                          </a:rPr>
                          <m:t>𝑥</m:t>
                        </m:r>
                      </m:e>
                      <m:sub>
                        <m:r>
                          <a:rPr lang="en-US" sz="2400" i="1">
                            <a:solidFill>
                              <a:srgbClr val="FFFF00"/>
                            </a:solidFill>
                            <a:latin typeface="Cambria Math" panose="02040503050406030204" pitchFamily="18" charset="0"/>
                            <a:ea typeface="Cambria Math" panose="02040503050406030204" pitchFamily="18" charset="0"/>
                          </a:rPr>
                          <m:t>𝑖𝑗</m:t>
                        </m:r>
                      </m:sub>
                    </m:sSub>
                  </m:oMath>
                </a14:m>
                <a:r>
                  <a:rPr lang="en-US" sz="2400" dirty="0"/>
                  <a:t> based on theory or prior biological insights</a:t>
                </a:r>
              </a:p>
              <a:p>
                <a:r>
                  <a:rPr lang="en-US" sz="2400" dirty="0"/>
                  <a:t>Set significance threshold </a:t>
                </a:r>
                <a14:m>
                  <m:oMath xmlns:m="http://schemas.openxmlformats.org/officeDocument/2006/math">
                    <m:r>
                      <a:rPr lang="el-GR" sz="2400" i="1" dirty="0" smtClean="0">
                        <a:latin typeface="Cambria Math" panose="02040503050406030204" pitchFamily="18" charset="0"/>
                      </a:rPr>
                      <m:t>𝛼</m:t>
                    </m:r>
                    <m:r>
                      <a:rPr lang="en-US" sz="2400" i="1" dirty="0">
                        <a:latin typeface="Cambria Math" panose="02040503050406030204" pitchFamily="18" charset="0"/>
                      </a:rPr>
                      <m:t>=.05</m:t>
                    </m:r>
                    <m:r>
                      <a:rPr lang="en-US" sz="2400" b="0" i="1" dirty="0" smtClean="0">
                        <a:latin typeface="Cambria Math" panose="02040503050406030204" pitchFamily="18" charset="0"/>
                      </a:rPr>
                      <m:t>/</m:t>
                    </m:r>
                    <m:r>
                      <a:rPr lang="en-US" sz="2400" i="1" dirty="0">
                        <a:latin typeface="Cambria Math" panose="02040503050406030204" pitchFamily="18" charset="0"/>
                      </a:rPr>
                      <m:t> </m:t>
                    </m:r>
                    <m:r>
                      <a:rPr lang="en-US" sz="2400" i="1" dirty="0">
                        <a:latin typeface="Cambria Math" panose="02040503050406030204" pitchFamily="18" charset="0"/>
                      </a:rPr>
                      <m:t>𝐽</m:t>
                    </m:r>
                  </m:oMath>
                </a14:m>
                <a:endParaRPr lang="en-US" sz="2400" dirty="0"/>
              </a:p>
              <a:p>
                <a:r>
                  <a:rPr lang="en-US" sz="2400" dirty="0"/>
                  <a:t>Advantages:</a:t>
                </a:r>
              </a:p>
              <a:p>
                <a:pPr lvl="1"/>
                <a:r>
                  <a:rPr lang="en-US" sz="2200" dirty="0"/>
                  <a:t>Keep </a:t>
                </a:r>
                <a14:m>
                  <m:oMath xmlns:m="http://schemas.openxmlformats.org/officeDocument/2006/math">
                    <m:r>
                      <a:rPr lang="en-US" sz="2200" i="1" dirty="0" smtClean="0">
                        <a:latin typeface="Cambria Math" panose="02040503050406030204" pitchFamily="18" charset="0"/>
                      </a:rPr>
                      <m:t>𝐽</m:t>
                    </m:r>
                    <m:r>
                      <a:rPr lang="en-US" sz="2200" i="1" dirty="0" smtClean="0">
                        <a:latin typeface="Cambria Math" panose="02040503050406030204" pitchFamily="18" charset="0"/>
                      </a:rPr>
                      <m:t> </m:t>
                    </m:r>
                  </m:oMath>
                </a14:m>
                <a:r>
                  <a:rPr lang="en-US" sz="2200" dirty="0"/>
                  <a:t>low</a:t>
                </a:r>
              </a:p>
              <a:p>
                <a:pPr lvl="1"/>
                <a:r>
                  <a:rPr lang="en-US" sz="2200" dirty="0"/>
                  <a:t>Eminently reasonable, and has worked when hypotheses are direct (e.g., APOE and Alzheimer’s)</a:t>
                </a:r>
              </a:p>
              <a:p>
                <a:pPr>
                  <a:spcAft>
                    <a:spcPts val="600"/>
                  </a:spcAft>
                </a:pPr>
                <a:r>
                  <a:rPr lang="en-US" sz="2400" dirty="0"/>
                  <a:t>Problems:</a:t>
                </a:r>
              </a:p>
              <a:p>
                <a:pPr lvl="1"/>
                <a:r>
                  <a:rPr lang="en-US" sz="2200" dirty="0"/>
                  <a:t>Theory on biological mechanisms for behavior is often weak </a:t>
                </a:r>
              </a:p>
              <a:p>
                <a:pPr lvl="2"/>
                <a:r>
                  <a:rPr lang="en-US" sz="2000" dirty="0"/>
                  <a:t> &gt;14,000 genes expressed in the brain </a:t>
                </a:r>
              </a:p>
              <a:p>
                <a:pPr lvl="2"/>
                <a:r>
                  <a:rPr lang="en-US" sz="2000" dirty="0"/>
                  <a:t>We don’t know yet what all of them are doing</a:t>
                </a:r>
              </a:p>
              <a:p>
                <a:pPr lvl="2">
                  <a:spcAft>
                    <a:spcPts val="600"/>
                  </a:spcAft>
                </a:pPr>
                <a:r>
                  <a:rPr lang="en-US" sz="2000" dirty="0"/>
                  <a:t>But it’s easy to post-rationalize empirical results</a:t>
                </a:r>
              </a:p>
              <a:p>
                <a:pPr lvl="1"/>
                <a:r>
                  <a:rPr lang="en-US" sz="2400" dirty="0"/>
                  <a:t>Difficult to control for population stratification</a:t>
                </a:r>
              </a:p>
              <a:p>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8800" y="1522800"/>
                <a:ext cx="11422800" cy="4351338"/>
              </a:xfrm>
              <a:blipFill>
                <a:blip r:embed="rId3"/>
                <a:stretch>
                  <a:fillRect l="-747" t="-1681" b="-12885"/>
                </a:stretch>
              </a:blipFill>
            </p:spPr>
            <p:txBody>
              <a:bodyPr/>
              <a:lstStyle/>
              <a:p>
                <a:r>
                  <a:rPr lang="en-NL">
                    <a:noFill/>
                  </a:rPr>
                  <a:t> </a:t>
                </a:r>
              </a:p>
            </p:txBody>
          </p:sp>
        </mc:Fallback>
      </mc:AlternateContent>
      <p:sp>
        <p:nvSpPr>
          <p:cNvPr id="5" name="Slide Number Placeholder 4"/>
          <p:cNvSpPr>
            <a:spLocks noGrp="1"/>
          </p:cNvSpPr>
          <p:nvPr>
            <p:ph type="sldNum" sz="quarter" idx="12"/>
          </p:nvPr>
        </p:nvSpPr>
        <p:spPr/>
        <p:txBody>
          <a:bodyPr/>
          <a:lstStyle/>
          <a:p>
            <a:fld id="{EF174B8F-153C-498D-83BA-07AA3F7FC98B}" type="slidenum">
              <a:rPr lang="en-US" smtClean="0"/>
              <a:pPr/>
              <a:t>4</a:t>
            </a:fld>
            <a:endParaRPr lang="en-US"/>
          </a:p>
        </p:txBody>
      </p:sp>
    </p:spTree>
    <p:extLst>
      <p:ext uri="{BB962C8B-B14F-4D97-AF65-F5344CB8AC3E}">
        <p14:creationId xmlns:p14="http://schemas.microsoft.com/office/powerpoint/2010/main" val="57117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gene studies – 2 </a:t>
            </a:r>
          </a:p>
        </p:txBody>
      </p:sp>
      <p:sp>
        <p:nvSpPr>
          <p:cNvPr id="3" name="Content Placeholder 2"/>
          <p:cNvSpPr>
            <a:spLocks noGrp="1"/>
          </p:cNvSpPr>
          <p:nvPr>
            <p:ph idx="1"/>
          </p:nvPr>
        </p:nvSpPr>
        <p:spPr/>
        <p:txBody>
          <a:bodyPr/>
          <a:lstStyle/>
          <a:p>
            <a:r>
              <a:rPr lang="en-US" dirty="0"/>
              <a:t>Problems (cont’d):</a:t>
            </a:r>
          </a:p>
          <a:p>
            <a:pPr lvl="1"/>
            <a:r>
              <a:rPr lang="en-US" dirty="0"/>
              <a:t>Typical candidate gene studies assume (implicitly) large effect sizes of genetic variants</a:t>
            </a:r>
          </a:p>
          <a:p>
            <a:pPr lvl="2"/>
            <a:r>
              <a:rPr lang="en-US" dirty="0"/>
              <a:t>This assumption is false for genetically complex (non-Mendelian) traits</a:t>
            </a:r>
          </a:p>
          <a:p>
            <a:pPr lvl="2"/>
            <a:r>
              <a:rPr lang="en-US" dirty="0"/>
              <a:t>As a result of wrong assumptions about plausible effect sizes, many candidate gene studies were underpowered (small </a:t>
            </a:r>
            <a:r>
              <a:rPr lang="en-US" i="1" dirty="0"/>
              <a:t>N</a:t>
            </a:r>
            <a:r>
              <a:rPr lang="en-US" dirty="0"/>
              <a:t>)</a:t>
            </a:r>
          </a:p>
          <a:p>
            <a:pPr lvl="2"/>
            <a:endParaRPr lang="en-US" dirty="0"/>
          </a:p>
          <a:p>
            <a:pPr marL="0" indent="0">
              <a:buNone/>
            </a:pPr>
            <a:r>
              <a:rPr lang="en-US" dirty="0"/>
              <a:t>Also, in the age of cheap genome-wide data, it’s difficult to justify to look at only a few of them</a:t>
            </a:r>
          </a:p>
          <a:p>
            <a:endParaRPr lang="en-US" dirty="0"/>
          </a:p>
          <a:p>
            <a:pPr lvl="1"/>
            <a:endParaRPr lang="en-US" dirty="0"/>
          </a:p>
          <a:p>
            <a:endParaRPr lang="en-US" dirty="0"/>
          </a:p>
        </p:txBody>
      </p:sp>
      <p:sp>
        <p:nvSpPr>
          <p:cNvPr id="5" name="Slide Number Placeholder 4"/>
          <p:cNvSpPr>
            <a:spLocks noGrp="1"/>
          </p:cNvSpPr>
          <p:nvPr>
            <p:ph type="sldNum" sz="quarter" idx="12"/>
          </p:nvPr>
        </p:nvSpPr>
        <p:spPr/>
        <p:txBody>
          <a:bodyPr/>
          <a:lstStyle/>
          <a:p>
            <a:fld id="{EF174B8F-153C-498D-83BA-07AA3F7FC98B}" type="slidenum">
              <a:rPr lang="en-US" smtClean="0"/>
              <a:pPr/>
              <a:t>5</a:t>
            </a:fld>
            <a:endParaRPr lang="en-US"/>
          </a:p>
        </p:txBody>
      </p:sp>
    </p:spTree>
    <p:extLst>
      <p:ext uri="{BB962C8B-B14F-4D97-AF65-F5344CB8AC3E}">
        <p14:creationId xmlns:p14="http://schemas.microsoft.com/office/powerpoint/2010/main" val="172171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600" y="168192"/>
            <a:ext cx="11422800" cy="1116000"/>
          </a:xfrm>
        </p:spPr>
        <p:txBody>
          <a:bodyPr>
            <a:noAutofit/>
          </a:bodyPr>
          <a:lstStyle/>
          <a:p>
            <a:r>
              <a:rPr lang="en-US" sz="4600" dirty="0"/>
              <a:t>Replication attempts of candidate gene studies </a:t>
            </a:r>
          </a:p>
        </p:txBody>
      </p:sp>
      <p:sp>
        <p:nvSpPr>
          <p:cNvPr id="5" name="Slide Number Placeholder 4"/>
          <p:cNvSpPr>
            <a:spLocks noGrp="1"/>
          </p:cNvSpPr>
          <p:nvPr>
            <p:ph type="sldNum" sz="quarter" idx="12"/>
          </p:nvPr>
        </p:nvSpPr>
        <p:spPr/>
        <p:txBody>
          <a:bodyPr/>
          <a:lstStyle/>
          <a:p>
            <a:fld id="{EF174B8F-153C-498D-83BA-07AA3F7FC98B}" type="slidenum">
              <a:rPr lang="en-US" smtClean="0"/>
              <a:pPr/>
              <a:t>6</a:t>
            </a:fld>
            <a:endParaRPr lang="en-US"/>
          </a:p>
        </p:txBody>
      </p:sp>
      <p:pic>
        <p:nvPicPr>
          <p:cNvPr id="6" name="Picture 5"/>
          <p:cNvPicPr>
            <a:picLocks noChangeAspect="1"/>
          </p:cNvPicPr>
          <p:nvPr/>
        </p:nvPicPr>
        <p:blipFill>
          <a:blip r:embed="rId3"/>
          <a:stretch>
            <a:fillRect/>
          </a:stretch>
        </p:blipFill>
        <p:spPr>
          <a:xfrm>
            <a:off x="3143673" y="1177880"/>
            <a:ext cx="6370233" cy="5511928"/>
          </a:xfrm>
          <a:prstGeom prst="rect">
            <a:avLst/>
          </a:prstGeom>
        </p:spPr>
      </p:pic>
      <p:sp>
        <p:nvSpPr>
          <p:cNvPr id="7" name="TextBox 6"/>
          <p:cNvSpPr txBox="1"/>
          <p:nvPr/>
        </p:nvSpPr>
        <p:spPr>
          <a:xfrm>
            <a:off x="2584373" y="2995979"/>
            <a:ext cx="7488832" cy="1323439"/>
          </a:xfrm>
          <a:prstGeom prst="rect">
            <a:avLst/>
          </a:prstGeom>
          <a:solidFill>
            <a:schemeClr val="bg1">
              <a:alpha val="96000"/>
            </a:schemeClr>
          </a:solidFill>
        </p:spPr>
        <p:txBody>
          <a:bodyPr wrap="square" rtlCol="0">
            <a:spAutoFit/>
          </a:bodyPr>
          <a:lstStyle/>
          <a:p>
            <a:r>
              <a:rPr lang="en-US" sz="1600" dirty="0"/>
              <a:t>“The literature on candidate gene associations is full of reports that have not stood up to rigorous replication… As a result, the psychiatric and behavior genetics literature has become confusing and it now seems likely that many of the published findings of the last decade are wrong or misleading and have not contributed to real advances in knowledge.”</a:t>
            </a:r>
          </a:p>
        </p:txBody>
      </p:sp>
    </p:spTree>
    <p:extLst>
      <p:ext uri="{BB962C8B-B14F-4D97-AF65-F5344CB8AC3E}">
        <p14:creationId xmlns:p14="http://schemas.microsoft.com/office/powerpoint/2010/main" val="178910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B5C4017-851B-8B58-0D72-3756965CC730}"/>
                  </a:ext>
                </a:extLst>
              </p:cNvPr>
              <p:cNvSpPr>
                <a:spLocks noGrp="1"/>
              </p:cNvSpPr>
              <p:nvPr>
                <p:ph idx="1"/>
              </p:nvPr>
            </p:nvSpPr>
            <p:spPr>
              <a:xfrm>
                <a:off x="381000" y="1353670"/>
                <a:ext cx="11423650" cy="5395922"/>
              </a:xfrm>
            </p:spPr>
            <p:txBody>
              <a:bodyPr>
                <a:normAutofit/>
              </a:bodyPr>
              <a:lstStyle/>
              <a:p>
                <a:pPr marL="0" indent="0">
                  <a:buNone/>
                </a:pPr>
                <a:r>
                  <a:rPr lang="en-US" dirty="0"/>
                  <a:t>Hypothesis-free scan of all </a:t>
                </a:r>
                <a14:m>
                  <m:oMath xmlns:m="http://schemas.openxmlformats.org/officeDocument/2006/math">
                    <m:r>
                      <a:rPr lang="en-US" i="1" dirty="0">
                        <a:latin typeface="Cambria Math" panose="02040503050406030204" pitchFamily="18" charset="0"/>
                      </a:rPr>
                      <m:t>𝐽</m:t>
                    </m:r>
                  </m:oMath>
                </a14:m>
                <a:r>
                  <a:rPr lang="en-US" dirty="0"/>
                  <a:t> SNPs</a:t>
                </a:r>
              </a:p>
              <a:p>
                <a:pPr marL="0" indent="0">
                  <a:buNone/>
                </a:pPr>
                <a:r>
                  <a:rPr lang="en-US" dirty="0"/>
                  <a:t>For </a:t>
                </a:r>
                <a:r>
                  <a:rPr lang="en-US" dirty="0">
                    <a:solidFill>
                      <a:srgbClr val="FFFF00"/>
                    </a:solidFill>
                  </a:rPr>
                  <a:t>SNP </a:t>
                </a:r>
                <a:r>
                  <a:rPr lang="en-US" i="1" dirty="0">
                    <a:solidFill>
                      <a:srgbClr val="FFFF00"/>
                    </a:solidFill>
                  </a:rPr>
                  <a:t>j</a:t>
                </a:r>
                <a:r>
                  <a:rPr lang="en-US" dirty="0">
                    <a:solidFill>
                      <a:srgbClr val="FFFF00"/>
                    </a:solidFill>
                  </a:rPr>
                  <a:t> </a:t>
                </a:r>
                <a:r>
                  <a:rPr lang="en-US" dirty="0"/>
                  <a:t>= 1, …, </a:t>
                </a:r>
                <a:r>
                  <a:rPr lang="en-US" i="1" dirty="0"/>
                  <a:t>M</a:t>
                </a:r>
                <a:r>
                  <a:rPr lang="en-US" dirty="0"/>
                  <a:t>:</a:t>
                </a:r>
              </a:p>
              <a:p>
                <a:pPr marL="514350" indent="-514350">
                  <a:buAutoNum type="arabicPeriod"/>
                </a:pPr>
                <a:r>
                  <a:rPr lang="en-US" dirty="0"/>
                  <a:t>Estimate </a:t>
                </a:r>
                <a14:m>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𝑦</m:t>
                        </m:r>
                      </m:e>
                      <m:sub>
                        <m:r>
                          <a:rPr lang="en-US" i="1">
                            <a:solidFill>
                              <a:schemeClr val="bg1"/>
                            </a:solidFill>
                            <a:latin typeface="Cambria Math" panose="02040503050406030204" pitchFamily="18" charset="0"/>
                          </a:rPr>
                          <m:t>𝑖</m:t>
                        </m:r>
                      </m:sub>
                    </m:sSub>
                    <m:r>
                      <a:rPr lang="en-US" i="1">
                        <a:solidFill>
                          <a:schemeClr val="bg1"/>
                        </a:solidFill>
                        <a:latin typeface="Cambria Math" panose="02040503050406030204" pitchFamily="18" charset="0"/>
                      </a:rPr>
                      <m:t>= </m:t>
                    </m:r>
                    <m:r>
                      <a:rPr lang="en-US" i="1">
                        <a:solidFill>
                          <a:schemeClr val="accent6"/>
                        </a:solidFill>
                        <a:latin typeface="Cambria Math" panose="02040503050406030204" pitchFamily="18" charset="0"/>
                        <a:ea typeface="Cambria Math" panose="02040503050406030204" pitchFamily="18" charset="0"/>
                      </a:rPr>
                      <m:t>𝜇</m:t>
                    </m:r>
                    <m:r>
                      <a:rPr lang="en-US" i="1">
                        <a:solidFill>
                          <a:schemeClr val="bg1"/>
                        </a:solidFill>
                        <a:latin typeface="Cambria Math" panose="02040503050406030204" pitchFamily="18" charset="0"/>
                        <a:ea typeface="Cambria Math" panose="02040503050406030204" pitchFamily="18" charset="0"/>
                      </a:rPr>
                      <m:t>+</m:t>
                    </m:r>
                    <m:sSub>
                      <m:sSubPr>
                        <m:ctrlPr>
                          <a:rPr lang="en-US" i="1">
                            <a:solidFill>
                              <a:schemeClr val="accent5"/>
                            </a:solidFill>
                            <a:latin typeface="Cambria Math" panose="02040503050406030204" pitchFamily="18" charset="0"/>
                            <a:ea typeface="Cambria Math" panose="02040503050406030204" pitchFamily="18" charset="0"/>
                          </a:rPr>
                        </m:ctrlPr>
                      </m:sSubPr>
                      <m:e>
                        <m:r>
                          <a:rPr lang="en-US" i="1">
                            <a:solidFill>
                              <a:schemeClr val="accent5"/>
                            </a:solidFill>
                            <a:latin typeface="Cambria Math" panose="02040503050406030204" pitchFamily="18" charset="0"/>
                            <a:ea typeface="Cambria Math" panose="02040503050406030204" pitchFamily="18" charset="0"/>
                          </a:rPr>
                          <m:t>𝛽</m:t>
                        </m:r>
                      </m:e>
                      <m:sub>
                        <m:r>
                          <a:rPr lang="en-US" i="1">
                            <a:solidFill>
                              <a:schemeClr val="accent5"/>
                            </a:solidFill>
                            <a:latin typeface="Cambria Math" panose="02040503050406030204" pitchFamily="18" charset="0"/>
                            <a:ea typeface="Cambria Math" panose="02040503050406030204" pitchFamily="18" charset="0"/>
                          </a:rPr>
                          <m:t>𝑗</m:t>
                        </m:r>
                      </m:sub>
                    </m:sSub>
                    <m:sSub>
                      <m:sSubPr>
                        <m:ctrlPr>
                          <a:rPr lang="en-US" i="1">
                            <a:solidFill>
                              <a:srgbClr val="FFFF00"/>
                            </a:solidFill>
                            <a:latin typeface="Cambria Math" panose="02040503050406030204" pitchFamily="18" charset="0"/>
                            <a:ea typeface="Cambria Math" panose="02040503050406030204" pitchFamily="18" charset="0"/>
                          </a:rPr>
                        </m:ctrlPr>
                      </m:sSubPr>
                      <m:e>
                        <m:r>
                          <a:rPr lang="en-US" i="1">
                            <a:solidFill>
                              <a:srgbClr val="FFFF00"/>
                            </a:solidFill>
                            <a:latin typeface="Cambria Math" panose="02040503050406030204" pitchFamily="18" charset="0"/>
                            <a:ea typeface="Cambria Math" panose="02040503050406030204" pitchFamily="18" charset="0"/>
                          </a:rPr>
                          <m:t>𝑥</m:t>
                        </m:r>
                      </m:e>
                      <m:sub>
                        <m:r>
                          <a:rPr lang="en-US" i="1">
                            <a:solidFill>
                              <a:srgbClr val="FFFF00"/>
                            </a:solidFill>
                            <a:latin typeface="Cambria Math" panose="02040503050406030204" pitchFamily="18" charset="0"/>
                            <a:ea typeface="Cambria Math" panose="02040503050406030204" pitchFamily="18" charset="0"/>
                          </a:rPr>
                          <m:t>𝑖𝑗</m:t>
                        </m:r>
                      </m:sub>
                    </m:sSub>
                    <m:r>
                      <a:rPr lang="en-US" i="1">
                        <a:solidFill>
                          <a:schemeClr val="bg1"/>
                        </a:solidFill>
                        <a:latin typeface="Cambria Math" panose="02040503050406030204" pitchFamily="18" charset="0"/>
                        <a:ea typeface="Cambria Math" panose="02040503050406030204" pitchFamily="18" charset="0"/>
                      </a:rPr>
                      <m:t>+</m:t>
                    </m:r>
                    <m:sSub>
                      <m:sSubPr>
                        <m:ctrlPr>
                          <a:rPr lang="en-US" i="1">
                            <a:solidFill>
                              <a:srgbClr val="FF0000"/>
                            </a:solidFill>
                            <a:latin typeface="Cambria Math" panose="02040503050406030204" pitchFamily="18" charset="0"/>
                            <a:ea typeface="Cambria Math" panose="02040503050406030204" pitchFamily="18" charset="0"/>
                          </a:rPr>
                        </m:ctrlPr>
                      </m:sSubPr>
                      <m:e>
                        <m:r>
                          <a:rPr lang="en-US" b="1">
                            <a:solidFill>
                              <a:srgbClr val="FF0000"/>
                            </a:solidFill>
                            <a:latin typeface="Cambria Math" panose="02040503050406030204" pitchFamily="18" charset="0"/>
                            <a:ea typeface="Cambria Math" panose="02040503050406030204" pitchFamily="18" charset="0"/>
                          </a:rPr>
                          <m:t>𝐙</m:t>
                        </m:r>
                      </m:e>
                      <m:sub>
                        <m:r>
                          <a:rPr lang="en-US" i="1">
                            <a:solidFill>
                              <a:srgbClr val="FF0000"/>
                            </a:solidFill>
                            <a:latin typeface="Cambria Math" panose="02040503050406030204" pitchFamily="18" charset="0"/>
                            <a:ea typeface="Cambria Math" panose="02040503050406030204" pitchFamily="18" charset="0"/>
                          </a:rPr>
                          <m:t>𝑖</m:t>
                        </m:r>
                      </m:sub>
                    </m:sSub>
                    <m:r>
                      <m:rPr>
                        <m:sty m:val="p"/>
                      </m:rPr>
                      <a:rPr lang="en-US">
                        <a:solidFill>
                          <a:schemeClr val="accent2"/>
                        </a:solidFill>
                        <a:latin typeface="Cambria Math" panose="02040503050406030204" pitchFamily="18" charset="0"/>
                        <a:ea typeface="Cambria Math" panose="02040503050406030204" pitchFamily="18" charset="0"/>
                      </a:rPr>
                      <m:t>γ</m:t>
                    </m:r>
                    <m:r>
                      <a:rPr lang="en-US" i="1">
                        <a:solidFill>
                          <a:schemeClr val="bg1"/>
                        </a:solidFill>
                        <a:latin typeface="Cambria Math" panose="02040503050406030204" pitchFamily="18" charset="0"/>
                        <a:ea typeface="Cambria Math" panose="02040503050406030204" pitchFamily="18" charset="0"/>
                      </a:rPr>
                      <m:t>+</m:t>
                    </m:r>
                    <m:sSub>
                      <m:sSubPr>
                        <m:ctrlPr>
                          <a:rPr lang="en-US" i="1">
                            <a:solidFill>
                              <a:schemeClr val="tx2">
                                <a:lumMod val="60000"/>
                                <a:lumOff val="40000"/>
                              </a:schemeClr>
                            </a:solidFill>
                            <a:latin typeface="Cambria Math" panose="02040503050406030204" pitchFamily="18" charset="0"/>
                            <a:ea typeface="Cambria Math" panose="02040503050406030204" pitchFamily="18" charset="0"/>
                          </a:rPr>
                        </m:ctrlPr>
                      </m:sSubPr>
                      <m:e>
                        <m:r>
                          <a:rPr lang="en-US" i="1">
                            <a:solidFill>
                              <a:schemeClr val="tx2">
                                <a:lumMod val="60000"/>
                                <a:lumOff val="40000"/>
                              </a:schemeClr>
                            </a:solidFill>
                            <a:latin typeface="Cambria Math" panose="02040503050406030204" pitchFamily="18" charset="0"/>
                            <a:ea typeface="Cambria Math" panose="02040503050406030204" pitchFamily="18" charset="0"/>
                          </a:rPr>
                          <m:t>𝜀</m:t>
                        </m:r>
                      </m:e>
                      <m:sub>
                        <m:r>
                          <a:rPr lang="en-US" i="1">
                            <a:solidFill>
                              <a:schemeClr val="tx2">
                                <a:lumMod val="60000"/>
                                <a:lumOff val="40000"/>
                              </a:schemeClr>
                            </a:solidFill>
                            <a:latin typeface="Cambria Math" panose="02040503050406030204" pitchFamily="18" charset="0"/>
                            <a:ea typeface="Cambria Math" panose="02040503050406030204" pitchFamily="18" charset="0"/>
                          </a:rPr>
                          <m:t>𝑖</m:t>
                        </m:r>
                      </m:sub>
                    </m:sSub>
                  </m:oMath>
                </a14:m>
                <a:endParaRPr lang="en-US" dirty="0"/>
              </a:p>
              <a:p>
                <a:pPr marL="457200" lvl="1" indent="0">
                  <a:buNone/>
                </a:pPr>
                <a:r>
                  <a:rPr lang="en-US" dirty="0"/>
                  <a:t>using ordinary least squares (OLS) or something more sophisticated</a:t>
                </a:r>
              </a:p>
              <a:p>
                <a:pPr marL="514350" indent="-514350">
                  <a:buFont typeface="+mj-lt"/>
                  <a:buAutoNum type="arabicPeriod"/>
                </a:pPr>
                <a:r>
                  <a:rPr lang="en-US" dirty="0"/>
                  <a:t>Store the relevant ‘stuff’, typically including at least:</a:t>
                </a:r>
              </a:p>
              <a:p>
                <a:pPr lvl="1"/>
                <a14:m>
                  <m:oMath xmlns:m="http://schemas.openxmlformats.org/officeDocument/2006/math">
                    <m:sSub>
                      <m:sSubPr>
                        <m:ctrlPr>
                          <a:rPr lang="en-GB" sz="2800" i="1" smtClean="0">
                            <a:solidFill>
                              <a:schemeClr val="accent5"/>
                            </a:solidFill>
                            <a:latin typeface="Cambria Math" panose="02040503050406030204" pitchFamily="18" charset="0"/>
                            <a:ea typeface="Cambria Math" panose="02040503050406030204" pitchFamily="18" charset="0"/>
                          </a:rPr>
                        </m:ctrlPr>
                      </m:sSubPr>
                      <m:e>
                        <m:acc>
                          <m:accPr>
                            <m:chr m:val="̂"/>
                            <m:ctrlPr>
                              <a:rPr lang="en-GB" sz="2800" i="1" smtClean="0">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sz="2800" i="1">
                            <a:solidFill>
                              <a:schemeClr val="accent5"/>
                            </a:solidFill>
                            <a:latin typeface="Cambria Math" panose="02040503050406030204" pitchFamily="18" charset="0"/>
                            <a:ea typeface="Cambria Math" panose="02040503050406030204" pitchFamily="18" charset="0"/>
                          </a:rPr>
                          <m:t>𝑗</m:t>
                        </m:r>
                      </m:sub>
                    </m:sSub>
                  </m:oMath>
                </a14:m>
                <a:r>
                  <a:rPr lang="en-US" dirty="0">
                    <a:solidFill>
                      <a:schemeClr val="accent5"/>
                    </a:solidFill>
                  </a:rPr>
                  <a:t>:</a:t>
                </a:r>
                <a:r>
                  <a:rPr lang="en-US" dirty="0"/>
                  <a:t> </a:t>
                </a:r>
                <a:r>
                  <a:rPr lang="en-US" dirty="0">
                    <a:solidFill>
                      <a:schemeClr val="accent5"/>
                    </a:solidFill>
                  </a:rPr>
                  <a:t>estimated effect</a:t>
                </a:r>
                <a:r>
                  <a:rPr lang="en-US" dirty="0"/>
                  <a:t> of </a:t>
                </a:r>
                <a:r>
                  <a:rPr lang="en-US" dirty="0">
                    <a:solidFill>
                      <a:srgbClr val="FFFF00"/>
                    </a:solidFill>
                  </a:rPr>
                  <a:t>SNP </a:t>
                </a:r>
                <a:r>
                  <a:rPr lang="en-US" i="1" dirty="0">
                    <a:solidFill>
                      <a:srgbClr val="FFFF00"/>
                    </a:solidFill>
                  </a:rPr>
                  <a:t>j</a:t>
                </a:r>
                <a:r>
                  <a:rPr lang="en-US" dirty="0">
                    <a:solidFill>
                      <a:srgbClr val="FFFF00"/>
                    </a:solidFill>
                  </a:rPr>
                  <a:t> </a:t>
                </a:r>
              </a:p>
              <a:p>
                <a:pPr lvl="1"/>
                <a:r>
                  <a:rPr lang="en-US" dirty="0"/>
                  <a:t>SE(</a:t>
                </a:r>
                <a14:m>
                  <m:oMath xmlns:m="http://schemas.openxmlformats.org/officeDocument/2006/math">
                    <m:sSub>
                      <m:sSubPr>
                        <m:ctrlPr>
                          <a:rPr lang="en-GB" sz="2800" i="1" smtClean="0">
                            <a:solidFill>
                              <a:schemeClr val="accent5"/>
                            </a:solidFill>
                            <a:latin typeface="Cambria Math" panose="02040503050406030204" pitchFamily="18" charset="0"/>
                            <a:ea typeface="Cambria Math" panose="02040503050406030204" pitchFamily="18" charset="0"/>
                          </a:rPr>
                        </m:ctrlPr>
                      </m:sSubPr>
                      <m:e>
                        <m:acc>
                          <m:accPr>
                            <m:chr m:val="̂"/>
                            <m:ctrlPr>
                              <a:rPr lang="en-GB" sz="2800" i="1" smtClean="0">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sz="2800" i="1">
                            <a:solidFill>
                              <a:schemeClr val="accent5"/>
                            </a:solidFill>
                            <a:latin typeface="Cambria Math" panose="02040503050406030204" pitchFamily="18" charset="0"/>
                            <a:ea typeface="Cambria Math" panose="02040503050406030204" pitchFamily="18" charset="0"/>
                          </a:rPr>
                          <m:t>𝑗</m:t>
                        </m:r>
                      </m:sub>
                    </m:sSub>
                  </m:oMath>
                </a14:m>
                <a:r>
                  <a:rPr lang="en-US" dirty="0"/>
                  <a:t>): the standard error (SE) of the </a:t>
                </a:r>
                <a:r>
                  <a:rPr lang="en-US" dirty="0">
                    <a:solidFill>
                      <a:schemeClr val="accent5"/>
                    </a:solidFill>
                  </a:rPr>
                  <a:t>estimated SNP effect</a:t>
                </a:r>
              </a:p>
              <a:p>
                <a:pPr lvl="1"/>
                <a:r>
                  <a:rPr lang="en-US" i="1" dirty="0"/>
                  <a:t>Z</a:t>
                </a:r>
                <a:r>
                  <a:rPr lang="en-US" i="1" baseline="-25000" dirty="0"/>
                  <a:t>j</a:t>
                </a:r>
                <a:r>
                  <a:rPr lang="en-US" dirty="0"/>
                  <a:t>: the </a:t>
                </a:r>
                <a:r>
                  <a:rPr lang="en-US" i="1" dirty="0"/>
                  <a:t>t</a:t>
                </a:r>
                <a:r>
                  <a:rPr lang="en-US" dirty="0"/>
                  <a:t>-test statistic for the null hypothesis that </a:t>
                </a:r>
                <a14:m>
                  <m:oMath xmlns:m="http://schemas.openxmlformats.org/officeDocument/2006/math">
                    <m:sSub>
                      <m:sSubPr>
                        <m:ctrlPr>
                          <a:rPr lang="en-GB" sz="2800" i="1" smtClean="0">
                            <a:solidFill>
                              <a:schemeClr val="accent5"/>
                            </a:solidFill>
                            <a:latin typeface="Cambria Math" panose="02040503050406030204" pitchFamily="18" charset="0"/>
                            <a:ea typeface="Cambria Math" panose="02040503050406030204" pitchFamily="18" charset="0"/>
                          </a:rPr>
                        </m:ctrlPr>
                      </m:sSubPr>
                      <m:e>
                        <m:r>
                          <a:rPr lang="en-GB" sz="2800" i="1" smtClean="0">
                            <a:solidFill>
                              <a:schemeClr val="accent5"/>
                            </a:solidFill>
                            <a:latin typeface="Cambria Math" panose="02040503050406030204" pitchFamily="18" charset="0"/>
                            <a:ea typeface="Cambria Math" panose="02040503050406030204" pitchFamily="18" charset="0"/>
                          </a:rPr>
                          <m:t>𝛽</m:t>
                        </m:r>
                      </m:e>
                      <m:sub>
                        <m:r>
                          <a:rPr lang="en-GB" sz="2800" i="1">
                            <a:solidFill>
                              <a:schemeClr val="accent5"/>
                            </a:solidFill>
                            <a:latin typeface="Cambria Math" panose="02040503050406030204" pitchFamily="18" charset="0"/>
                            <a:ea typeface="Cambria Math" panose="02040503050406030204" pitchFamily="18" charset="0"/>
                          </a:rPr>
                          <m:t>𝑗</m:t>
                        </m:r>
                      </m:sub>
                    </m:sSub>
                    <m:r>
                      <a:rPr lang="en-GB" sz="2800" b="0" i="1" smtClean="0">
                        <a:solidFill>
                          <a:schemeClr val="bg2">
                            <a:lumMod val="90000"/>
                          </a:schemeClr>
                        </a:solidFill>
                        <a:latin typeface="Cambria Math" panose="02040503050406030204" pitchFamily="18" charset="0"/>
                        <a:ea typeface="Cambria Math" panose="02040503050406030204" pitchFamily="18" charset="0"/>
                      </a:rPr>
                      <m:t>=0</m:t>
                    </m:r>
                  </m:oMath>
                </a14:m>
                <a:endParaRPr lang="en-US" dirty="0"/>
              </a:p>
              <a:p>
                <a:pPr lvl="1"/>
                <a:r>
                  <a:rPr lang="en-US" i="1" dirty="0"/>
                  <a:t>P</a:t>
                </a:r>
                <a:r>
                  <a:rPr lang="en-US" i="1" baseline="-25000" dirty="0"/>
                  <a:t>j</a:t>
                </a:r>
                <a:r>
                  <a:rPr lang="en-US" dirty="0"/>
                  <a:t>: the two-sided </a:t>
                </a:r>
                <a:r>
                  <a:rPr lang="en-US" i="1" dirty="0"/>
                  <a:t>p</a:t>
                </a:r>
                <a:r>
                  <a:rPr lang="en-US" dirty="0"/>
                  <a:t>-value for that </a:t>
                </a:r>
                <a:r>
                  <a:rPr lang="en-US" i="1" dirty="0"/>
                  <a:t>t</a:t>
                </a:r>
                <a:r>
                  <a:rPr lang="en-US" dirty="0"/>
                  <a:t>-test statistic</a:t>
                </a:r>
              </a:p>
              <a:p>
                <a:pPr marL="0" indent="0">
                  <a:buNone/>
                </a:pPr>
                <a:r>
                  <a:rPr lang="en-US" dirty="0"/>
                  <a:t>→ All done ‘for you’ using command-line tools such as PLINK</a:t>
                </a:r>
              </a:p>
            </p:txBody>
          </p:sp>
        </mc:Choice>
        <mc:Fallback xmlns="">
          <p:sp>
            <p:nvSpPr>
              <p:cNvPr id="2" name="Content Placeholder 1">
                <a:extLst>
                  <a:ext uri="{FF2B5EF4-FFF2-40B4-BE49-F238E27FC236}">
                    <a16:creationId xmlns:a16="http://schemas.microsoft.com/office/drawing/2014/main" id="{8B5C4017-851B-8B58-0D72-3756965CC730}"/>
                  </a:ext>
                </a:extLst>
              </p:cNvPr>
              <p:cNvSpPr>
                <a:spLocks noGrp="1" noRot="1" noChangeAspect="1" noMove="1" noResize="1" noEditPoints="1" noAdjustHandles="1" noChangeArrowheads="1" noChangeShapeType="1" noTextEdit="1"/>
              </p:cNvSpPr>
              <p:nvPr>
                <p:ph idx="1"/>
              </p:nvPr>
            </p:nvSpPr>
            <p:spPr>
              <a:xfrm>
                <a:off x="381000" y="1353670"/>
                <a:ext cx="11423650" cy="5395922"/>
              </a:xfrm>
              <a:blipFill>
                <a:blip r:embed="rId3"/>
                <a:stretch>
                  <a:fillRect l="-1442" t="-2260" b="-565"/>
                </a:stretch>
              </a:blipFill>
            </p:spPr>
            <p:txBody>
              <a:bodyPr/>
              <a:lstStyle/>
              <a:p>
                <a:r>
                  <a:rPr lang="en-NL">
                    <a:noFill/>
                  </a:rPr>
                  <a:t> </a:t>
                </a:r>
              </a:p>
            </p:txBody>
          </p:sp>
        </mc:Fallback>
      </mc:AlternateContent>
      <p:sp>
        <p:nvSpPr>
          <p:cNvPr id="6" name="Title 1">
            <a:extLst>
              <a:ext uri="{FF2B5EF4-FFF2-40B4-BE49-F238E27FC236}">
                <a16:creationId xmlns:a16="http://schemas.microsoft.com/office/drawing/2014/main" id="{97CDD0D2-28DE-AC67-ED4F-76F5083A2F6D}"/>
              </a:ext>
            </a:extLst>
          </p:cNvPr>
          <p:cNvSpPr txBox="1">
            <a:spLocks/>
          </p:cNvSpPr>
          <p:nvPr/>
        </p:nvSpPr>
        <p:spPr>
          <a:xfrm>
            <a:off x="388800" y="433339"/>
            <a:ext cx="11644361" cy="864096"/>
          </a:xfrm>
          <a:prstGeom prst="rect">
            <a:avLst/>
          </a:prstGeom>
        </p:spPr>
        <p:txBody>
          <a:bodyPr>
            <a:noAutofit/>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4800" dirty="0"/>
              <a:t>Genome-wide association studies (GWAS)</a:t>
            </a:r>
          </a:p>
        </p:txBody>
      </p:sp>
      <p:sp>
        <p:nvSpPr>
          <p:cNvPr id="3" name="Rectangle: Rounded Corners 2">
            <a:extLst>
              <a:ext uri="{FF2B5EF4-FFF2-40B4-BE49-F238E27FC236}">
                <a16:creationId xmlns:a16="http://schemas.microsoft.com/office/drawing/2014/main" id="{68CDEC40-AA21-938A-797E-13F3A2EA1355}"/>
              </a:ext>
            </a:extLst>
          </p:cNvPr>
          <p:cNvSpPr/>
          <p:nvPr/>
        </p:nvSpPr>
        <p:spPr>
          <a:xfrm>
            <a:off x="5431260" y="2472096"/>
            <a:ext cx="528422" cy="523828"/>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5" name="Straight Arrow Connector 4">
            <a:extLst>
              <a:ext uri="{FF2B5EF4-FFF2-40B4-BE49-F238E27FC236}">
                <a16:creationId xmlns:a16="http://schemas.microsoft.com/office/drawing/2014/main" id="{BAEADC54-7357-F788-8E25-9FAA27E41DB6}"/>
              </a:ext>
            </a:extLst>
          </p:cNvPr>
          <p:cNvCxnSpPr>
            <a:stCxn id="3" idx="0"/>
          </p:cNvCxnSpPr>
          <p:nvPr/>
        </p:nvCxnSpPr>
        <p:spPr>
          <a:xfrm flipV="1">
            <a:off x="5695471" y="2021789"/>
            <a:ext cx="944268" cy="4503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79537D4-6007-6D60-A519-7F8187057E6E}"/>
              </a:ext>
            </a:extLst>
          </p:cNvPr>
          <p:cNvSpPr txBox="1"/>
          <p:nvPr/>
        </p:nvSpPr>
        <p:spPr>
          <a:xfrm>
            <a:off x="6722448" y="1778255"/>
            <a:ext cx="2343437" cy="646331"/>
          </a:xfrm>
          <a:prstGeom prst="rect">
            <a:avLst/>
          </a:prstGeom>
          <a:noFill/>
        </p:spPr>
        <p:txBody>
          <a:bodyPr wrap="square" rtlCol="0">
            <a:spAutoFit/>
          </a:bodyPr>
          <a:lstStyle/>
          <a:p>
            <a:r>
              <a:rPr lang="en-US" dirty="0">
                <a:solidFill>
                  <a:srgbClr val="FF0000"/>
                </a:solidFill>
              </a:rPr>
              <a:t>Includes PCs to control </a:t>
            </a:r>
          </a:p>
          <a:p>
            <a:r>
              <a:rPr lang="en-US" dirty="0">
                <a:solidFill>
                  <a:srgbClr val="FF0000"/>
                </a:solidFill>
              </a:rPr>
              <a:t>for pop. </a:t>
            </a:r>
            <a:r>
              <a:rPr lang="en-US" dirty="0" err="1">
                <a:solidFill>
                  <a:srgbClr val="FF0000"/>
                </a:solidFill>
              </a:rPr>
              <a:t>strat</a:t>
            </a:r>
            <a:r>
              <a:rPr lang="en-US" dirty="0">
                <a:solidFill>
                  <a:srgbClr val="FF0000"/>
                </a:solidFill>
              </a:rPr>
              <a:t>. </a:t>
            </a:r>
            <a:endParaRPr lang="en-NL" dirty="0">
              <a:solidFill>
                <a:srgbClr val="FF0000"/>
              </a:solidFill>
            </a:endParaRPr>
          </a:p>
        </p:txBody>
      </p:sp>
    </p:spTree>
    <p:extLst>
      <p:ext uri="{BB962C8B-B14F-4D97-AF65-F5344CB8AC3E}">
        <p14:creationId xmlns:p14="http://schemas.microsoft.com/office/powerpoint/2010/main" val="36647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B5C4017-851B-8B58-0D72-3756965CC730}"/>
                  </a:ext>
                </a:extLst>
              </p:cNvPr>
              <p:cNvSpPr>
                <a:spLocks noGrp="1"/>
              </p:cNvSpPr>
              <p:nvPr>
                <p:ph idx="1"/>
              </p:nvPr>
            </p:nvSpPr>
            <p:spPr>
              <a:xfrm>
                <a:off x="387350" y="1452282"/>
                <a:ext cx="11423650" cy="5074023"/>
              </a:xfrm>
            </p:spPr>
            <p:txBody>
              <a:bodyPr>
                <a:normAutofit fontScale="92500"/>
              </a:bodyPr>
              <a:lstStyle/>
              <a:p>
                <a:pPr marL="0" indent="0">
                  <a:buNone/>
                </a:pPr>
                <a:r>
                  <a:rPr lang="en-US" dirty="0">
                    <a:solidFill>
                      <a:schemeClr val="accent1"/>
                    </a:solidFill>
                  </a:rPr>
                  <a:t>Outcome</a:t>
                </a:r>
                <a:r>
                  <a:rPr lang="en-US" dirty="0"/>
                  <a:t> can be e.g. </a:t>
                </a:r>
                <a:r>
                  <a:rPr lang="en-US" dirty="0">
                    <a:solidFill>
                      <a:schemeClr val="accent1"/>
                    </a:solidFill>
                  </a:rPr>
                  <a:t>disease</a:t>
                </a:r>
                <a:r>
                  <a:rPr lang="en-US" dirty="0"/>
                  <a:t> status! (e.g. 0=control, 1=case)</a:t>
                </a:r>
              </a:p>
              <a:p>
                <a:r>
                  <a:rPr lang="en-US" dirty="0"/>
                  <a:t>Two main types of models that can be used then:</a:t>
                </a:r>
              </a:p>
              <a:p>
                <a:pPr marL="971550" lvl="1" indent="-514350">
                  <a:buFont typeface="+mj-lt"/>
                  <a:buAutoNum type="arabicPeriod"/>
                </a:pPr>
                <a:r>
                  <a:rPr lang="en-US" dirty="0"/>
                  <a:t>Linear probability model (LPM): treating </a:t>
                </a:r>
                <a:r>
                  <a:rPr lang="en-US" i="1" dirty="0"/>
                  <a:t>Y</a:t>
                </a:r>
                <a:r>
                  <a:rPr lang="en-US" dirty="0"/>
                  <a:t> ‘as if’ continuous</a:t>
                </a:r>
              </a:p>
              <a:p>
                <a:pPr lvl="2"/>
                <a:r>
                  <a:rPr lang="en-GB" dirty="0"/>
                  <a:t>(see previous slide)</a:t>
                </a:r>
                <a:endParaRPr lang="en-US" dirty="0"/>
              </a:p>
              <a:p>
                <a:pPr marL="971550" lvl="1" indent="-514350">
                  <a:buFont typeface="+mj-lt"/>
                  <a:buAutoNum type="arabicPeriod"/>
                </a:pPr>
                <a:r>
                  <a:rPr lang="en-US" dirty="0"/>
                  <a:t>Logit/</a:t>
                </a:r>
                <a:r>
                  <a:rPr lang="en-US" dirty="0" err="1"/>
                  <a:t>Probit</a:t>
                </a:r>
                <a:r>
                  <a:rPr lang="en-US" dirty="0"/>
                  <a:t> regression model:</a:t>
                </a:r>
              </a:p>
              <a:p>
                <a:pPr lvl="2"/>
                <a:r>
                  <a:rPr lang="en-US" dirty="0"/>
                  <a:t>Estimates </a:t>
                </a:r>
                <a14:m>
                  <m:oMath xmlns:m="http://schemas.openxmlformats.org/officeDocument/2006/math">
                    <m:r>
                      <m:rPr>
                        <m:sty m:val="p"/>
                      </m:rPr>
                      <a:rPr lang="en-GB" b="0" i="0" smtClean="0">
                        <a:latin typeface="Cambria Math" panose="02040503050406030204" pitchFamily="18" charset="0"/>
                      </a:rPr>
                      <m:t>Pr</m:t>
                    </m:r>
                    <m:r>
                      <a:rPr lang="en-GB" b="0" i="0" smtClean="0">
                        <a:latin typeface="Cambria Math" panose="02040503050406030204" pitchFamily="18" charset="0"/>
                      </a:rPr>
                      <m:t>(</m:t>
                    </m:r>
                    <m:sSub>
                      <m:sSubPr>
                        <m:ctrlPr>
                          <a:rPr lang="en-GB" b="0" i="1" smtClean="0">
                            <a:latin typeface="Cambria Math" panose="02040503050406030204" pitchFamily="18" charset="0"/>
                          </a:rPr>
                        </m:ctrlPr>
                      </m:sSubPr>
                      <m:e>
                        <m:r>
                          <a:rPr lang="en-GB" i="1">
                            <a:latin typeface="Cambria Math" panose="02040503050406030204" pitchFamily="18" charset="0"/>
                          </a:rPr>
                          <m:t>𝑦</m:t>
                        </m:r>
                      </m:e>
                      <m:sub>
                        <m:r>
                          <a:rPr lang="en-GB" b="0" i="1" smtClean="0">
                            <a:latin typeface="Cambria Math" panose="02040503050406030204" pitchFamily="18" charset="0"/>
                          </a:rPr>
                          <m:t>𝑖</m:t>
                        </m:r>
                      </m:sub>
                    </m:sSub>
                    <m:r>
                      <a:rPr lang="en-GB" b="0" i="0" smtClean="0">
                        <a:latin typeface="Cambria Math" panose="02040503050406030204" pitchFamily="18" charset="0"/>
                      </a:rPr>
                      <m:t>=1</m:t>
                    </m:r>
                    <m:r>
                      <a:rPr lang="en-GB" b="1" i="0" smtClean="0">
                        <a:latin typeface="Cambria Math" panose="02040503050406030204" pitchFamily="18" charset="0"/>
                      </a:rPr>
                      <m:t>)</m:t>
                    </m:r>
                    <m:r>
                      <a:rPr lang="en-GB" i="1">
                        <a:latin typeface="Cambria Math" panose="02040503050406030204" pitchFamily="18" charset="0"/>
                      </a:rPr>
                      <m:t>=</m:t>
                    </m:r>
                    <m:r>
                      <a:rPr lang="en-GB" b="0" i="1" smtClean="0">
                        <a:latin typeface="Cambria Math" panose="02040503050406030204" pitchFamily="18" charset="0"/>
                      </a:rPr>
                      <m:t>𝑓</m:t>
                    </m:r>
                    <m:r>
                      <a:rPr lang="en-GB" b="1" i="0" smtClean="0">
                        <a:latin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𝜇</m:t>
                        </m:r>
                      </m:e>
                      <m:sub>
                        <m:r>
                          <a:rPr lang="en-GB" i="1">
                            <a:latin typeface="Cambria Math" panose="02040503050406030204" pitchFamily="18" charset="0"/>
                            <a:ea typeface="Cambria Math" panose="02040503050406030204" pitchFamily="18" charset="0"/>
                          </a:rPr>
                          <m:t>𝑖</m:t>
                        </m:r>
                      </m:sub>
                    </m:sSub>
                    <m:r>
                      <a:rPr lang="en-GB" b="1" i="0" smtClean="0">
                        <a:latin typeface="Cambria Math" panose="02040503050406030204" pitchFamily="18" charset="0"/>
                        <a:ea typeface="Cambria Math" panose="02040503050406030204" pitchFamily="18" charset="0"/>
                      </a:rPr>
                      <m:t>)</m:t>
                    </m:r>
                  </m:oMath>
                </a14:m>
                <a:r>
                  <a:rPr lang="en-US" dirty="0"/>
                  <a:t> where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ea typeface="Cambria Math" panose="02040503050406030204" pitchFamily="18" charset="0"/>
                          </a:rPr>
                          <m:t>𝑖</m:t>
                        </m:r>
                      </m:sub>
                    </m:sSub>
                    <m:r>
                      <a:rPr lang="en-GB" b="1" i="1" smtClean="0">
                        <a:latin typeface="Cambria Math" panose="02040503050406030204" pitchFamily="18" charset="0"/>
                        <a:ea typeface="Cambria Math" panose="02040503050406030204" pitchFamily="18" charset="0"/>
                      </a:rPr>
                      <m:t>=</m:t>
                    </m:r>
                    <m:sSubSup>
                      <m:sSubSupPr>
                        <m:ctrlPr>
                          <a:rPr lang="en-GB" b="1" i="1">
                            <a:latin typeface="Cambria Math" panose="02040503050406030204" pitchFamily="18" charset="0"/>
                          </a:rPr>
                        </m:ctrlPr>
                      </m:sSubSupPr>
                      <m:e>
                        <m:r>
                          <a:rPr lang="en-GB" b="1">
                            <a:latin typeface="Cambria Math" panose="02040503050406030204" pitchFamily="18" charset="0"/>
                          </a:rPr>
                          <m:t>𝐳</m:t>
                        </m:r>
                      </m:e>
                      <m:sub>
                        <m:r>
                          <a:rPr lang="en-GB" i="1">
                            <a:latin typeface="Cambria Math" panose="02040503050406030204" pitchFamily="18" charset="0"/>
                          </a:rPr>
                          <m:t>𝑖</m:t>
                        </m:r>
                      </m:sub>
                      <m:sup>
                        <m:r>
                          <a:rPr lang="en-GB" b="1" i="1">
                            <a:latin typeface="Cambria Math" panose="02040503050406030204" pitchFamily="18" charset="0"/>
                          </a:rPr>
                          <m:t>′</m:t>
                        </m:r>
                      </m:sup>
                    </m:sSubSup>
                    <m:r>
                      <a:rPr lang="en-GB" b="1">
                        <a:latin typeface="Cambria Math" panose="02040503050406030204" pitchFamily="18" charset="0"/>
                        <a:ea typeface="Cambria Math" panose="02040503050406030204" pitchFamily="18" charset="0"/>
                      </a:rPr>
                      <m:t>𝛂</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𝑖𝑗</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𝛽</m:t>
                        </m:r>
                      </m:e>
                      <m:sub>
                        <m:r>
                          <a:rPr lang="en-GB" i="1">
                            <a:latin typeface="Cambria Math" panose="02040503050406030204" pitchFamily="18" charset="0"/>
                            <a:ea typeface="Cambria Math" panose="02040503050406030204" pitchFamily="18" charset="0"/>
                          </a:rPr>
                          <m:t>𝑗</m:t>
                        </m:r>
                      </m:sub>
                    </m:sSub>
                  </m:oMath>
                </a14:m>
                <a:endParaRPr lang="en-US" dirty="0"/>
              </a:p>
              <a:p>
                <a:pPr lvl="2"/>
                <a:r>
                  <a:rPr lang="en-US" dirty="0"/>
                  <a:t>where</a:t>
                </a:r>
                <a:r>
                  <a:rPr lang="en-GB" dirty="0"/>
                  <a:t> </a:t>
                </a:r>
                <a14:m>
                  <m:oMath xmlns:m="http://schemas.openxmlformats.org/officeDocument/2006/math">
                    <m:r>
                      <a:rPr lang="en-GB" i="1">
                        <a:latin typeface="Cambria Math" panose="02040503050406030204" pitchFamily="18" charset="0"/>
                      </a:rPr>
                      <m:t>𝑓</m:t>
                    </m:r>
                    <m:r>
                      <a:rPr lang="en-GB" b="1">
                        <a:latin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b="1">
                        <a:latin typeface="Cambria Math" panose="02040503050406030204" pitchFamily="18" charset="0"/>
                      </a:rPr>
                      <m:t>)</m:t>
                    </m:r>
                  </m:oMath>
                </a14:m>
                <a:r>
                  <a:rPr lang="en-US" dirty="0"/>
                  <a:t> is appropriate </a:t>
                </a:r>
                <a:r>
                  <a:rPr lang="en-US" i="1" dirty="0"/>
                  <a:t>cumulative density function</a:t>
                </a:r>
              </a:p>
              <a:p>
                <a:r>
                  <a:rPr lang="en-US" dirty="0"/>
                  <a:t>Both models can yield </a:t>
                </a:r>
                <a:r>
                  <a:rPr lang="en-US" dirty="0">
                    <a:solidFill>
                      <a:schemeClr val="accent4"/>
                    </a:solidFill>
                  </a:rPr>
                  <a:t>effect estimates</a:t>
                </a:r>
                <a:r>
                  <a:rPr lang="en-US" dirty="0"/>
                  <a:t>, SEs, </a:t>
                </a:r>
                <a:r>
                  <a:rPr lang="en-US" i="1" dirty="0"/>
                  <a:t>p</a:t>
                </a:r>
                <a:r>
                  <a:rPr lang="en-US" dirty="0"/>
                  <a:t>-values, etc.</a:t>
                </a:r>
              </a:p>
              <a:p>
                <a:r>
                  <a:rPr lang="en-US" dirty="0"/>
                  <a:t>Depends on tool and input options what happens, e.g. in PLINK:</a:t>
                </a:r>
              </a:p>
              <a:p>
                <a:pPr lvl="1"/>
                <a:r>
                  <a:rPr lang="en-US" dirty="0"/>
                  <a:t>LPM?	</a:t>
                </a:r>
                <a:r>
                  <a:rPr lang="en-US" dirty="0">
                    <a:latin typeface="Consolas" panose="020B0609020204030204" pitchFamily="49" charset="0"/>
                  </a:rPr>
                  <a:t>PLINK --</a:t>
                </a:r>
                <a:r>
                  <a:rPr lang="en-US" dirty="0" err="1">
                    <a:latin typeface="Consolas" panose="020B0609020204030204" pitchFamily="49" charset="0"/>
                  </a:rPr>
                  <a:t>bfile</a:t>
                </a:r>
                <a:r>
                  <a:rPr lang="en-US" dirty="0">
                    <a:latin typeface="Consolas" panose="020B0609020204030204" pitchFamily="49" charset="0"/>
                  </a:rPr>
                  <a:t> </a:t>
                </a:r>
                <a:r>
                  <a:rPr lang="en-US" dirty="0" err="1">
                    <a:latin typeface="Consolas" panose="020B0609020204030204" pitchFamily="49" charset="0"/>
                  </a:rPr>
                  <a:t>snps</a:t>
                </a:r>
                <a:r>
                  <a:rPr lang="en-US" dirty="0">
                    <a:latin typeface="Consolas" panose="020B0609020204030204" pitchFamily="49" charset="0"/>
                  </a:rPr>
                  <a:t> --linear --</a:t>
                </a:r>
                <a:r>
                  <a:rPr lang="en-US" dirty="0" err="1">
                    <a:latin typeface="Consolas" panose="020B0609020204030204" pitchFamily="49" charset="0"/>
                  </a:rPr>
                  <a:t>pheno</a:t>
                </a:r>
                <a:r>
                  <a:rPr lang="en-US" dirty="0">
                    <a:latin typeface="Consolas" panose="020B0609020204030204" pitchFamily="49" charset="0"/>
                  </a:rPr>
                  <a:t> </a:t>
                </a:r>
                <a:r>
                  <a:rPr lang="en-US" dirty="0" err="1">
                    <a:latin typeface="Consolas" panose="020B0609020204030204" pitchFamily="49" charset="0"/>
                  </a:rPr>
                  <a:t>diabetes.phe</a:t>
                </a:r>
                <a:endParaRPr lang="en-US" dirty="0">
                  <a:latin typeface="Consolas" panose="020B0609020204030204" pitchFamily="49" charset="0"/>
                </a:endParaRPr>
              </a:p>
              <a:p>
                <a:pPr lvl="1"/>
                <a:r>
                  <a:rPr lang="en-US" dirty="0"/>
                  <a:t>Logit?	</a:t>
                </a:r>
                <a:r>
                  <a:rPr lang="en-US" dirty="0">
                    <a:latin typeface="Consolas" panose="020B0609020204030204" pitchFamily="49" charset="0"/>
                  </a:rPr>
                  <a:t>PLINK --</a:t>
                </a:r>
                <a:r>
                  <a:rPr lang="en-US" dirty="0" err="1">
                    <a:latin typeface="Consolas" panose="020B0609020204030204" pitchFamily="49" charset="0"/>
                  </a:rPr>
                  <a:t>bfile</a:t>
                </a:r>
                <a:r>
                  <a:rPr lang="en-US" dirty="0">
                    <a:latin typeface="Consolas" panose="020B0609020204030204" pitchFamily="49" charset="0"/>
                  </a:rPr>
                  <a:t> </a:t>
                </a:r>
                <a:r>
                  <a:rPr lang="en-US" dirty="0" err="1">
                    <a:latin typeface="Consolas" panose="020B0609020204030204" pitchFamily="49" charset="0"/>
                  </a:rPr>
                  <a:t>snps</a:t>
                </a:r>
                <a:r>
                  <a:rPr lang="en-US" dirty="0">
                    <a:latin typeface="Consolas" panose="020B0609020204030204" pitchFamily="49" charset="0"/>
                  </a:rPr>
                  <a:t> --logistic --</a:t>
                </a:r>
                <a:r>
                  <a:rPr lang="en-US" dirty="0" err="1">
                    <a:latin typeface="Consolas" panose="020B0609020204030204" pitchFamily="49" charset="0"/>
                  </a:rPr>
                  <a:t>pheno</a:t>
                </a:r>
                <a:r>
                  <a:rPr lang="en-US" dirty="0">
                    <a:latin typeface="Consolas" panose="020B0609020204030204" pitchFamily="49" charset="0"/>
                  </a:rPr>
                  <a:t> </a:t>
                </a:r>
                <a:r>
                  <a:rPr lang="en-US" dirty="0" err="1">
                    <a:latin typeface="Consolas" panose="020B0609020204030204" pitchFamily="49" charset="0"/>
                  </a:rPr>
                  <a:t>diabetes.phe</a:t>
                </a:r>
                <a:endParaRPr lang="en-US" dirty="0">
                  <a:latin typeface="Consolas" panose="020B0609020204030204" pitchFamily="49" charset="0"/>
                </a:endParaRPr>
              </a:p>
            </p:txBody>
          </p:sp>
        </mc:Choice>
        <mc:Fallback xmlns="">
          <p:sp>
            <p:nvSpPr>
              <p:cNvPr id="2" name="Content Placeholder 1">
                <a:extLst>
                  <a:ext uri="{FF2B5EF4-FFF2-40B4-BE49-F238E27FC236}">
                    <a16:creationId xmlns:a16="http://schemas.microsoft.com/office/drawing/2014/main" id="{8B5C4017-851B-8B58-0D72-3756965CC730}"/>
                  </a:ext>
                </a:extLst>
              </p:cNvPr>
              <p:cNvSpPr>
                <a:spLocks noGrp="1" noRot="1" noChangeAspect="1" noMove="1" noResize="1" noEditPoints="1" noAdjustHandles="1" noChangeArrowheads="1" noChangeShapeType="1" noTextEdit="1"/>
              </p:cNvSpPr>
              <p:nvPr>
                <p:ph idx="1"/>
              </p:nvPr>
            </p:nvSpPr>
            <p:spPr>
              <a:xfrm>
                <a:off x="387350" y="1452282"/>
                <a:ext cx="11423650" cy="5074023"/>
              </a:xfrm>
              <a:blipFill>
                <a:blip r:embed="rId3"/>
                <a:stretch>
                  <a:fillRect l="-1281" t="-2401" b="-120"/>
                </a:stretch>
              </a:blipFill>
            </p:spPr>
            <p:txBody>
              <a:bodyPr/>
              <a:lstStyle/>
              <a:p>
                <a:r>
                  <a:rPr lang="en-US">
                    <a:noFill/>
                  </a:rPr>
                  <a:t> </a:t>
                </a:r>
              </a:p>
            </p:txBody>
          </p:sp>
        </mc:Fallback>
      </mc:AlternateContent>
      <p:sp>
        <p:nvSpPr>
          <p:cNvPr id="3" name="Text Placeholder 2">
            <a:extLst>
              <a:ext uri="{FF2B5EF4-FFF2-40B4-BE49-F238E27FC236}">
                <a16:creationId xmlns:a16="http://schemas.microsoft.com/office/drawing/2014/main" id="{98002AC2-AC64-93A4-3C4F-86230BF8B1ED}"/>
              </a:ext>
            </a:extLst>
          </p:cNvPr>
          <p:cNvSpPr>
            <a:spLocks noGrp="1"/>
          </p:cNvSpPr>
          <p:nvPr>
            <p:ph type="body" sz="quarter" idx="10"/>
          </p:nvPr>
        </p:nvSpPr>
        <p:spPr/>
        <p:txBody>
          <a:bodyPr/>
          <a:lstStyle/>
          <a:p>
            <a:r>
              <a:rPr lang="en-US" dirty="0"/>
              <a:t>What if </a:t>
            </a:r>
            <a:r>
              <a:rPr lang="en-US" i="1" dirty="0"/>
              <a:t>Y</a:t>
            </a:r>
            <a:r>
              <a:rPr lang="en-US" dirty="0"/>
              <a:t> is binary?</a:t>
            </a:r>
          </a:p>
        </p:txBody>
      </p:sp>
    </p:spTree>
    <p:extLst>
      <p:ext uri="{BB962C8B-B14F-4D97-AF65-F5344CB8AC3E}">
        <p14:creationId xmlns:p14="http://schemas.microsoft.com/office/powerpoint/2010/main" val="100183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56D0CD-8146-9681-5121-7AED60BCB2C0}"/>
              </a:ext>
            </a:extLst>
          </p:cNvPr>
          <p:cNvSpPr>
            <a:spLocks noGrp="1"/>
          </p:cNvSpPr>
          <p:nvPr>
            <p:ph idx="1"/>
          </p:nvPr>
        </p:nvSpPr>
        <p:spPr>
          <a:xfrm>
            <a:off x="387350" y="1685920"/>
            <a:ext cx="11423650" cy="4551917"/>
          </a:xfrm>
        </p:spPr>
        <p:txBody>
          <a:bodyPr>
            <a:normAutofit fontScale="92500" lnSpcReduction="10000"/>
          </a:bodyPr>
          <a:lstStyle/>
          <a:p>
            <a:pPr marL="0" indent="0">
              <a:buNone/>
            </a:pPr>
            <a:r>
              <a:rPr lang="en-GB" dirty="0"/>
              <a:t>GWAS: scans many SNPs for association with </a:t>
            </a:r>
            <a:r>
              <a:rPr lang="en-GB" i="1" dirty="0"/>
              <a:t>Y</a:t>
            </a:r>
            <a:endParaRPr lang="en-GB" dirty="0"/>
          </a:p>
          <a:p>
            <a:r>
              <a:rPr lang="en-GB" dirty="0"/>
              <a:t>we are testing many independent hypotheses!</a:t>
            </a:r>
          </a:p>
          <a:p>
            <a:pPr marL="0" indent="0">
              <a:buNone/>
            </a:pPr>
            <a:r>
              <a:rPr lang="en-GB" dirty="0"/>
              <a:t>Conventional significance threshold </a:t>
            </a:r>
            <a:r>
              <a:rPr lang="el-GR" dirty="0"/>
              <a:t>α</a:t>
            </a:r>
            <a:r>
              <a:rPr lang="en-GB" dirty="0"/>
              <a:t> = 5%?</a:t>
            </a:r>
          </a:p>
          <a:p>
            <a:r>
              <a:rPr lang="en-GB" dirty="0"/>
              <a:t>if null hypothesis (</a:t>
            </a:r>
            <a:r>
              <a:rPr lang="en-GB" i="1" dirty="0"/>
              <a:t>H</a:t>
            </a:r>
            <a:r>
              <a:rPr lang="en-GB" baseline="-25000" dirty="0"/>
              <a:t>0</a:t>
            </a:r>
            <a:r>
              <a:rPr lang="en-GB" dirty="0"/>
              <a:t>: given SNP has no effect) is true?</a:t>
            </a:r>
          </a:p>
          <a:p>
            <a:pPr lvl="1"/>
            <a:r>
              <a:rPr lang="en-GB" dirty="0"/>
              <a:t>5% chance to falsely reject in each test</a:t>
            </a:r>
          </a:p>
          <a:p>
            <a:pPr lvl="1"/>
            <a:r>
              <a:rPr lang="en-GB" dirty="0"/>
              <a:t>for one million independent, non-associated SNPs:</a:t>
            </a:r>
          </a:p>
          <a:p>
            <a:pPr lvl="2"/>
            <a:r>
              <a:rPr lang="en-GB" dirty="0"/>
              <a:t>we expect 0.05×10</a:t>
            </a:r>
            <a:r>
              <a:rPr lang="en-GB" baseline="30000" dirty="0"/>
              <a:t>6</a:t>
            </a:r>
            <a:r>
              <a:rPr lang="en-GB" dirty="0"/>
              <a:t> = 50,000 false positives!… Unacceptable!</a:t>
            </a:r>
          </a:p>
          <a:p>
            <a:pPr lvl="2"/>
            <a:r>
              <a:rPr lang="en-GB" dirty="0"/>
              <a:t>and chance of observing no false positive is basically zero</a:t>
            </a:r>
          </a:p>
          <a:p>
            <a:pPr marL="0" indent="0">
              <a:buNone/>
            </a:pPr>
            <a:r>
              <a:rPr lang="en-GB" dirty="0"/>
              <a:t>Simple solution? Bonferroni correction!</a:t>
            </a:r>
          </a:p>
          <a:p>
            <a:r>
              <a:rPr lang="en-GB" dirty="0"/>
              <a:t>Set </a:t>
            </a:r>
            <a:r>
              <a:rPr lang="el-GR" dirty="0"/>
              <a:t>α</a:t>
            </a:r>
            <a:r>
              <a:rPr lang="en-GB" dirty="0"/>
              <a:t>* = </a:t>
            </a:r>
            <a:r>
              <a:rPr lang="el-GR" dirty="0"/>
              <a:t>α</a:t>
            </a:r>
            <a:r>
              <a:rPr lang="en-GB" dirty="0"/>
              <a:t>/(# independent tests) and use that as significance level</a:t>
            </a:r>
          </a:p>
        </p:txBody>
      </p:sp>
      <p:sp>
        <p:nvSpPr>
          <p:cNvPr id="4" name="Text Placeholder 3">
            <a:extLst>
              <a:ext uri="{FF2B5EF4-FFF2-40B4-BE49-F238E27FC236}">
                <a16:creationId xmlns:a16="http://schemas.microsoft.com/office/drawing/2014/main" id="{4ABCED67-71ED-A9BD-F290-717D2BB01A01}"/>
              </a:ext>
            </a:extLst>
          </p:cNvPr>
          <p:cNvSpPr>
            <a:spLocks noGrp="1"/>
          </p:cNvSpPr>
          <p:nvPr>
            <p:ph type="body" sz="quarter" idx="10"/>
          </p:nvPr>
        </p:nvSpPr>
        <p:spPr/>
        <p:txBody>
          <a:bodyPr/>
          <a:lstStyle/>
          <a:p>
            <a:r>
              <a:rPr lang="en-GB" dirty="0"/>
              <a:t>Multiple hypothesis testing – 1/2</a:t>
            </a:r>
            <a:endParaRPr lang="en-US" dirty="0"/>
          </a:p>
        </p:txBody>
      </p:sp>
      <p:pic>
        <p:nvPicPr>
          <p:cNvPr id="5" name="Picture 4">
            <a:extLst>
              <a:ext uri="{FF2B5EF4-FFF2-40B4-BE49-F238E27FC236}">
                <a16:creationId xmlns:a16="http://schemas.microsoft.com/office/drawing/2014/main" id="{D5AAFDA0-2589-1722-4438-C63DF4487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1367" y="2738487"/>
            <a:ext cx="2286000" cy="2286000"/>
          </a:xfrm>
          <a:prstGeom prst="rect">
            <a:avLst/>
          </a:prstGeom>
        </p:spPr>
      </p:pic>
    </p:spTree>
    <p:extLst>
      <p:ext uri="{BB962C8B-B14F-4D97-AF65-F5344CB8AC3E}">
        <p14:creationId xmlns:p14="http://schemas.microsoft.com/office/powerpoint/2010/main" val="362981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56D0CD-8146-9681-5121-7AED60BCB2C0}"/>
              </a:ext>
            </a:extLst>
          </p:cNvPr>
          <p:cNvSpPr>
            <a:spLocks noGrp="1"/>
          </p:cNvSpPr>
          <p:nvPr>
            <p:ph idx="1"/>
          </p:nvPr>
        </p:nvSpPr>
        <p:spPr>
          <a:xfrm>
            <a:off x="387350" y="1599602"/>
            <a:ext cx="11423650" cy="4995536"/>
          </a:xfrm>
        </p:spPr>
        <p:txBody>
          <a:bodyPr>
            <a:normAutofit/>
          </a:bodyPr>
          <a:lstStyle/>
          <a:p>
            <a:pPr marL="0" indent="0">
              <a:buNone/>
            </a:pPr>
            <a:r>
              <a:rPr lang="en-GB" dirty="0"/>
              <a:t>What does a Bonferroni correction accomplish?</a:t>
            </a:r>
          </a:p>
          <a:p>
            <a:pPr lvl="1"/>
            <a:r>
              <a:rPr lang="en-GB" dirty="0"/>
              <a:t>it sets a very high bar: but that’s good :)</a:t>
            </a:r>
          </a:p>
          <a:p>
            <a:pPr lvl="1"/>
            <a:r>
              <a:rPr lang="en-GB" dirty="0"/>
              <a:t>chance of finding one (or more) false positives? ≈ </a:t>
            </a:r>
            <a:r>
              <a:rPr lang="el-GR" dirty="0"/>
              <a:t>α</a:t>
            </a:r>
            <a:endParaRPr lang="en-GB" dirty="0"/>
          </a:p>
          <a:p>
            <a:pPr lvl="1"/>
            <a:r>
              <a:rPr lang="en-GB" dirty="0"/>
              <a:t>chance of finding no false positive at all? ≈ 1 − </a:t>
            </a:r>
            <a:r>
              <a:rPr lang="el-GR" dirty="0"/>
              <a:t>α</a:t>
            </a:r>
            <a:endParaRPr lang="en-GB" dirty="0"/>
          </a:p>
          <a:p>
            <a:pPr marL="0" indent="0">
              <a:buNone/>
            </a:pPr>
            <a:r>
              <a:rPr lang="en-US" dirty="0"/>
              <a:t>For GWAS using common SNPs for Europeans:</a:t>
            </a:r>
          </a:p>
          <a:p>
            <a:pPr lvl="1"/>
            <a:r>
              <a:rPr lang="en-US" dirty="0"/>
              <a:t># independent tests </a:t>
            </a:r>
            <a:r>
              <a:rPr lang="en-US" dirty="0">
                <a:sym typeface="Wingdings" panose="05000000000000000000" pitchFamily="2" charset="2"/>
              </a:rPr>
              <a:t>≈ 1 million</a:t>
            </a:r>
          </a:p>
          <a:p>
            <a:pPr lvl="1"/>
            <a:r>
              <a:rPr lang="en-US" dirty="0"/>
              <a:t>So </a:t>
            </a:r>
            <a:r>
              <a:rPr lang="el-GR" dirty="0"/>
              <a:t>α</a:t>
            </a:r>
            <a:r>
              <a:rPr lang="en-GB" dirty="0"/>
              <a:t> = 0.05 yields </a:t>
            </a:r>
            <a:r>
              <a:rPr lang="el-GR" dirty="0"/>
              <a:t>α</a:t>
            </a:r>
            <a:r>
              <a:rPr lang="en-GB" dirty="0"/>
              <a:t>* = 5×10</a:t>
            </a:r>
            <a:r>
              <a:rPr lang="en-GB" baseline="30000" dirty="0"/>
              <a:t>−8</a:t>
            </a:r>
            <a:r>
              <a:rPr lang="en-GB" dirty="0"/>
              <a:t> = 0.000005%</a:t>
            </a:r>
          </a:p>
          <a:p>
            <a:pPr marL="0" indent="0">
              <a:buNone/>
            </a:pPr>
            <a:r>
              <a:rPr lang="en-US" dirty="0"/>
              <a:t>Only if </a:t>
            </a:r>
            <a:r>
              <a:rPr lang="en-US" i="1" dirty="0" err="1"/>
              <a:t>b</a:t>
            </a:r>
            <a:r>
              <a:rPr lang="en-US" i="1" baseline="-25000" dirty="0" err="1"/>
              <a:t>j</a:t>
            </a:r>
            <a:r>
              <a:rPr lang="en-US" dirty="0"/>
              <a:t> has </a:t>
            </a:r>
            <a:r>
              <a:rPr lang="en-US" i="1" dirty="0"/>
              <a:t>P</a:t>
            </a:r>
            <a:r>
              <a:rPr lang="en-US" dirty="0"/>
              <a:t>-value below</a:t>
            </a:r>
            <a:r>
              <a:rPr lang="el-GR" dirty="0"/>
              <a:t> α</a:t>
            </a:r>
            <a:r>
              <a:rPr lang="en-GB" dirty="0"/>
              <a:t>* do we say</a:t>
            </a:r>
          </a:p>
          <a:p>
            <a:pPr lvl="1"/>
            <a:r>
              <a:rPr lang="en-GB" dirty="0"/>
              <a:t>“SNP </a:t>
            </a:r>
            <a:r>
              <a:rPr lang="en-GB" i="1" dirty="0"/>
              <a:t>j</a:t>
            </a:r>
            <a:r>
              <a:rPr lang="en-GB" dirty="0"/>
              <a:t> is </a:t>
            </a:r>
            <a:r>
              <a:rPr lang="en-GB" i="1" dirty="0">
                <a:solidFill>
                  <a:schemeClr val="accent6"/>
                </a:solidFill>
              </a:rPr>
              <a:t>genome-wide significant</a:t>
            </a:r>
            <a:r>
              <a:rPr lang="en-GB" dirty="0"/>
              <a:t>”</a:t>
            </a:r>
          </a:p>
        </p:txBody>
      </p:sp>
      <p:sp>
        <p:nvSpPr>
          <p:cNvPr id="4" name="Text Placeholder 3">
            <a:extLst>
              <a:ext uri="{FF2B5EF4-FFF2-40B4-BE49-F238E27FC236}">
                <a16:creationId xmlns:a16="http://schemas.microsoft.com/office/drawing/2014/main" id="{4ABCED67-71ED-A9BD-F290-717D2BB01A01}"/>
              </a:ext>
            </a:extLst>
          </p:cNvPr>
          <p:cNvSpPr>
            <a:spLocks noGrp="1"/>
          </p:cNvSpPr>
          <p:nvPr>
            <p:ph type="body" sz="quarter" idx="10"/>
          </p:nvPr>
        </p:nvSpPr>
        <p:spPr/>
        <p:txBody>
          <a:bodyPr/>
          <a:lstStyle/>
          <a:p>
            <a:r>
              <a:rPr lang="en-GB" dirty="0"/>
              <a:t>Multiple hypothesis testing – 2/2</a:t>
            </a:r>
            <a:endParaRPr lang="en-US" dirty="0"/>
          </a:p>
        </p:txBody>
      </p:sp>
    </p:spTree>
    <p:extLst>
      <p:ext uri="{BB962C8B-B14F-4D97-AF65-F5344CB8AC3E}">
        <p14:creationId xmlns:p14="http://schemas.microsoft.com/office/powerpoint/2010/main" val="428531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800" y="433339"/>
            <a:ext cx="11644361" cy="864096"/>
          </a:xfrm>
        </p:spPr>
        <p:txBody>
          <a:bodyPr>
            <a:noAutofit/>
          </a:bodyPr>
          <a:lstStyle/>
          <a:p>
            <a:r>
              <a:rPr lang="en-US" dirty="0"/>
              <a:t>Advantages of GWAS</a:t>
            </a:r>
          </a:p>
        </p:txBody>
      </p:sp>
      <p:sp>
        <p:nvSpPr>
          <p:cNvPr id="3" name="Content Placeholder 2"/>
          <p:cNvSpPr>
            <a:spLocks noGrp="1"/>
          </p:cNvSpPr>
          <p:nvPr>
            <p:ph idx="1"/>
          </p:nvPr>
        </p:nvSpPr>
        <p:spPr>
          <a:xfrm>
            <a:off x="213362" y="1739610"/>
            <a:ext cx="10924243" cy="4351338"/>
          </a:xfrm>
        </p:spPr>
        <p:txBody>
          <a:bodyPr>
            <a:normAutofit/>
          </a:bodyPr>
          <a:lstStyle/>
          <a:p>
            <a:pPr lvl="1">
              <a:spcAft>
                <a:spcPts val="600"/>
              </a:spcAft>
            </a:pPr>
            <a:r>
              <a:rPr lang="en-US" sz="3200" dirty="0"/>
              <a:t>Makes the need to correct for multiple hypotheses apparent</a:t>
            </a:r>
          </a:p>
          <a:p>
            <a:pPr lvl="1">
              <a:spcAft>
                <a:spcPts val="600"/>
              </a:spcAft>
            </a:pPr>
            <a:r>
              <a:rPr lang="en-US" sz="3200" dirty="0"/>
              <a:t>Because whole-genome data are available, more possibilities exist to detect and control for population stratification</a:t>
            </a:r>
          </a:p>
          <a:p>
            <a:pPr lvl="1">
              <a:spcAft>
                <a:spcPts val="600"/>
              </a:spcAft>
            </a:pPr>
            <a:r>
              <a:rPr lang="en-US" sz="3200" dirty="0"/>
              <a:t>True “discoveries” are possible</a:t>
            </a:r>
          </a:p>
          <a:p>
            <a:pPr lvl="1">
              <a:spcAft>
                <a:spcPts val="600"/>
              </a:spcAft>
            </a:pPr>
            <a:r>
              <a:rPr lang="en-US" sz="3200" dirty="0"/>
              <a:t>Polygenic indexes can be constructed from the estimated results of all SNPs</a:t>
            </a:r>
          </a:p>
          <a:p>
            <a:pPr lvl="1">
              <a:spcAft>
                <a:spcPts val="600"/>
              </a:spcAft>
            </a:pPr>
            <a:endParaRPr lang="en-US" sz="3200" dirty="0"/>
          </a:p>
        </p:txBody>
      </p:sp>
      <p:sp>
        <p:nvSpPr>
          <p:cNvPr id="5" name="Slide Number Placeholder 4"/>
          <p:cNvSpPr>
            <a:spLocks noGrp="1"/>
          </p:cNvSpPr>
          <p:nvPr>
            <p:ph type="sldNum" sz="quarter" idx="12"/>
          </p:nvPr>
        </p:nvSpPr>
        <p:spPr/>
        <p:txBody>
          <a:bodyPr/>
          <a:lstStyle/>
          <a:p>
            <a:fld id="{EF174B8F-153C-498D-83BA-07AA3F7FC98B}" type="slidenum">
              <a:rPr lang="en-US" smtClean="0"/>
              <a:pPr/>
              <a:t>11</a:t>
            </a:fld>
            <a:endParaRPr lang="en-US"/>
          </a:p>
        </p:txBody>
      </p:sp>
    </p:spTree>
    <p:extLst>
      <p:ext uri="{BB962C8B-B14F-4D97-AF65-F5344CB8AC3E}">
        <p14:creationId xmlns:p14="http://schemas.microsoft.com/office/powerpoint/2010/main" val="287267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7842" y="1690116"/>
            <a:ext cx="11422800" cy="4351338"/>
          </a:xfrm>
        </p:spPr>
        <p:txBody>
          <a:bodyPr>
            <a:normAutofit fontScale="92500" lnSpcReduction="10000"/>
          </a:bodyPr>
          <a:lstStyle/>
          <a:p>
            <a:r>
              <a:rPr lang="en-US" dirty="0"/>
              <a:t>Many traits influenced by ‘thousands’ of SNPs with small effects</a:t>
            </a:r>
            <a:br>
              <a:rPr lang="en-US" dirty="0"/>
            </a:br>
            <a:endParaRPr lang="en-US" dirty="0"/>
          </a:p>
          <a:p>
            <a:endParaRPr lang="en-US" dirty="0"/>
          </a:p>
          <a:p>
            <a:endParaRPr lang="en-US" dirty="0"/>
          </a:p>
          <a:p>
            <a:endParaRPr lang="en-US" dirty="0"/>
          </a:p>
          <a:p>
            <a:endParaRPr lang="en-US" dirty="0"/>
          </a:p>
          <a:p>
            <a:endParaRPr lang="en-US" dirty="0"/>
          </a:p>
          <a:p>
            <a:endParaRPr lang="en-US" dirty="0"/>
          </a:p>
          <a:p>
            <a:r>
              <a:rPr lang="en-US" dirty="0"/>
              <a:t>Very large sample sizes are needed!</a:t>
            </a:r>
          </a:p>
          <a:p>
            <a:pPr lvl="1"/>
            <a:endParaRPr lang="en-US" dirty="0"/>
          </a:p>
        </p:txBody>
      </p:sp>
      <p:sp>
        <p:nvSpPr>
          <p:cNvPr id="5" name="Slide Number Placeholder 4"/>
          <p:cNvSpPr>
            <a:spLocks noGrp="1"/>
          </p:cNvSpPr>
          <p:nvPr>
            <p:ph type="sldNum" sz="quarter" idx="12"/>
          </p:nvPr>
        </p:nvSpPr>
        <p:spPr/>
        <p:txBody>
          <a:bodyPr/>
          <a:lstStyle/>
          <a:p>
            <a:fld id="{EF174B8F-153C-498D-83BA-07AA3F7FC98B}" type="slidenum">
              <a:rPr lang="en-US" smtClean="0"/>
              <a:pPr/>
              <a:t>12</a:t>
            </a:fld>
            <a:endParaRPr lang="en-US"/>
          </a:p>
        </p:txBody>
      </p:sp>
      <p:sp>
        <p:nvSpPr>
          <p:cNvPr id="7" name="Title 1"/>
          <p:cNvSpPr>
            <a:spLocks noGrp="1"/>
          </p:cNvSpPr>
          <p:nvPr>
            <p:ph type="title"/>
          </p:nvPr>
        </p:nvSpPr>
        <p:spPr>
          <a:xfrm>
            <a:off x="667842" y="432158"/>
            <a:ext cx="11524158" cy="864096"/>
          </a:xfrm>
        </p:spPr>
        <p:txBody>
          <a:bodyPr>
            <a:noAutofit/>
          </a:bodyPr>
          <a:lstStyle/>
          <a:p>
            <a:r>
              <a:rPr lang="en-US" dirty="0"/>
              <a:t>Challenges</a:t>
            </a:r>
          </a:p>
        </p:txBody>
      </p:sp>
      <p:pic>
        <p:nvPicPr>
          <p:cNvPr id="2" name="Content Placeholder 3">
            <a:extLst>
              <a:ext uri="{FF2B5EF4-FFF2-40B4-BE49-F238E27FC236}">
                <a16:creationId xmlns:a16="http://schemas.microsoft.com/office/drawing/2014/main" id="{8AB66410-DCDD-9EF9-3546-EAE9F6EE4E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9744" y="2405844"/>
            <a:ext cx="7972736" cy="2657579"/>
          </a:xfrm>
          <a:prstGeom prst="rect">
            <a:avLst/>
          </a:prstGeom>
        </p:spPr>
      </p:pic>
      <p:sp>
        <p:nvSpPr>
          <p:cNvPr id="6" name="TextBox 5">
            <a:extLst>
              <a:ext uri="{FF2B5EF4-FFF2-40B4-BE49-F238E27FC236}">
                <a16:creationId xmlns:a16="http://schemas.microsoft.com/office/drawing/2014/main" id="{2D03AE50-C403-6BA0-98D3-3F1B93244A4D}"/>
              </a:ext>
            </a:extLst>
          </p:cNvPr>
          <p:cNvSpPr txBox="1"/>
          <p:nvPr/>
        </p:nvSpPr>
        <p:spPr>
          <a:xfrm>
            <a:off x="9425763" y="2405844"/>
            <a:ext cx="2034987" cy="2677656"/>
          </a:xfrm>
          <a:prstGeom prst="rect">
            <a:avLst/>
          </a:prstGeom>
          <a:noFill/>
        </p:spPr>
        <p:txBody>
          <a:bodyPr wrap="square" rtlCol="0">
            <a:spAutoFit/>
          </a:bodyPr>
          <a:lstStyle/>
          <a:p>
            <a:pPr algn="just"/>
            <a:r>
              <a:rPr lang="en-US" sz="1200" dirty="0">
                <a:solidFill>
                  <a:schemeClr val="bg2">
                    <a:lumMod val="90000"/>
                  </a:schemeClr>
                </a:solidFill>
              </a:rPr>
              <a:t>Effect sizes genome-wide significant SNPs in terms of </a:t>
            </a:r>
            <a:r>
              <a:rPr lang="en-US" sz="1200" i="1" dirty="0">
                <a:solidFill>
                  <a:schemeClr val="bg2">
                    <a:lumMod val="90000"/>
                  </a:schemeClr>
                </a:solidFill>
              </a:rPr>
              <a:t>R</a:t>
            </a:r>
            <a:r>
              <a:rPr lang="en-US" sz="1200" dirty="0">
                <a:solidFill>
                  <a:schemeClr val="bg2">
                    <a:lumMod val="90000"/>
                  </a:schemeClr>
                </a:solidFill>
              </a:rPr>
              <a:t>² </a:t>
            </a:r>
            <a:r>
              <a:rPr lang="en-US" sz="1200" dirty="0" err="1">
                <a:solidFill>
                  <a:schemeClr val="bg2">
                    <a:lumMod val="90000"/>
                  </a:schemeClr>
                </a:solidFill>
              </a:rPr>
              <a:t>w.r.t.</a:t>
            </a:r>
            <a:r>
              <a:rPr lang="en-US" sz="1200" dirty="0">
                <a:solidFill>
                  <a:schemeClr val="bg2">
                    <a:lumMod val="90000"/>
                  </a:schemeClr>
                </a:solidFill>
              </a:rPr>
              <a:t> various traits. SNP with lowest </a:t>
            </a:r>
            <a:r>
              <a:rPr lang="en-US" sz="1200" i="1" dirty="0">
                <a:solidFill>
                  <a:schemeClr val="bg2">
                    <a:lumMod val="90000"/>
                  </a:schemeClr>
                </a:solidFill>
              </a:rPr>
              <a:t>p</a:t>
            </a:r>
            <a:r>
              <a:rPr lang="en-US" sz="1200" dirty="0">
                <a:solidFill>
                  <a:schemeClr val="bg2">
                    <a:lumMod val="90000"/>
                  </a:schemeClr>
                </a:solidFill>
              </a:rPr>
              <a:t>-value for each approximately independent locus is displayed. Effect sizes are subject to the statistical winner’s curse (i.e. true effects are likely even smaller). Source: Linnér et al. 2018, </a:t>
            </a:r>
            <a:r>
              <a:rPr lang="en-US" sz="1200" dirty="0">
                <a:solidFill>
                  <a:schemeClr val="bg2">
                    <a:lumMod val="90000"/>
                  </a:schemeClr>
                </a:solidFill>
                <a:hlinkClick r:id="rId4"/>
              </a:rPr>
              <a:t>https://www.biorxiv.org/content/early/2018/02/08/261081</a:t>
            </a:r>
            <a:r>
              <a:rPr lang="en-US" sz="1200" dirty="0">
                <a:solidFill>
                  <a:schemeClr val="bg2">
                    <a:lumMod val="90000"/>
                  </a:schemeClr>
                </a:solidFill>
              </a:rPr>
              <a:t> </a:t>
            </a:r>
            <a:endParaRPr lang="nl-NL" sz="1200" i="1" dirty="0">
              <a:solidFill>
                <a:schemeClr val="bg2">
                  <a:lumMod val="90000"/>
                </a:schemeClr>
              </a:solidFill>
            </a:endParaRPr>
          </a:p>
        </p:txBody>
      </p:sp>
    </p:spTree>
    <p:extLst>
      <p:ext uri="{BB962C8B-B14F-4D97-AF65-F5344CB8AC3E}">
        <p14:creationId xmlns:p14="http://schemas.microsoft.com/office/powerpoint/2010/main" val="308721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45F177-978D-8B56-3895-8131B2726AD0}"/>
              </a:ext>
            </a:extLst>
          </p:cNvPr>
          <p:cNvSpPr>
            <a:spLocks noGrp="1"/>
          </p:cNvSpPr>
          <p:nvPr>
            <p:ph idx="1"/>
          </p:nvPr>
        </p:nvSpPr>
        <p:spPr>
          <a:xfrm>
            <a:off x="504309" y="1608042"/>
            <a:ext cx="11423650" cy="5084526"/>
          </a:xfrm>
        </p:spPr>
        <p:txBody>
          <a:bodyPr>
            <a:normAutofit/>
          </a:bodyPr>
          <a:lstStyle/>
          <a:p>
            <a:pPr marL="0" indent="0">
              <a:buNone/>
            </a:pPr>
            <a:r>
              <a:rPr lang="en-GB" sz="2800" dirty="0"/>
              <a:t>Many tools out there that can help you!</a:t>
            </a:r>
          </a:p>
          <a:p>
            <a:r>
              <a:rPr lang="en-GB" sz="2800" dirty="0"/>
              <a:t>Some calculate </a:t>
            </a:r>
            <a:r>
              <a:rPr lang="en-US" sz="2800" dirty="0"/>
              <a:t>power</a:t>
            </a:r>
            <a:r>
              <a:rPr lang="en-GB" sz="2800" dirty="0"/>
              <a:t> if you provide </a:t>
            </a:r>
            <a:r>
              <a:rPr lang="el-GR" sz="2800" dirty="0"/>
              <a:t>α</a:t>
            </a:r>
            <a:r>
              <a:rPr lang="en-GB" sz="2800" dirty="0"/>
              <a:t>, </a:t>
            </a:r>
            <a:r>
              <a:rPr lang="en-GB" sz="2800" i="1" dirty="0"/>
              <a:t>N</a:t>
            </a:r>
            <a:r>
              <a:rPr lang="en-GB" sz="2800" dirty="0"/>
              <a:t>, </a:t>
            </a:r>
            <a:r>
              <a:rPr lang="en-GB" sz="2800" i="1" dirty="0"/>
              <a:t>R</a:t>
            </a:r>
            <a:r>
              <a:rPr lang="en-GB" sz="2800" dirty="0"/>
              <a:t>²</a:t>
            </a:r>
          </a:p>
          <a:p>
            <a:r>
              <a:rPr lang="en-GB" sz="2800" dirty="0"/>
              <a:t>Others calculate lowest </a:t>
            </a:r>
            <a:r>
              <a:rPr lang="en-GB" sz="2800" i="1" dirty="0"/>
              <a:t>R</a:t>
            </a:r>
            <a:r>
              <a:rPr lang="en-GB" sz="2800" dirty="0"/>
              <a:t>² needed to attain desired </a:t>
            </a:r>
            <a:r>
              <a:rPr lang="en-US" sz="2800" dirty="0"/>
              <a:t>power</a:t>
            </a:r>
            <a:r>
              <a:rPr lang="en-GB" sz="2800" dirty="0"/>
              <a:t>, for given </a:t>
            </a:r>
            <a:r>
              <a:rPr lang="el-GR" sz="2800" dirty="0"/>
              <a:t>α</a:t>
            </a:r>
            <a:r>
              <a:rPr lang="en-GB" sz="2800" dirty="0"/>
              <a:t>, </a:t>
            </a:r>
            <a:r>
              <a:rPr lang="en-GB" sz="2800" i="1" dirty="0"/>
              <a:t>N</a:t>
            </a:r>
          </a:p>
          <a:p>
            <a:pPr marL="0" indent="0">
              <a:buNone/>
            </a:pPr>
            <a:r>
              <a:rPr lang="en-GB" sz="2800" dirty="0"/>
              <a:t>Examples:</a:t>
            </a:r>
          </a:p>
          <a:p>
            <a:r>
              <a:rPr lang="nl-NL" sz="2800" b="0" dirty="0">
                <a:ea typeface="Cambria Math" panose="02040503050406030204" pitchFamily="18" charset="0"/>
              </a:rPr>
              <a:t>G*Power software: </a:t>
            </a:r>
            <a:r>
              <a:rPr lang="nl-NL" sz="2800" dirty="0">
                <a:ea typeface="Cambria Math" panose="02040503050406030204" pitchFamily="18" charset="0"/>
                <a:hlinkClick r:id="rId2"/>
              </a:rPr>
              <a:t>https://www.gpower.hhu.de/en.html</a:t>
            </a:r>
            <a:r>
              <a:rPr lang="nl-NL" sz="2800" dirty="0">
                <a:ea typeface="Cambria Math" panose="02040503050406030204" pitchFamily="18" charset="0"/>
              </a:rPr>
              <a:t> </a:t>
            </a:r>
          </a:p>
          <a:p>
            <a:r>
              <a:rPr lang="en-US" sz="2800" dirty="0">
                <a:ea typeface="Cambria Math" panose="02040503050406030204" pitchFamily="18" charset="0"/>
              </a:rPr>
              <a:t>Purcell’s power calculator: </a:t>
            </a:r>
            <a:r>
              <a:rPr lang="en-US" sz="2800" dirty="0">
                <a:ea typeface="Cambria Math" panose="02040503050406030204" pitchFamily="18" charset="0"/>
                <a:hlinkClick r:id="rId3"/>
              </a:rPr>
              <a:t>https://zzz.bwh.harvard.edu/gpc/</a:t>
            </a:r>
            <a:endParaRPr lang="en-US" sz="2800" dirty="0">
              <a:ea typeface="Cambria Math" panose="02040503050406030204" pitchFamily="18" charset="0"/>
            </a:endParaRPr>
          </a:p>
          <a:p>
            <a:r>
              <a:rPr lang="en-US" sz="2800" b="0" dirty="0">
                <a:ea typeface="Cambria Math" panose="02040503050406030204" pitchFamily="18" charset="0"/>
              </a:rPr>
              <a:t>MetaGAP </a:t>
            </a:r>
            <a:r>
              <a:rPr lang="en-US" sz="2800" dirty="0">
                <a:ea typeface="Cambria Math" panose="02040503050406030204" pitchFamily="18" charset="0"/>
              </a:rPr>
              <a:t>calculator: </a:t>
            </a:r>
            <a:r>
              <a:rPr lang="en-US" sz="2800" dirty="0">
                <a:ea typeface="Cambria Math" panose="02040503050406030204" pitchFamily="18" charset="0"/>
                <a:hlinkClick r:id="rId4"/>
              </a:rPr>
              <a:t>https://devlaming.eu/metagap.html</a:t>
            </a:r>
            <a:endParaRPr lang="en-US" sz="2800" dirty="0">
              <a:ea typeface="Cambria Math" panose="02040503050406030204" pitchFamily="18" charset="0"/>
            </a:endParaRPr>
          </a:p>
          <a:p>
            <a:r>
              <a:rPr lang="en-GB" sz="2800" dirty="0"/>
              <a:t>Fast regression power calculator: </a:t>
            </a:r>
            <a:r>
              <a:rPr lang="en-GB" sz="2800" dirty="0">
                <a:hlinkClick r:id="rId5"/>
              </a:rPr>
              <a:t>https://devlaming.eu/frp.html</a:t>
            </a:r>
            <a:endParaRPr lang="en-GB" sz="2800" dirty="0"/>
          </a:p>
        </p:txBody>
      </p:sp>
      <p:sp>
        <p:nvSpPr>
          <p:cNvPr id="3" name="Text Placeholder 2">
            <a:extLst>
              <a:ext uri="{FF2B5EF4-FFF2-40B4-BE49-F238E27FC236}">
                <a16:creationId xmlns:a16="http://schemas.microsoft.com/office/drawing/2014/main" id="{D26D8F01-E103-0635-531D-F2E3DF7937EB}"/>
              </a:ext>
            </a:extLst>
          </p:cNvPr>
          <p:cNvSpPr>
            <a:spLocks noGrp="1"/>
          </p:cNvSpPr>
          <p:nvPr>
            <p:ph type="body" sz="quarter" idx="10"/>
          </p:nvPr>
        </p:nvSpPr>
        <p:spPr>
          <a:xfrm>
            <a:off x="429881" y="324920"/>
            <a:ext cx="11423650" cy="1117600"/>
          </a:xfrm>
        </p:spPr>
        <p:txBody>
          <a:bodyPr/>
          <a:lstStyle/>
          <a:p>
            <a:r>
              <a:rPr lang="en-GB" dirty="0"/>
              <a:t>Calculating statistical power</a:t>
            </a:r>
            <a:endParaRPr lang="en-US" dirty="0"/>
          </a:p>
        </p:txBody>
      </p:sp>
    </p:spTree>
    <p:extLst>
      <p:ext uri="{BB962C8B-B14F-4D97-AF65-F5344CB8AC3E}">
        <p14:creationId xmlns:p14="http://schemas.microsoft.com/office/powerpoint/2010/main" val="186182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6D8F01-E103-0635-531D-F2E3DF7937EB}"/>
              </a:ext>
            </a:extLst>
          </p:cNvPr>
          <p:cNvSpPr>
            <a:spLocks noGrp="1"/>
          </p:cNvSpPr>
          <p:nvPr>
            <p:ph type="body" sz="quarter" idx="10"/>
          </p:nvPr>
        </p:nvSpPr>
        <p:spPr/>
        <p:txBody>
          <a:bodyPr/>
          <a:lstStyle/>
          <a:p>
            <a:r>
              <a:rPr lang="en-GB" dirty="0"/>
              <a:t>Putting power in context</a:t>
            </a:r>
            <a:endParaRPr lang="en-US" dirty="0"/>
          </a:p>
        </p:txBody>
      </p:sp>
      <p:sp>
        <p:nvSpPr>
          <p:cNvPr id="7" name="TextBox 6">
            <a:extLst>
              <a:ext uri="{FF2B5EF4-FFF2-40B4-BE49-F238E27FC236}">
                <a16:creationId xmlns:a16="http://schemas.microsoft.com/office/drawing/2014/main" id="{9AB586D6-001E-066D-0692-59C67339B07C}"/>
              </a:ext>
            </a:extLst>
          </p:cNvPr>
          <p:cNvSpPr txBox="1"/>
          <p:nvPr/>
        </p:nvSpPr>
        <p:spPr>
          <a:xfrm>
            <a:off x="1644977" y="5957741"/>
            <a:ext cx="10209228" cy="369332"/>
          </a:xfrm>
          <a:prstGeom prst="rect">
            <a:avLst/>
          </a:prstGeom>
          <a:noFill/>
        </p:spPr>
        <p:txBody>
          <a:bodyPr wrap="square" rtlCol="0">
            <a:spAutoFit/>
          </a:bodyPr>
          <a:lstStyle/>
          <a:p>
            <a:r>
              <a:rPr lang="en-GB" dirty="0">
                <a:solidFill>
                  <a:schemeClr val="bg2">
                    <a:lumMod val="90000"/>
                  </a:schemeClr>
                </a:solidFill>
              </a:rPr>
              <a:t>Required </a:t>
            </a:r>
            <a:r>
              <a:rPr lang="en-GB" i="1" dirty="0">
                <a:solidFill>
                  <a:schemeClr val="bg2">
                    <a:lumMod val="90000"/>
                  </a:schemeClr>
                </a:solidFill>
              </a:rPr>
              <a:t>R</a:t>
            </a:r>
            <a:r>
              <a:rPr lang="en-GB" dirty="0">
                <a:solidFill>
                  <a:schemeClr val="bg2">
                    <a:lumMod val="90000"/>
                  </a:schemeClr>
                </a:solidFill>
              </a:rPr>
              <a:t>² (</a:t>
            </a:r>
            <a:r>
              <a:rPr lang="en-GB" i="1" dirty="0">
                <a:solidFill>
                  <a:schemeClr val="bg2">
                    <a:lumMod val="90000"/>
                  </a:schemeClr>
                </a:solidFill>
              </a:rPr>
              <a:t>y</a:t>
            </a:r>
            <a:r>
              <a:rPr lang="en-GB" dirty="0">
                <a:solidFill>
                  <a:schemeClr val="bg2">
                    <a:lumMod val="90000"/>
                  </a:schemeClr>
                </a:solidFill>
              </a:rPr>
              <a:t>-axis) between SNP and </a:t>
            </a:r>
            <a:r>
              <a:rPr lang="en-GB" i="1" dirty="0">
                <a:solidFill>
                  <a:schemeClr val="bg2">
                    <a:lumMod val="90000"/>
                  </a:schemeClr>
                </a:solidFill>
              </a:rPr>
              <a:t>Y</a:t>
            </a:r>
            <a:r>
              <a:rPr lang="en-GB" dirty="0">
                <a:solidFill>
                  <a:schemeClr val="bg2">
                    <a:lumMod val="90000"/>
                  </a:schemeClr>
                </a:solidFill>
              </a:rPr>
              <a:t> to have 50% power for given </a:t>
            </a:r>
            <a:r>
              <a:rPr lang="en-GB" i="1" dirty="0">
                <a:solidFill>
                  <a:schemeClr val="bg2">
                    <a:lumMod val="90000"/>
                  </a:schemeClr>
                </a:solidFill>
              </a:rPr>
              <a:t>N</a:t>
            </a:r>
            <a:r>
              <a:rPr lang="en-GB" dirty="0">
                <a:solidFill>
                  <a:schemeClr val="bg2">
                    <a:lumMod val="90000"/>
                  </a:schemeClr>
                </a:solidFill>
              </a:rPr>
              <a:t> (</a:t>
            </a:r>
            <a:r>
              <a:rPr lang="en-GB" i="1" dirty="0">
                <a:solidFill>
                  <a:schemeClr val="bg2">
                    <a:lumMod val="90000"/>
                  </a:schemeClr>
                </a:solidFill>
              </a:rPr>
              <a:t>x</a:t>
            </a:r>
            <a:r>
              <a:rPr lang="en-GB" dirty="0">
                <a:solidFill>
                  <a:schemeClr val="bg2">
                    <a:lumMod val="90000"/>
                  </a:schemeClr>
                </a:solidFill>
              </a:rPr>
              <a:t>-axis) and α = 5×10</a:t>
            </a:r>
            <a:r>
              <a:rPr lang="en-GB" baseline="30000" dirty="0">
                <a:solidFill>
                  <a:schemeClr val="bg2">
                    <a:lumMod val="90000"/>
                  </a:schemeClr>
                </a:solidFill>
              </a:rPr>
              <a:t>−8</a:t>
            </a:r>
            <a:endParaRPr lang="en-US" baseline="30000" dirty="0">
              <a:solidFill>
                <a:schemeClr val="bg2">
                  <a:lumMod val="90000"/>
                </a:schemeClr>
              </a:solidFill>
            </a:endParaRPr>
          </a:p>
        </p:txBody>
      </p:sp>
      <p:pic>
        <p:nvPicPr>
          <p:cNvPr id="9" name="Picture 8">
            <a:extLst>
              <a:ext uri="{FF2B5EF4-FFF2-40B4-BE49-F238E27FC236}">
                <a16:creationId xmlns:a16="http://schemas.microsoft.com/office/drawing/2014/main" id="{74A94EA6-A4EF-8CF5-100A-BC943E98F4BE}"/>
              </a:ext>
            </a:extLst>
          </p:cNvPr>
          <p:cNvPicPr>
            <a:picLocks noChangeAspect="1"/>
          </p:cNvPicPr>
          <p:nvPr/>
        </p:nvPicPr>
        <p:blipFill>
          <a:blip r:embed="rId2"/>
          <a:stretch>
            <a:fillRect/>
          </a:stretch>
        </p:blipFill>
        <p:spPr>
          <a:xfrm>
            <a:off x="2831674" y="1524001"/>
            <a:ext cx="6528651" cy="4347804"/>
          </a:xfrm>
          <a:prstGeom prst="rect">
            <a:avLst/>
          </a:prstGeom>
        </p:spPr>
      </p:pic>
    </p:spTree>
    <p:extLst>
      <p:ext uri="{BB962C8B-B14F-4D97-AF65-F5344CB8AC3E}">
        <p14:creationId xmlns:p14="http://schemas.microsoft.com/office/powerpoint/2010/main" val="3465894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p:txBody>
              <a:bodyPr>
                <a:normAutofit lnSpcReduction="10000"/>
              </a:bodyPr>
              <a:lstStyle/>
              <a:p>
                <a:pPr marL="0" indent="0">
                  <a:buNone/>
                </a:pPr>
                <a:r>
                  <a:rPr lang="en-GB" dirty="0"/>
                  <a:t>So, for each SNP we estimate  </a:t>
                </a:r>
                <a14:m>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𝑦</m:t>
                        </m:r>
                      </m:e>
                      <m:sub>
                        <m:r>
                          <a:rPr lang="en-US" i="1" smtClean="0">
                            <a:solidFill>
                              <a:schemeClr val="bg1"/>
                            </a:solidFill>
                            <a:latin typeface="Cambria Math" panose="02040503050406030204" pitchFamily="18" charset="0"/>
                          </a:rPr>
                          <m:t>𝑖</m:t>
                        </m:r>
                      </m:sub>
                    </m:sSub>
                    <m:r>
                      <a:rPr lang="en-US" i="1">
                        <a:solidFill>
                          <a:schemeClr val="bg1"/>
                        </a:solidFill>
                        <a:latin typeface="Cambria Math" panose="02040503050406030204" pitchFamily="18" charset="0"/>
                      </a:rPr>
                      <m:t>= </m:t>
                    </m:r>
                    <m:r>
                      <a:rPr lang="en-US" i="1">
                        <a:solidFill>
                          <a:schemeClr val="accent6"/>
                        </a:solidFill>
                        <a:latin typeface="Cambria Math" panose="02040503050406030204" pitchFamily="18" charset="0"/>
                        <a:ea typeface="Cambria Math" panose="02040503050406030204" pitchFamily="18" charset="0"/>
                      </a:rPr>
                      <m:t>𝜇</m:t>
                    </m:r>
                    <m:r>
                      <a:rPr lang="en-US" i="1">
                        <a:solidFill>
                          <a:schemeClr val="bg1"/>
                        </a:solidFill>
                        <a:latin typeface="Cambria Math" panose="02040503050406030204" pitchFamily="18" charset="0"/>
                        <a:ea typeface="Cambria Math" panose="02040503050406030204" pitchFamily="18" charset="0"/>
                      </a:rPr>
                      <m:t>+</m:t>
                    </m:r>
                    <m:sSub>
                      <m:sSubPr>
                        <m:ctrlPr>
                          <a:rPr lang="en-US" i="1">
                            <a:solidFill>
                              <a:schemeClr val="accent5"/>
                            </a:solidFill>
                            <a:latin typeface="Cambria Math" panose="02040503050406030204" pitchFamily="18" charset="0"/>
                            <a:ea typeface="Cambria Math" panose="02040503050406030204" pitchFamily="18" charset="0"/>
                          </a:rPr>
                        </m:ctrlPr>
                      </m:sSubPr>
                      <m:e>
                        <m:r>
                          <a:rPr lang="en-US" i="1">
                            <a:solidFill>
                              <a:schemeClr val="accent5"/>
                            </a:solidFill>
                            <a:latin typeface="Cambria Math" panose="02040503050406030204" pitchFamily="18" charset="0"/>
                            <a:ea typeface="Cambria Math" panose="02040503050406030204" pitchFamily="18" charset="0"/>
                          </a:rPr>
                          <m:t>𝛽</m:t>
                        </m:r>
                      </m:e>
                      <m:sub>
                        <m:r>
                          <a:rPr lang="en-US" i="1">
                            <a:solidFill>
                              <a:schemeClr val="accent5"/>
                            </a:solidFill>
                            <a:latin typeface="Cambria Math" panose="02040503050406030204" pitchFamily="18" charset="0"/>
                            <a:ea typeface="Cambria Math" panose="02040503050406030204" pitchFamily="18" charset="0"/>
                          </a:rPr>
                          <m:t>𝑗</m:t>
                        </m:r>
                      </m:sub>
                    </m:sSub>
                    <m:sSub>
                      <m:sSubPr>
                        <m:ctrlPr>
                          <a:rPr lang="en-US" i="1">
                            <a:solidFill>
                              <a:srgbClr val="FFFF00"/>
                            </a:solidFill>
                            <a:latin typeface="Cambria Math" panose="02040503050406030204" pitchFamily="18" charset="0"/>
                            <a:ea typeface="Cambria Math" panose="02040503050406030204" pitchFamily="18" charset="0"/>
                          </a:rPr>
                        </m:ctrlPr>
                      </m:sSubPr>
                      <m:e>
                        <m:r>
                          <a:rPr lang="en-US" i="1">
                            <a:solidFill>
                              <a:srgbClr val="FFFF00"/>
                            </a:solidFill>
                            <a:latin typeface="Cambria Math" panose="02040503050406030204" pitchFamily="18" charset="0"/>
                            <a:ea typeface="Cambria Math" panose="02040503050406030204" pitchFamily="18" charset="0"/>
                          </a:rPr>
                          <m:t>𝑥</m:t>
                        </m:r>
                      </m:e>
                      <m:sub>
                        <m:r>
                          <a:rPr lang="en-US" i="1">
                            <a:solidFill>
                              <a:srgbClr val="FFFF00"/>
                            </a:solidFill>
                            <a:latin typeface="Cambria Math" panose="02040503050406030204" pitchFamily="18" charset="0"/>
                            <a:ea typeface="Cambria Math" panose="02040503050406030204" pitchFamily="18" charset="0"/>
                          </a:rPr>
                          <m:t>𝑖𝑗</m:t>
                        </m:r>
                      </m:sub>
                    </m:sSub>
                    <m:r>
                      <a:rPr lang="en-US" i="1">
                        <a:solidFill>
                          <a:schemeClr val="bg1"/>
                        </a:solidFill>
                        <a:latin typeface="Cambria Math" panose="02040503050406030204" pitchFamily="18" charset="0"/>
                        <a:ea typeface="Cambria Math" panose="02040503050406030204" pitchFamily="18" charset="0"/>
                      </a:rPr>
                      <m:t>+</m:t>
                    </m:r>
                    <m:sSub>
                      <m:sSubPr>
                        <m:ctrlPr>
                          <a:rPr lang="en-US" i="1">
                            <a:solidFill>
                              <a:srgbClr val="FF0000"/>
                            </a:solidFill>
                            <a:latin typeface="Cambria Math" panose="02040503050406030204" pitchFamily="18" charset="0"/>
                            <a:ea typeface="Cambria Math" panose="02040503050406030204" pitchFamily="18" charset="0"/>
                          </a:rPr>
                        </m:ctrlPr>
                      </m:sSubPr>
                      <m:e>
                        <m:r>
                          <a:rPr lang="en-US" b="1">
                            <a:solidFill>
                              <a:srgbClr val="FF0000"/>
                            </a:solidFill>
                            <a:latin typeface="Cambria Math" panose="02040503050406030204" pitchFamily="18" charset="0"/>
                            <a:ea typeface="Cambria Math" panose="02040503050406030204" pitchFamily="18" charset="0"/>
                          </a:rPr>
                          <m:t>𝐙</m:t>
                        </m:r>
                      </m:e>
                      <m:sub>
                        <m:r>
                          <a:rPr lang="en-US" i="1">
                            <a:solidFill>
                              <a:srgbClr val="FF0000"/>
                            </a:solidFill>
                            <a:latin typeface="Cambria Math" panose="02040503050406030204" pitchFamily="18" charset="0"/>
                            <a:ea typeface="Cambria Math" panose="02040503050406030204" pitchFamily="18" charset="0"/>
                          </a:rPr>
                          <m:t>𝑖</m:t>
                        </m:r>
                      </m:sub>
                    </m:sSub>
                    <m:r>
                      <m:rPr>
                        <m:sty m:val="p"/>
                      </m:rPr>
                      <a:rPr lang="en-US">
                        <a:solidFill>
                          <a:schemeClr val="accent2"/>
                        </a:solidFill>
                        <a:latin typeface="Cambria Math" panose="02040503050406030204" pitchFamily="18" charset="0"/>
                        <a:ea typeface="Cambria Math" panose="02040503050406030204" pitchFamily="18" charset="0"/>
                      </a:rPr>
                      <m:t>γ</m:t>
                    </m:r>
                    <m:r>
                      <a:rPr lang="en-US" i="1">
                        <a:solidFill>
                          <a:schemeClr val="bg1"/>
                        </a:solidFill>
                        <a:latin typeface="Cambria Math" panose="02040503050406030204" pitchFamily="18" charset="0"/>
                        <a:ea typeface="Cambria Math" panose="02040503050406030204" pitchFamily="18" charset="0"/>
                      </a:rPr>
                      <m:t>+</m:t>
                    </m:r>
                    <m:sSub>
                      <m:sSubPr>
                        <m:ctrlPr>
                          <a:rPr lang="en-US" i="1">
                            <a:solidFill>
                              <a:schemeClr val="tx2">
                                <a:lumMod val="60000"/>
                                <a:lumOff val="40000"/>
                              </a:schemeClr>
                            </a:solidFill>
                            <a:latin typeface="Cambria Math" panose="02040503050406030204" pitchFamily="18" charset="0"/>
                            <a:ea typeface="Cambria Math" panose="02040503050406030204" pitchFamily="18" charset="0"/>
                          </a:rPr>
                        </m:ctrlPr>
                      </m:sSubPr>
                      <m:e>
                        <m:r>
                          <a:rPr lang="en-US" i="1">
                            <a:solidFill>
                              <a:schemeClr val="tx2">
                                <a:lumMod val="60000"/>
                                <a:lumOff val="40000"/>
                              </a:schemeClr>
                            </a:solidFill>
                            <a:latin typeface="Cambria Math" panose="02040503050406030204" pitchFamily="18" charset="0"/>
                            <a:ea typeface="Cambria Math" panose="02040503050406030204" pitchFamily="18" charset="0"/>
                          </a:rPr>
                          <m:t>𝜀</m:t>
                        </m:r>
                      </m:e>
                      <m:sub>
                        <m:r>
                          <a:rPr lang="en-US" i="1">
                            <a:solidFill>
                              <a:schemeClr val="tx2">
                                <a:lumMod val="60000"/>
                                <a:lumOff val="40000"/>
                              </a:schemeClr>
                            </a:solidFill>
                            <a:latin typeface="Cambria Math" panose="02040503050406030204" pitchFamily="18" charset="0"/>
                            <a:ea typeface="Cambria Math" panose="02040503050406030204" pitchFamily="18" charset="0"/>
                          </a:rPr>
                          <m:t>𝑖</m:t>
                        </m:r>
                      </m:sub>
                    </m:sSub>
                  </m:oMath>
                </a14:m>
                <a:endParaRPr lang="en-GB" b="1" dirty="0">
                  <a:ea typeface="Cambria Math" panose="02040503050406030204" pitchFamily="18" charset="0"/>
                </a:endParaRPr>
              </a:p>
              <a:p>
                <a:r>
                  <a:rPr lang="en-US" dirty="0"/>
                  <a:t>This is our ‘main equation’ for a GWAS</a:t>
                </a:r>
              </a:p>
              <a:p>
                <a:r>
                  <a:rPr lang="en-GB" dirty="0">
                    <a:ea typeface="Cambria Math" panose="02040503050406030204" pitchFamily="18" charset="0"/>
                  </a:rPr>
                  <a:t>Let </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GB" dirty="0">
                    <a:ea typeface="Cambria Math" panose="02040503050406030204" pitchFamily="18" charset="0"/>
                  </a:rPr>
                  <a:t> denote the (OLS) estimator of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𝛽</m:t>
                        </m:r>
                      </m:e>
                      <m:sub>
                        <m:r>
                          <a:rPr lang="en-GB" i="1">
                            <a:latin typeface="Cambria Math" panose="02040503050406030204" pitchFamily="18" charset="0"/>
                            <a:ea typeface="Cambria Math" panose="02040503050406030204" pitchFamily="18" charset="0"/>
                          </a:rPr>
                          <m:t>𝑗</m:t>
                        </m:r>
                      </m:sub>
                    </m:sSub>
                  </m:oMath>
                </a14:m>
                <a:endParaRPr lang="en-US" i="1" dirty="0"/>
              </a:p>
              <a:p>
                <a:pPr marL="0" indent="0">
                  <a:buNone/>
                </a:pPr>
                <a:r>
                  <a:rPr lang="en-US" dirty="0"/>
                  <a:t>Ideally:</a:t>
                </a:r>
              </a:p>
              <a:p>
                <a:pPr marL="514350" indent="-514350">
                  <a:buAutoNum type="arabicPeriod"/>
                </a:pPr>
                <a:r>
                  <a:rPr lang="en-US" dirty="0"/>
                  <a:t>Unbiased </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US" dirty="0"/>
                  <a:t>, so E[</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US" dirty="0"/>
                  <a:t>] =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𝛽</m:t>
                        </m:r>
                      </m:e>
                      <m:sub>
                        <m:r>
                          <a:rPr lang="en-GB" i="1">
                            <a:latin typeface="Cambria Math" panose="02040503050406030204" pitchFamily="18" charset="0"/>
                            <a:ea typeface="Cambria Math" panose="02040503050406030204" pitchFamily="18" charset="0"/>
                          </a:rPr>
                          <m:t>𝑗</m:t>
                        </m:r>
                      </m:sub>
                    </m:sSub>
                  </m:oMath>
                </a14:m>
                <a:endParaRPr lang="en-US" dirty="0"/>
              </a:p>
              <a:p>
                <a:pPr marL="514350" indent="-514350">
                  <a:buAutoNum type="arabicPeriod"/>
                </a:pPr>
                <a:r>
                  <a:rPr lang="en-US" dirty="0"/>
                  <a:t>Correct standard error (SE) of </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endParaRPr lang="en-US" dirty="0"/>
              </a:p>
              <a:p>
                <a:pPr lvl="1"/>
                <a:r>
                  <a:rPr lang="en-US" dirty="0"/>
                  <a:t>(bit more formal: SE(</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GB" dirty="0"/>
                  <a:t>) is a consistent estimator of true SD(</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GB" dirty="0"/>
                  <a:t>))</a:t>
                </a:r>
                <a:endParaRPr lang="en-US" dirty="0"/>
              </a:p>
              <a:p>
                <a:pPr marL="0" indent="0">
                  <a:buNone/>
                </a:pPr>
                <a:r>
                  <a:rPr lang="en-US" dirty="0"/>
                  <a:t>Under 1 and 2: our statistical tests are reliable (for large </a:t>
                </a:r>
                <a:r>
                  <a:rPr lang="en-US" i="1" dirty="0"/>
                  <a:t>N</a:t>
                </a:r>
                <a:r>
                  <a:rPr lang="en-US" dirty="0"/>
                  <a:t>)!</a:t>
                </a:r>
              </a:p>
            </p:txBody>
          </p:sp>
        </mc:Choice>
        <mc:Fallback xmlns="">
          <p:sp>
            <p:nvSpPr>
              <p:cNvPr id="3" name="Content Placeholder 2">
                <a:extLst>
                  <a:ext uri="{FF2B5EF4-FFF2-40B4-BE49-F238E27FC236}">
                    <a16:creationId xmlns:a16="http://schemas.microsoft.com/office/drawing/2014/main" id="{BB60AE0F-F62B-885A-8609-6B2FD23EF0A2}"/>
                  </a:ext>
                </a:extLst>
              </p:cNvPr>
              <p:cNvSpPr>
                <a:spLocks noGrp="1" noRot="1" noChangeAspect="1" noMove="1" noResize="1" noEditPoints="1" noAdjustHandles="1" noChangeArrowheads="1" noChangeShapeType="1" noTextEdit="1"/>
              </p:cNvSpPr>
              <p:nvPr>
                <p:ph idx="1"/>
              </p:nvPr>
            </p:nvSpPr>
            <p:spPr>
              <a:blipFill>
                <a:blip r:embed="rId3"/>
                <a:stretch>
                  <a:fillRect l="-1441" t="-3506" b="-2945"/>
                </a:stretch>
              </a:blipFill>
            </p:spPr>
            <p:txBody>
              <a:bodyPr/>
              <a:lstStyle/>
              <a:p>
                <a:r>
                  <a:rPr lang="en-NL">
                    <a:noFill/>
                  </a:rPr>
                  <a:t> </a:t>
                </a:r>
              </a:p>
            </p:txBody>
          </p:sp>
        </mc:Fallback>
      </mc:AlternateContent>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1/10</a:t>
            </a:r>
          </a:p>
        </p:txBody>
      </p:sp>
    </p:spTree>
    <p:extLst>
      <p:ext uri="{BB962C8B-B14F-4D97-AF65-F5344CB8AC3E}">
        <p14:creationId xmlns:p14="http://schemas.microsoft.com/office/powerpoint/2010/main" val="310926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a:xfrm>
                <a:off x="387350" y="1524001"/>
                <a:ext cx="11423650" cy="4859734"/>
              </a:xfrm>
            </p:spPr>
            <p:txBody>
              <a:bodyPr>
                <a:normAutofit fontScale="92500" lnSpcReduction="10000"/>
              </a:bodyPr>
              <a:lstStyle/>
              <a:p>
                <a:pPr marL="0" indent="0">
                  <a:buNone/>
                </a:pPr>
                <a14:m>
                  <m:oMathPara xmlns:m="http://schemas.openxmlformats.org/officeDocument/2006/math">
                    <m:oMathParaPr>
                      <m:jc m:val="centerGroup"/>
                    </m:oMathParaPr>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𝑦</m:t>
                          </m:r>
                        </m:e>
                        <m:sub>
                          <m:r>
                            <a:rPr lang="en-US" i="1">
                              <a:solidFill>
                                <a:schemeClr val="bg1"/>
                              </a:solidFill>
                              <a:latin typeface="Cambria Math" panose="02040503050406030204" pitchFamily="18" charset="0"/>
                            </a:rPr>
                            <m:t>𝑖</m:t>
                          </m:r>
                        </m:sub>
                      </m:sSub>
                      <m:r>
                        <a:rPr lang="en-US" i="1">
                          <a:solidFill>
                            <a:schemeClr val="bg1"/>
                          </a:solidFill>
                          <a:latin typeface="Cambria Math" panose="02040503050406030204" pitchFamily="18" charset="0"/>
                        </a:rPr>
                        <m:t>= </m:t>
                      </m:r>
                      <m:r>
                        <a:rPr lang="en-US" i="1">
                          <a:solidFill>
                            <a:schemeClr val="accent6"/>
                          </a:solidFill>
                          <a:latin typeface="Cambria Math" panose="02040503050406030204" pitchFamily="18" charset="0"/>
                          <a:ea typeface="Cambria Math" panose="02040503050406030204" pitchFamily="18" charset="0"/>
                        </a:rPr>
                        <m:t>𝜇</m:t>
                      </m:r>
                      <m:r>
                        <a:rPr lang="en-US" i="1">
                          <a:solidFill>
                            <a:schemeClr val="bg1"/>
                          </a:solidFill>
                          <a:latin typeface="Cambria Math" panose="02040503050406030204" pitchFamily="18" charset="0"/>
                          <a:ea typeface="Cambria Math" panose="02040503050406030204" pitchFamily="18" charset="0"/>
                        </a:rPr>
                        <m:t>+</m:t>
                      </m:r>
                      <m:sSub>
                        <m:sSubPr>
                          <m:ctrlPr>
                            <a:rPr lang="en-US" i="1">
                              <a:solidFill>
                                <a:schemeClr val="accent5"/>
                              </a:solidFill>
                              <a:latin typeface="Cambria Math" panose="02040503050406030204" pitchFamily="18" charset="0"/>
                              <a:ea typeface="Cambria Math" panose="02040503050406030204" pitchFamily="18" charset="0"/>
                            </a:rPr>
                          </m:ctrlPr>
                        </m:sSubPr>
                        <m:e>
                          <m:r>
                            <a:rPr lang="en-US" i="1">
                              <a:solidFill>
                                <a:schemeClr val="accent5"/>
                              </a:solidFill>
                              <a:latin typeface="Cambria Math" panose="02040503050406030204" pitchFamily="18" charset="0"/>
                              <a:ea typeface="Cambria Math" panose="02040503050406030204" pitchFamily="18" charset="0"/>
                            </a:rPr>
                            <m:t>𝛽</m:t>
                          </m:r>
                        </m:e>
                        <m:sub>
                          <m:r>
                            <a:rPr lang="en-US" i="1">
                              <a:solidFill>
                                <a:schemeClr val="accent5"/>
                              </a:solidFill>
                              <a:latin typeface="Cambria Math" panose="02040503050406030204" pitchFamily="18" charset="0"/>
                              <a:ea typeface="Cambria Math" panose="02040503050406030204" pitchFamily="18" charset="0"/>
                            </a:rPr>
                            <m:t>𝑗</m:t>
                          </m:r>
                        </m:sub>
                      </m:sSub>
                      <m:sSub>
                        <m:sSubPr>
                          <m:ctrlPr>
                            <a:rPr lang="en-US" i="1">
                              <a:solidFill>
                                <a:srgbClr val="FFFF00"/>
                              </a:solidFill>
                              <a:latin typeface="Cambria Math" panose="02040503050406030204" pitchFamily="18" charset="0"/>
                              <a:ea typeface="Cambria Math" panose="02040503050406030204" pitchFamily="18" charset="0"/>
                            </a:rPr>
                          </m:ctrlPr>
                        </m:sSubPr>
                        <m:e>
                          <m:r>
                            <a:rPr lang="en-US" i="1">
                              <a:solidFill>
                                <a:srgbClr val="FFFF00"/>
                              </a:solidFill>
                              <a:latin typeface="Cambria Math" panose="02040503050406030204" pitchFamily="18" charset="0"/>
                              <a:ea typeface="Cambria Math" panose="02040503050406030204" pitchFamily="18" charset="0"/>
                            </a:rPr>
                            <m:t>𝑥</m:t>
                          </m:r>
                        </m:e>
                        <m:sub>
                          <m:r>
                            <a:rPr lang="en-US" i="1">
                              <a:solidFill>
                                <a:srgbClr val="FFFF00"/>
                              </a:solidFill>
                              <a:latin typeface="Cambria Math" panose="02040503050406030204" pitchFamily="18" charset="0"/>
                              <a:ea typeface="Cambria Math" panose="02040503050406030204" pitchFamily="18" charset="0"/>
                            </a:rPr>
                            <m:t>𝑖𝑗</m:t>
                          </m:r>
                        </m:sub>
                      </m:sSub>
                      <m:r>
                        <a:rPr lang="en-US" i="1">
                          <a:solidFill>
                            <a:schemeClr val="bg1"/>
                          </a:solidFill>
                          <a:latin typeface="Cambria Math" panose="02040503050406030204" pitchFamily="18" charset="0"/>
                          <a:ea typeface="Cambria Math" panose="02040503050406030204" pitchFamily="18" charset="0"/>
                        </a:rPr>
                        <m:t>+</m:t>
                      </m:r>
                      <m:sSub>
                        <m:sSubPr>
                          <m:ctrlPr>
                            <a:rPr lang="en-US" i="1">
                              <a:solidFill>
                                <a:srgbClr val="FF0000"/>
                              </a:solidFill>
                              <a:latin typeface="Cambria Math" panose="02040503050406030204" pitchFamily="18" charset="0"/>
                              <a:ea typeface="Cambria Math" panose="02040503050406030204" pitchFamily="18" charset="0"/>
                            </a:rPr>
                          </m:ctrlPr>
                        </m:sSubPr>
                        <m:e>
                          <m:r>
                            <a:rPr lang="en-US" b="1">
                              <a:solidFill>
                                <a:srgbClr val="FF0000"/>
                              </a:solidFill>
                              <a:latin typeface="Cambria Math" panose="02040503050406030204" pitchFamily="18" charset="0"/>
                              <a:ea typeface="Cambria Math" panose="02040503050406030204" pitchFamily="18" charset="0"/>
                            </a:rPr>
                            <m:t>𝐙</m:t>
                          </m:r>
                        </m:e>
                        <m:sub>
                          <m:r>
                            <a:rPr lang="en-US" i="1">
                              <a:solidFill>
                                <a:srgbClr val="FF0000"/>
                              </a:solidFill>
                              <a:latin typeface="Cambria Math" panose="02040503050406030204" pitchFamily="18" charset="0"/>
                              <a:ea typeface="Cambria Math" panose="02040503050406030204" pitchFamily="18" charset="0"/>
                            </a:rPr>
                            <m:t>𝑖</m:t>
                          </m:r>
                        </m:sub>
                      </m:sSub>
                      <m:r>
                        <m:rPr>
                          <m:sty m:val="p"/>
                        </m:rPr>
                        <a:rPr lang="en-US">
                          <a:solidFill>
                            <a:schemeClr val="accent2"/>
                          </a:solidFill>
                          <a:latin typeface="Cambria Math" panose="02040503050406030204" pitchFamily="18" charset="0"/>
                          <a:ea typeface="Cambria Math" panose="02040503050406030204" pitchFamily="18" charset="0"/>
                        </a:rPr>
                        <m:t>γ</m:t>
                      </m:r>
                      <m:r>
                        <a:rPr lang="en-US" i="1">
                          <a:solidFill>
                            <a:schemeClr val="bg1"/>
                          </a:solidFill>
                          <a:latin typeface="Cambria Math" panose="02040503050406030204" pitchFamily="18" charset="0"/>
                          <a:ea typeface="Cambria Math" panose="02040503050406030204" pitchFamily="18" charset="0"/>
                        </a:rPr>
                        <m:t>+</m:t>
                      </m:r>
                      <m:sSub>
                        <m:sSubPr>
                          <m:ctrlPr>
                            <a:rPr lang="en-US" i="1">
                              <a:solidFill>
                                <a:schemeClr val="tx2">
                                  <a:lumMod val="60000"/>
                                  <a:lumOff val="40000"/>
                                </a:schemeClr>
                              </a:solidFill>
                              <a:latin typeface="Cambria Math" panose="02040503050406030204" pitchFamily="18" charset="0"/>
                              <a:ea typeface="Cambria Math" panose="02040503050406030204" pitchFamily="18" charset="0"/>
                            </a:rPr>
                          </m:ctrlPr>
                        </m:sSubPr>
                        <m:e>
                          <m:r>
                            <a:rPr lang="en-US" i="1">
                              <a:solidFill>
                                <a:schemeClr val="tx2">
                                  <a:lumMod val="60000"/>
                                  <a:lumOff val="40000"/>
                                </a:schemeClr>
                              </a:solidFill>
                              <a:latin typeface="Cambria Math" panose="02040503050406030204" pitchFamily="18" charset="0"/>
                              <a:ea typeface="Cambria Math" panose="02040503050406030204" pitchFamily="18" charset="0"/>
                            </a:rPr>
                            <m:t>𝜀</m:t>
                          </m:r>
                        </m:e>
                        <m:sub>
                          <m:r>
                            <a:rPr lang="en-US" i="1">
                              <a:solidFill>
                                <a:schemeClr val="tx2">
                                  <a:lumMod val="60000"/>
                                  <a:lumOff val="40000"/>
                                </a:schemeClr>
                              </a:solidFill>
                              <a:latin typeface="Cambria Math" panose="02040503050406030204" pitchFamily="18" charset="0"/>
                              <a:ea typeface="Cambria Math" panose="02040503050406030204" pitchFamily="18" charset="0"/>
                            </a:rPr>
                            <m:t>𝑖</m:t>
                          </m:r>
                        </m:sub>
                      </m:sSub>
                    </m:oMath>
                  </m:oMathPara>
                </a14:m>
                <a:endParaRPr lang="en-GB" dirty="0"/>
              </a:p>
              <a:p>
                <a:pPr marL="0" indent="0">
                  <a:buNone/>
                </a:pPr>
                <a:r>
                  <a:rPr lang="en-GB" dirty="0"/>
                  <a:t>For unbiased </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GB" dirty="0"/>
                  <a:t> and correct SE:</a:t>
                </a:r>
              </a:p>
              <a:p>
                <a:pPr marL="0" indent="0">
                  <a:buNone/>
                </a:pPr>
                <a:r>
                  <a:rPr lang="en-GB" u="sng" dirty="0"/>
                  <a:t>A1. Linearity</a:t>
                </a:r>
              </a:p>
              <a:p>
                <a:pPr lvl="1"/>
                <a:r>
                  <a:rPr lang="en-GB" dirty="0"/>
                  <a:t>i.e. SNP (and covariates) have linear effect on </a:t>
                </a:r>
                <a:r>
                  <a:rPr lang="en-GB" i="1" dirty="0"/>
                  <a:t>Y</a:t>
                </a:r>
              </a:p>
              <a:p>
                <a:pPr marL="0" indent="0">
                  <a:buNone/>
                </a:pPr>
                <a:r>
                  <a:rPr lang="en-GB" u="sng" dirty="0"/>
                  <a:t>A2. Random sampling</a:t>
                </a:r>
              </a:p>
              <a:p>
                <a:pPr marL="0" indent="0">
                  <a:buNone/>
                </a:pPr>
                <a:r>
                  <a:rPr lang="en-GB" u="sng" dirty="0"/>
                  <a:t>A3. No perfect collinearity</a:t>
                </a:r>
              </a:p>
              <a:p>
                <a:pPr lvl="1"/>
                <a:r>
                  <a:rPr lang="en-GB" dirty="0"/>
                  <a:t>no regressor can be perfectly explained by the other regressors</a:t>
                </a:r>
              </a:p>
              <a:p>
                <a:pPr marL="0" indent="0">
                  <a:buNone/>
                </a:pPr>
                <a:r>
                  <a:rPr lang="en-GB" u="sng" dirty="0"/>
                  <a:t>A4. Error term not correlated with SNP (and covariates)</a:t>
                </a:r>
              </a:p>
              <a:p>
                <a:pPr marL="0" indent="0">
                  <a:buNone/>
                </a:pPr>
                <a:r>
                  <a:rPr lang="en-GB" u="sng" dirty="0"/>
                  <a:t>A5. Homoskedastic errors</a:t>
                </a:r>
              </a:p>
              <a:p>
                <a:pPr lvl="1"/>
                <a:r>
                  <a:rPr lang="en-GB" dirty="0"/>
                  <a:t>Variance of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𝜀</m:t>
                        </m:r>
                      </m:e>
                      <m:sub>
                        <m:r>
                          <a:rPr lang="en-GB" b="0" i="1" smtClean="0">
                            <a:latin typeface="Cambria Math" panose="02040503050406030204" pitchFamily="18" charset="0"/>
                            <a:ea typeface="Cambria Math" panose="02040503050406030204" pitchFamily="18" charset="0"/>
                          </a:rPr>
                          <m:t>𝑖</m:t>
                        </m:r>
                      </m:sub>
                    </m:sSub>
                  </m:oMath>
                </a14:m>
                <a:r>
                  <a:rPr lang="en-GB" dirty="0"/>
                  <a:t> does not depend on values of regressors for individual </a:t>
                </a:r>
                <a:r>
                  <a:rPr lang="en-GB" i="1" dirty="0"/>
                  <a:t>i</a:t>
                </a:r>
                <a:endParaRPr lang="en-GB" dirty="0"/>
              </a:p>
              <a:p>
                <a:pPr marL="514350" indent="-514350">
                  <a:buFont typeface="+mj-lt"/>
                  <a:buAutoNum type="arabicPeriod"/>
                </a:pPr>
                <a:endParaRPr lang="en-US" dirty="0"/>
              </a:p>
            </p:txBody>
          </p:sp>
        </mc:Choice>
        <mc:Fallback xmlns="">
          <p:sp>
            <p:nvSpPr>
              <p:cNvPr id="3" name="Content Placeholder 2">
                <a:extLst>
                  <a:ext uri="{FF2B5EF4-FFF2-40B4-BE49-F238E27FC236}">
                    <a16:creationId xmlns:a16="http://schemas.microsoft.com/office/drawing/2014/main" id="{BB60AE0F-F62B-885A-8609-6B2FD23EF0A2}"/>
                  </a:ext>
                </a:extLst>
              </p:cNvPr>
              <p:cNvSpPr>
                <a:spLocks noGrp="1" noRot="1" noChangeAspect="1" noMove="1" noResize="1" noEditPoints="1" noAdjustHandles="1" noChangeArrowheads="1" noChangeShapeType="1" noTextEdit="1"/>
              </p:cNvSpPr>
              <p:nvPr>
                <p:ph idx="1"/>
              </p:nvPr>
            </p:nvSpPr>
            <p:spPr>
              <a:xfrm>
                <a:off x="387350" y="1524001"/>
                <a:ext cx="11423650" cy="4859734"/>
              </a:xfrm>
              <a:blipFill>
                <a:blip r:embed="rId2"/>
                <a:stretch>
                  <a:fillRect l="-1281"/>
                </a:stretch>
              </a:blipFill>
            </p:spPr>
            <p:txBody>
              <a:bodyPr/>
              <a:lstStyle/>
              <a:p>
                <a:r>
                  <a:rPr lang="en-NL">
                    <a:noFill/>
                  </a:rPr>
                  <a:t> </a:t>
                </a:r>
              </a:p>
            </p:txBody>
          </p:sp>
        </mc:Fallback>
      </mc:AlternateContent>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2/10</a:t>
            </a:r>
          </a:p>
        </p:txBody>
      </p:sp>
    </p:spTree>
    <p:extLst>
      <p:ext uri="{BB962C8B-B14F-4D97-AF65-F5344CB8AC3E}">
        <p14:creationId xmlns:p14="http://schemas.microsoft.com/office/powerpoint/2010/main" val="373312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292654-7164-3F04-EC22-DC80B672EFEF}"/>
              </a:ext>
            </a:extLst>
          </p:cNvPr>
          <p:cNvPicPr>
            <a:picLocks noChangeAspect="1"/>
          </p:cNvPicPr>
          <p:nvPr/>
        </p:nvPicPr>
        <p:blipFill>
          <a:blip r:embed="rId3"/>
          <a:stretch>
            <a:fillRect/>
          </a:stretch>
        </p:blipFill>
        <p:spPr>
          <a:xfrm>
            <a:off x="3192530" y="1524000"/>
            <a:ext cx="5781677" cy="3499436"/>
          </a:xfrm>
          <a:prstGeom prst="rect">
            <a:avLst/>
          </a:prstGeom>
        </p:spPr>
      </p:pic>
      <p:sp>
        <p:nvSpPr>
          <p:cNvPr id="3" name="Text Placeholder 2">
            <a:extLst>
              <a:ext uri="{FF2B5EF4-FFF2-40B4-BE49-F238E27FC236}">
                <a16:creationId xmlns:a16="http://schemas.microsoft.com/office/drawing/2014/main" id="{730C7FDF-DBD7-42D7-B56F-C6F361044BFE}"/>
              </a:ext>
            </a:extLst>
          </p:cNvPr>
          <p:cNvSpPr>
            <a:spLocks noGrp="1"/>
          </p:cNvSpPr>
          <p:nvPr>
            <p:ph type="body" sz="quarter" idx="10"/>
          </p:nvPr>
        </p:nvSpPr>
        <p:spPr/>
        <p:txBody>
          <a:bodyPr/>
          <a:lstStyle/>
          <a:p>
            <a:r>
              <a:rPr lang="en-US" dirty="0"/>
              <a:t>GWAS Assumptions – 3/10</a:t>
            </a:r>
          </a:p>
        </p:txBody>
      </p:sp>
      <p:cxnSp>
        <p:nvCxnSpPr>
          <p:cNvPr id="11" name="Straight Arrow Connector 10">
            <a:extLst>
              <a:ext uri="{FF2B5EF4-FFF2-40B4-BE49-F238E27FC236}">
                <a16:creationId xmlns:a16="http://schemas.microsoft.com/office/drawing/2014/main" id="{FDEF0DD7-6AA8-A9A2-7366-6B146B5E1CCA}"/>
              </a:ext>
            </a:extLst>
          </p:cNvPr>
          <p:cNvCxnSpPr>
            <a:cxnSpLocks/>
          </p:cNvCxnSpPr>
          <p:nvPr/>
        </p:nvCxnSpPr>
        <p:spPr>
          <a:xfrm flipV="1">
            <a:off x="3192530" y="1524001"/>
            <a:ext cx="0" cy="3514726"/>
          </a:xfrm>
          <a:prstGeom prst="straightConnector1">
            <a:avLst/>
          </a:prstGeom>
          <a:ln w="76200">
            <a:tailEnd type="triangle"/>
          </a:ln>
        </p:spPr>
        <p:style>
          <a:lnRef idx="1">
            <a:schemeClr val="accent6"/>
          </a:lnRef>
          <a:fillRef idx="0">
            <a:schemeClr val="accent6"/>
          </a:fillRef>
          <a:effectRef idx="0">
            <a:schemeClr val="accent6"/>
          </a:effectRef>
          <a:fontRef idx="minor">
            <a:schemeClr val="tx1"/>
          </a:fontRef>
        </p:style>
      </p:cxnSp>
      <p:cxnSp>
        <p:nvCxnSpPr>
          <p:cNvPr id="30" name="Straight Connector 29">
            <a:extLst>
              <a:ext uri="{FF2B5EF4-FFF2-40B4-BE49-F238E27FC236}">
                <a16:creationId xmlns:a16="http://schemas.microsoft.com/office/drawing/2014/main" id="{6C3E0BD9-A652-EA90-E712-F32E82EF24DE}"/>
              </a:ext>
            </a:extLst>
          </p:cNvPr>
          <p:cNvCxnSpPr>
            <a:cxnSpLocks/>
          </p:cNvCxnSpPr>
          <p:nvPr/>
        </p:nvCxnSpPr>
        <p:spPr>
          <a:xfrm flipV="1">
            <a:off x="3160848" y="5022884"/>
            <a:ext cx="5813359" cy="14736"/>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38" name="TextBox 37">
            <a:extLst>
              <a:ext uri="{FF2B5EF4-FFF2-40B4-BE49-F238E27FC236}">
                <a16:creationId xmlns:a16="http://schemas.microsoft.com/office/drawing/2014/main" id="{A85FBBEA-6875-A076-C54A-7D2DFEB83B5D}"/>
              </a:ext>
            </a:extLst>
          </p:cNvPr>
          <p:cNvSpPr txBox="1"/>
          <p:nvPr/>
        </p:nvSpPr>
        <p:spPr>
          <a:xfrm>
            <a:off x="1683631" y="3105834"/>
            <a:ext cx="1742956" cy="646331"/>
          </a:xfrm>
          <a:prstGeom prst="rect">
            <a:avLst/>
          </a:prstGeom>
          <a:noFill/>
        </p:spPr>
        <p:txBody>
          <a:bodyPr wrap="square" rtlCol="0">
            <a:spAutoFit/>
          </a:bodyPr>
          <a:lstStyle/>
          <a:p>
            <a:r>
              <a:rPr lang="en-US" sz="3600" dirty="0">
                <a:solidFill>
                  <a:schemeClr val="tx2">
                    <a:lumMod val="20000"/>
                    <a:lumOff val="80000"/>
                  </a:schemeClr>
                </a:solidFill>
              </a:rPr>
              <a:t>Height</a:t>
            </a:r>
          </a:p>
        </p:txBody>
      </p:sp>
      <p:sp>
        <p:nvSpPr>
          <p:cNvPr id="39" name="TextBox 38">
            <a:extLst>
              <a:ext uri="{FF2B5EF4-FFF2-40B4-BE49-F238E27FC236}">
                <a16:creationId xmlns:a16="http://schemas.microsoft.com/office/drawing/2014/main" id="{839FD5F7-1424-5C5F-0D99-6C6A5FA1A3AB}"/>
              </a:ext>
            </a:extLst>
          </p:cNvPr>
          <p:cNvSpPr txBox="1"/>
          <p:nvPr/>
        </p:nvSpPr>
        <p:spPr>
          <a:xfrm>
            <a:off x="3502970" y="5037621"/>
            <a:ext cx="754888" cy="646331"/>
          </a:xfrm>
          <a:prstGeom prst="rect">
            <a:avLst/>
          </a:prstGeom>
          <a:noFill/>
        </p:spPr>
        <p:txBody>
          <a:bodyPr wrap="square" rtlCol="0">
            <a:spAutoFit/>
          </a:bodyPr>
          <a:lstStyle/>
          <a:p>
            <a:r>
              <a:rPr lang="en-US" sz="3600" dirty="0">
                <a:solidFill>
                  <a:schemeClr val="bg2">
                    <a:lumMod val="90000"/>
                  </a:schemeClr>
                </a:solidFill>
              </a:rPr>
              <a:t>AA</a:t>
            </a:r>
          </a:p>
        </p:txBody>
      </p:sp>
      <p:sp>
        <p:nvSpPr>
          <p:cNvPr id="40" name="TextBox 39">
            <a:extLst>
              <a:ext uri="{FF2B5EF4-FFF2-40B4-BE49-F238E27FC236}">
                <a16:creationId xmlns:a16="http://schemas.microsoft.com/office/drawing/2014/main" id="{D6071877-5D00-C47C-9DE8-79847B93DA13}"/>
              </a:ext>
            </a:extLst>
          </p:cNvPr>
          <p:cNvSpPr txBox="1"/>
          <p:nvPr/>
        </p:nvSpPr>
        <p:spPr>
          <a:xfrm>
            <a:off x="5618845" y="5037621"/>
            <a:ext cx="654251" cy="646331"/>
          </a:xfrm>
          <a:prstGeom prst="rect">
            <a:avLst/>
          </a:prstGeom>
          <a:noFill/>
        </p:spPr>
        <p:txBody>
          <a:bodyPr wrap="square" rtlCol="0">
            <a:spAutoFit/>
          </a:bodyPr>
          <a:lstStyle/>
          <a:p>
            <a:r>
              <a:rPr lang="en-US" sz="3600" dirty="0">
                <a:solidFill>
                  <a:schemeClr val="bg2">
                    <a:lumMod val="90000"/>
                  </a:schemeClr>
                </a:solidFill>
              </a:rPr>
              <a:t>AT</a:t>
            </a:r>
          </a:p>
        </p:txBody>
      </p:sp>
      <p:sp>
        <p:nvSpPr>
          <p:cNvPr id="41" name="TextBox 40">
            <a:extLst>
              <a:ext uri="{FF2B5EF4-FFF2-40B4-BE49-F238E27FC236}">
                <a16:creationId xmlns:a16="http://schemas.microsoft.com/office/drawing/2014/main" id="{B6119457-62E5-C5E2-E4FE-FB3FE389ED37}"/>
              </a:ext>
            </a:extLst>
          </p:cNvPr>
          <p:cNvSpPr txBox="1"/>
          <p:nvPr/>
        </p:nvSpPr>
        <p:spPr>
          <a:xfrm>
            <a:off x="7934144" y="5037620"/>
            <a:ext cx="754888" cy="646331"/>
          </a:xfrm>
          <a:prstGeom prst="rect">
            <a:avLst/>
          </a:prstGeom>
          <a:noFill/>
        </p:spPr>
        <p:txBody>
          <a:bodyPr wrap="square" rtlCol="0">
            <a:spAutoFit/>
          </a:bodyPr>
          <a:lstStyle/>
          <a:p>
            <a:r>
              <a:rPr lang="en-US" sz="3600" dirty="0">
                <a:solidFill>
                  <a:schemeClr val="bg2">
                    <a:lumMod val="90000"/>
                  </a:schemeClr>
                </a:solidFill>
              </a:rPr>
              <a:t>TT</a:t>
            </a:r>
          </a:p>
        </p:txBody>
      </p:sp>
      <p:sp>
        <p:nvSpPr>
          <p:cNvPr id="44" name="TextBox 43">
            <a:extLst>
              <a:ext uri="{FF2B5EF4-FFF2-40B4-BE49-F238E27FC236}">
                <a16:creationId xmlns:a16="http://schemas.microsoft.com/office/drawing/2014/main" id="{DD1E4305-AF41-DD10-D72F-0381993BC1BF}"/>
              </a:ext>
            </a:extLst>
          </p:cNvPr>
          <p:cNvSpPr txBox="1"/>
          <p:nvPr/>
        </p:nvSpPr>
        <p:spPr>
          <a:xfrm>
            <a:off x="3646480" y="5609584"/>
            <a:ext cx="4899038" cy="646331"/>
          </a:xfrm>
          <a:prstGeom prst="rect">
            <a:avLst/>
          </a:prstGeom>
          <a:noFill/>
        </p:spPr>
        <p:txBody>
          <a:bodyPr wrap="square" rtlCol="0">
            <a:spAutoFit/>
          </a:bodyPr>
          <a:lstStyle/>
          <a:p>
            <a:pPr algn="ctr"/>
            <a:r>
              <a:rPr lang="en-US" sz="3600" dirty="0">
                <a:solidFill>
                  <a:schemeClr val="tx2">
                    <a:lumMod val="20000"/>
                    <a:lumOff val="80000"/>
                  </a:schemeClr>
                </a:solidFill>
              </a:rPr>
              <a:t>Genotypes for given SNP</a:t>
            </a:r>
          </a:p>
        </p:txBody>
      </p:sp>
      <p:cxnSp>
        <p:nvCxnSpPr>
          <p:cNvPr id="7" name="Straight Connector 6">
            <a:extLst>
              <a:ext uri="{FF2B5EF4-FFF2-40B4-BE49-F238E27FC236}">
                <a16:creationId xmlns:a16="http://schemas.microsoft.com/office/drawing/2014/main" id="{6BC1DD87-A4FA-B057-F157-85C5F486404D}"/>
              </a:ext>
            </a:extLst>
          </p:cNvPr>
          <p:cNvCxnSpPr>
            <a:cxnSpLocks/>
          </p:cNvCxnSpPr>
          <p:nvPr/>
        </p:nvCxnSpPr>
        <p:spPr>
          <a:xfrm>
            <a:off x="2935028" y="1478473"/>
            <a:ext cx="6290453" cy="319311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6A899BC-F381-410C-715E-9E0E431A2B5A}"/>
              </a:ext>
            </a:extLst>
          </p:cNvPr>
          <p:cNvCxnSpPr>
            <a:cxnSpLocks/>
          </p:cNvCxnSpPr>
          <p:nvPr/>
        </p:nvCxnSpPr>
        <p:spPr>
          <a:xfrm flipV="1">
            <a:off x="2806574" y="1385180"/>
            <a:ext cx="6328373" cy="328640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8CC80B3-91A9-CD9A-5416-536419FC1646}"/>
              </a:ext>
            </a:extLst>
          </p:cNvPr>
          <p:cNvSpPr txBox="1"/>
          <p:nvPr/>
        </p:nvSpPr>
        <p:spPr>
          <a:xfrm>
            <a:off x="9374342" y="2428219"/>
            <a:ext cx="2458770" cy="1200329"/>
          </a:xfrm>
          <a:prstGeom prst="rect">
            <a:avLst/>
          </a:prstGeom>
          <a:noFill/>
        </p:spPr>
        <p:txBody>
          <a:bodyPr wrap="square" rtlCol="0">
            <a:spAutoFit/>
          </a:bodyPr>
          <a:lstStyle/>
          <a:p>
            <a:r>
              <a:rPr lang="en-US" dirty="0">
                <a:solidFill>
                  <a:srgbClr val="FF0000"/>
                </a:solidFill>
              </a:rPr>
              <a:t>Little evidence for pervasive dominance effects for complex traits.</a:t>
            </a:r>
          </a:p>
        </p:txBody>
      </p:sp>
      <p:sp>
        <p:nvSpPr>
          <p:cNvPr id="24" name="TextBox 23">
            <a:extLst>
              <a:ext uri="{FF2B5EF4-FFF2-40B4-BE49-F238E27FC236}">
                <a16:creationId xmlns:a16="http://schemas.microsoft.com/office/drawing/2014/main" id="{E4CB8884-0A2C-9355-112C-B56B298C904B}"/>
              </a:ext>
            </a:extLst>
          </p:cNvPr>
          <p:cNvSpPr txBox="1"/>
          <p:nvPr/>
        </p:nvSpPr>
        <p:spPr>
          <a:xfrm>
            <a:off x="9353935" y="3837291"/>
            <a:ext cx="2458770" cy="923330"/>
          </a:xfrm>
          <a:prstGeom prst="rect">
            <a:avLst/>
          </a:prstGeom>
          <a:noFill/>
        </p:spPr>
        <p:txBody>
          <a:bodyPr wrap="square" rtlCol="0">
            <a:spAutoFit/>
          </a:bodyPr>
          <a:lstStyle/>
          <a:p>
            <a:r>
              <a:rPr lang="en-US" dirty="0">
                <a:solidFill>
                  <a:srgbClr val="00B050"/>
                </a:solidFill>
              </a:rPr>
              <a:t>So linear SNP effects are reasonable starting point!</a:t>
            </a:r>
          </a:p>
        </p:txBody>
      </p:sp>
      <p:sp>
        <p:nvSpPr>
          <p:cNvPr id="5" name="TextBox 4">
            <a:extLst>
              <a:ext uri="{FF2B5EF4-FFF2-40B4-BE49-F238E27FC236}">
                <a16:creationId xmlns:a16="http://schemas.microsoft.com/office/drawing/2014/main" id="{D55EB5B1-A562-4B8A-C932-A31C53B8810C}"/>
              </a:ext>
            </a:extLst>
          </p:cNvPr>
          <p:cNvSpPr txBox="1"/>
          <p:nvPr/>
        </p:nvSpPr>
        <p:spPr>
          <a:xfrm>
            <a:off x="8987072" y="5111917"/>
            <a:ext cx="2550485" cy="923330"/>
          </a:xfrm>
          <a:prstGeom prst="rect">
            <a:avLst/>
          </a:prstGeom>
          <a:noFill/>
        </p:spPr>
        <p:txBody>
          <a:bodyPr wrap="square">
            <a:spAutoFit/>
          </a:bodyPr>
          <a:lstStyle/>
          <a:p>
            <a:pPr lvl="1"/>
            <a:r>
              <a:rPr lang="en-GB" dirty="0">
                <a:solidFill>
                  <a:schemeClr val="bg1"/>
                </a:solidFill>
              </a:rPr>
              <a:t>(GWAS including dominance effects is possible)</a:t>
            </a:r>
          </a:p>
        </p:txBody>
      </p:sp>
      <p:sp>
        <p:nvSpPr>
          <p:cNvPr id="8" name="TextBox 7">
            <a:extLst>
              <a:ext uri="{FF2B5EF4-FFF2-40B4-BE49-F238E27FC236}">
                <a16:creationId xmlns:a16="http://schemas.microsoft.com/office/drawing/2014/main" id="{1DF1F5B0-EE7C-ED40-552B-FA0AF19C22F1}"/>
              </a:ext>
            </a:extLst>
          </p:cNvPr>
          <p:cNvSpPr txBox="1"/>
          <p:nvPr/>
        </p:nvSpPr>
        <p:spPr>
          <a:xfrm>
            <a:off x="416887" y="1683722"/>
            <a:ext cx="2427607" cy="584775"/>
          </a:xfrm>
          <a:prstGeom prst="rect">
            <a:avLst/>
          </a:prstGeom>
          <a:noFill/>
        </p:spPr>
        <p:txBody>
          <a:bodyPr wrap="square">
            <a:spAutoFit/>
          </a:bodyPr>
          <a:lstStyle/>
          <a:p>
            <a:pPr marL="0" indent="0">
              <a:buNone/>
            </a:pPr>
            <a:r>
              <a:rPr lang="en-GB" sz="3200" u="sng" dirty="0">
                <a:solidFill>
                  <a:schemeClr val="bg1">
                    <a:lumMod val="85000"/>
                  </a:schemeClr>
                </a:solidFill>
              </a:rPr>
              <a:t>A1. Linearity</a:t>
            </a:r>
          </a:p>
        </p:txBody>
      </p:sp>
    </p:spTree>
    <p:extLst>
      <p:ext uri="{BB962C8B-B14F-4D97-AF65-F5344CB8AC3E}">
        <p14:creationId xmlns:p14="http://schemas.microsoft.com/office/powerpoint/2010/main" val="90133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p:txBody>
          <a:bodyPr>
            <a:normAutofit/>
          </a:bodyPr>
          <a:lstStyle/>
          <a:p>
            <a:pPr marL="0" indent="0">
              <a:buNone/>
            </a:pPr>
            <a:r>
              <a:rPr lang="en-GB" u="sng" dirty="0"/>
              <a:t>A2. Random sampling</a:t>
            </a:r>
          </a:p>
          <a:p>
            <a:pPr marL="0" indent="0">
              <a:buNone/>
            </a:pPr>
            <a:r>
              <a:rPr lang="en-GB" dirty="0"/>
              <a:t>1. Non-representative samples (e.g. case–control cohorts)</a:t>
            </a:r>
          </a:p>
          <a:p>
            <a:pPr lvl="1"/>
            <a:r>
              <a:rPr lang="en-GB" i="1" dirty="0" err="1"/>
              <a:t>b</a:t>
            </a:r>
            <a:r>
              <a:rPr lang="en-GB" i="1" baseline="-25000" dirty="0" err="1"/>
              <a:t>j</a:t>
            </a:r>
            <a:r>
              <a:rPr lang="en-GB" dirty="0"/>
              <a:t> can reflect spurious associations</a:t>
            </a:r>
          </a:p>
        </p:txBody>
      </p:sp>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4/10</a:t>
            </a:r>
          </a:p>
        </p:txBody>
      </p:sp>
      <p:pic>
        <p:nvPicPr>
          <p:cNvPr id="5" name="Picture 4">
            <a:extLst>
              <a:ext uri="{FF2B5EF4-FFF2-40B4-BE49-F238E27FC236}">
                <a16:creationId xmlns:a16="http://schemas.microsoft.com/office/drawing/2014/main" id="{7CDC0835-C4D7-138F-E853-F4D6600B660E}"/>
              </a:ext>
            </a:extLst>
          </p:cNvPr>
          <p:cNvPicPr>
            <a:picLocks noChangeAspect="1"/>
          </p:cNvPicPr>
          <p:nvPr/>
        </p:nvPicPr>
        <p:blipFill>
          <a:blip r:embed="rId2"/>
          <a:stretch>
            <a:fillRect/>
          </a:stretch>
        </p:blipFill>
        <p:spPr>
          <a:xfrm>
            <a:off x="2046083" y="3634560"/>
            <a:ext cx="8099833" cy="2728623"/>
          </a:xfrm>
          <a:prstGeom prst="rect">
            <a:avLst/>
          </a:prstGeom>
        </p:spPr>
      </p:pic>
      <p:sp>
        <p:nvSpPr>
          <p:cNvPr id="6" name="TextBox 5">
            <a:extLst>
              <a:ext uri="{FF2B5EF4-FFF2-40B4-BE49-F238E27FC236}">
                <a16:creationId xmlns:a16="http://schemas.microsoft.com/office/drawing/2014/main" id="{DA4B639C-5B4D-7EBC-C861-797C5C5232FA}"/>
              </a:ext>
            </a:extLst>
          </p:cNvPr>
          <p:cNvSpPr txBox="1"/>
          <p:nvPr/>
        </p:nvSpPr>
        <p:spPr>
          <a:xfrm>
            <a:off x="2362955" y="3223440"/>
            <a:ext cx="8283920" cy="338554"/>
          </a:xfrm>
          <a:prstGeom prst="rect">
            <a:avLst/>
          </a:prstGeom>
          <a:noFill/>
        </p:spPr>
        <p:txBody>
          <a:bodyPr wrap="square" rtlCol="0">
            <a:spAutoFit/>
          </a:bodyPr>
          <a:lstStyle/>
          <a:p>
            <a:r>
              <a:rPr lang="en-US" sz="1600" dirty="0">
                <a:solidFill>
                  <a:schemeClr val="bg2">
                    <a:lumMod val="90000"/>
                  </a:schemeClr>
                </a:solidFill>
              </a:rPr>
              <a:t>Some simulation with random sampling:           same simulation, taking non-random subsample:</a:t>
            </a:r>
          </a:p>
        </p:txBody>
      </p:sp>
    </p:spTree>
    <p:extLst>
      <p:ext uri="{BB962C8B-B14F-4D97-AF65-F5344CB8AC3E}">
        <p14:creationId xmlns:p14="http://schemas.microsoft.com/office/powerpoint/2010/main" val="317371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a:xfrm>
                <a:off x="387350" y="1685920"/>
                <a:ext cx="11423650" cy="4986483"/>
              </a:xfrm>
            </p:spPr>
            <p:txBody>
              <a:bodyPr>
                <a:normAutofit/>
              </a:bodyPr>
              <a:lstStyle/>
              <a:p>
                <a:pPr marL="0" indent="0">
                  <a:buNone/>
                </a:pPr>
                <a:r>
                  <a:rPr lang="en-GB" u="sng" dirty="0"/>
                  <a:t>A2. Random sampling</a:t>
                </a:r>
                <a:r>
                  <a:rPr lang="en-GB" dirty="0"/>
                  <a:t> – continued</a:t>
                </a:r>
              </a:p>
              <a:p>
                <a:pPr marL="514350" indent="-514350">
                  <a:buFont typeface="+mj-lt"/>
                  <a:buAutoNum type="arabicPeriod" startAt="2"/>
                </a:pPr>
                <a:r>
                  <a:rPr lang="en-GB" dirty="0"/>
                  <a:t>Observations are not independent</a:t>
                </a:r>
              </a:p>
              <a:p>
                <a:pPr lvl="1"/>
                <a:r>
                  <a:rPr lang="en-GB" dirty="0"/>
                  <a:t>Family samples or cryptic relatedness in the sample</a:t>
                </a:r>
              </a:p>
              <a:p>
                <a:pPr lvl="1"/>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GB" dirty="0"/>
                  <a:t> not necessarily biased, but…</a:t>
                </a:r>
              </a:p>
              <a:p>
                <a:pPr lvl="1"/>
                <a:r>
                  <a:rPr lang="en-GB" dirty="0"/>
                  <a:t>SE(</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acc>
                          <m:accPr>
                            <m:chr m:val="̂"/>
                            <m:ctrlPr>
                              <a:rPr lang="en-GB" i="1">
                                <a:solidFill>
                                  <a:schemeClr val="accent5"/>
                                </a:solidFill>
                                <a:latin typeface="Cambria Math" panose="02040503050406030204" pitchFamily="18" charset="0"/>
                                <a:ea typeface="Cambria Math" panose="02040503050406030204" pitchFamily="18" charset="0"/>
                              </a:rPr>
                            </m:ctrlPr>
                          </m:accPr>
                          <m:e>
                            <m:r>
                              <a:rPr lang="en-GB" i="1">
                                <a:solidFill>
                                  <a:schemeClr val="accent5"/>
                                </a:solidFill>
                                <a:latin typeface="Cambria Math" panose="02040503050406030204" pitchFamily="18" charset="0"/>
                                <a:ea typeface="Cambria Math" panose="02040503050406030204" pitchFamily="18" charset="0"/>
                              </a:rPr>
                              <m:t>𝛽</m:t>
                            </m:r>
                          </m:e>
                        </m:acc>
                      </m:e>
                      <m:sub>
                        <m:r>
                          <a:rPr lang="en-GB" i="1">
                            <a:solidFill>
                              <a:schemeClr val="accent5"/>
                            </a:solidFill>
                            <a:latin typeface="Cambria Math" panose="02040503050406030204" pitchFamily="18" charset="0"/>
                            <a:ea typeface="Cambria Math" panose="02040503050406030204" pitchFamily="18" charset="0"/>
                          </a:rPr>
                          <m:t>𝑗</m:t>
                        </m:r>
                      </m:sub>
                    </m:sSub>
                  </m:oMath>
                </a14:m>
                <a:r>
                  <a:rPr lang="en-GB" dirty="0"/>
                  <a:t>) tends to be too low:</a:t>
                </a:r>
              </a:p>
              <a:p>
                <a:pPr lvl="2"/>
                <a:r>
                  <a:rPr lang="en-GB" dirty="0"/>
                  <a:t>you have fewer ‘independent’ pieces of info than OLS thinks</a:t>
                </a:r>
              </a:p>
              <a:p>
                <a:pPr lvl="1"/>
                <a:r>
                  <a:rPr lang="en-GB" dirty="0"/>
                  <a:t>increasing number of false positives!</a:t>
                </a:r>
              </a:p>
              <a:p>
                <a:pPr lvl="1"/>
                <a:r>
                  <a:rPr lang="en-GB" dirty="0"/>
                  <a:t>Solutions: </a:t>
                </a:r>
              </a:p>
              <a:p>
                <a:pPr lvl="2"/>
                <a:r>
                  <a:rPr lang="en-GB" dirty="0"/>
                  <a:t>Exclude related individuals</a:t>
                </a:r>
              </a:p>
              <a:p>
                <a:pPr lvl="2"/>
                <a:r>
                  <a:rPr lang="en-GB" dirty="0"/>
                  <a:t>Better: Use models that adjust for relatedness (e.g. mixed linear models)</a:t>
                </a:r>
              </a:p>
            </p:txBody>
          </p:sp>
        </mc:Choice>
        <mc:Fallback xmlns="">
          <p:sp>
            <p:nvSpPr>
              <p:cNvPr id="3" name="Content Placeholder 2">
                <a:extLst>
                  <a:ext uri="{FF2B5EF4-FFF2-40B4-BE49-F238E27FC236}">
                    <a16:creationId xmlns:a16="http://schemas.microsoft.com/office/drawing/2014/main" id="{BB60AE0F-F62B-885A-8609-6B2FD23EF0A2}"/>
                  </a:ext>
                </a:extLst>
              </p:cNvPr>
              <p:cNvSpPr>
                <a:spLocks noGrp="1" noRot="1" noChangeAspect="1" noMove="1" noResize="1" noEditPoints="1" noAdjustHandles="1" noChangeArrowheads="1" noChangeShapeType="1" noTextEdit="1"/>
              </p:cNvSpPr>
              <p:nvPr>
                <p:ph idx="1"/>
              </p:nvPr>
            </p:nvSpPr>
            <p:spPr>
              <a:xfrm>
                <a:off x="387350" y="1685920"/>
                <a:ext cx="11423650" cy="4986483"/>
              </a:xfrm>
              <a:blipFill>
                <a:blip r:embed="rId3"/>
                <a:stretch>
                  <a:fillRect l="-1441" t="-2567"/>
                </a:stretch>
              </a:blipFill>
            </p:spPr>
            <p:txBody>
              <a:bodyPr/>
              <a:lstStyle/>
              <a:p>
                <a:r>
                  <a:rPr lang="en-NL">
                    <a:noFill/>
                  </a:rPr>
                  <a:t> </a:t>
                </a:r>
              </a:p>
            </p:txBody>
          </p:sp>
        </mc:Fallback>
      </mc:AlternateContent>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5/10</a:t>
            </a:r>
          </a:p>
        </p:txBody>
      </p:sp>
    </p:spTree>
    <p:extLst>
      <p:ext uri="{BB962C8B-B14F-4D97-AF65-F5344CB8AC3E}">
        <p14:creationId xmlns:p14="http://schemas.microsoft.com/office/powerpoint/2010/main" val="72459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p:txBody>
          <a:bodyPr>
            <a:normAutofit/>
          </a:bodyPr>
          <a:lstStyle/>
          <a:p>
            <a:pPr marL="0" indent="0">
              <a:buNone/>
            </a:pPr>
            <a:r>
              <a:rPr lang="en-GB" u="sng" dirty="0"/>
              <a:t>A3. No perfect collinearity</a:t>
            </a:r>
          </a:p>
          <a:p>
            <a:r>
              <a:rPr lang="en-GB" dirty="0"/>
              <a:t>In GWAS, you just consider one SNP at a time</a:t>
            </a:r>
          </a:p>
          <a:p>
            <a:r>
              <a:rPr lang="en-GB" dirty="0"/>
              <a:t>Choose your covariates wisely such that no covariate is perfectly explained by other covariates</a:t>
            </a:r>
          </a:p>
          <a:p>
            <a:r>
              <a:rPr lang="en-GB" dirty="0"/>
              <a:t>Then in most situations: </a:t>
            </a:r>
            <a:r>
              <a:rPr lang="en-GB" dirty="0">
                <a:solidFill>
                  <a:srgbClr val="00B050"/>
                </a:solidFill>
              </a:rPr>
              <a:t>good to go!</a:t>
            </a:r>
          </a:p>
        </p:txBody>
      </p:sp>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6/10</a:t>
            </a:r>
          </a:p>
        </p:txBody>
      </p:sp>
    </p:spTree>
    <p:extLst>
      <p:ext uri="{BB962C8B-B14F-4D97-AF65-F5344CB8AC3E}">
        <p14:creationId xmlns:p14="http://schemas.microsoft.com/office/powerpoint/2010/main" val="298455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a:xfrm>
                <a:off x="387350" y="1525669"/>
                <a:ext cx="11423650" cy="4765678"/>
              </a:xfrm>
            </p:spPr>
            <p:txBody>
              <a:bodyPr>
                <a:normAutofit fontScale="92500" lnSpcReduction="10000"/>
              </a:bodyPr>
              <a:lstStyle/>
              <a:p>
                <a:pPr marL="0" indent="0">
                  <a:buNone/>
                </a:pPr>
                <a:r>
                  <a:rPr lang="en-GB" u="sng" dirty="0"/>
                  <a:t>A4. Error term not correlated with SNP (and covariates)</a:t>
                </a:r>
              </a:p>
              <a:p>
                <a:r>
                  <a:rPr lang="en-GB" dirty="0"/>
                  <a:t>Very intricate problem!</a:t>
                </a:r>
              </a:p>
              <a:p>
                <a:r>
                  <a:rPr lang="en-GB" dirty="0"/>
                  <a:t>Various things can go wrong</a:t>
                </a:r>
              </a:p>
              <a:p>
                <a:pPr marL="0" indent="0">
                  <a:buNone/>
                </a:pPr>
                <a:r>
                  <a:rPr lang="en-GB" dirty="0"/>
                  <a:t>First, the obvious bit:</a:t>
                </a:r>
              </a:p>
              <a:p>
                <a:pPr marL="514350" indent="-514350">
                  <a:buFont typeface="+mj-lt"/>
                  <a:buAutoNum type="arabicPeriod"/>
                </a:pPr>
                <a:r>
                  <a:rPr lang="en-GB" dirty="0"/>
                  <a:t>‘omitted-SNP </a:t>
                </a:r>
                <a:r>
                  <a:rPr lang="en-GB" dirty="0" err="1"/>
                  <a:t>bias’</a:t>
                </a:r>
                <a:endParaRPr lang="en-GB" dirty="0"/>
              </a:p>
              <a:p>
                <a:pPr lvl="1"/>
                <a:r>
                  <a:rPr lang="en-GB" dirty="0"/>
                  <a:t>SNP </a:t>
                </a:r>
                <a:r>
                  <a:rPr lang="en-GB" i="1" dirty="0"/>
                  <a:t>j</a:t>
                </a:r>
                <a:r>
                  <a:rPr lang="en-GB" dirty="0"/>
                  <a:t> is correlated to nearby SNP </a:t>
                </a:r>
                <a:r>
                  <a:rPr lang="en-GB" i="1" dirty="0"/>
                  <a:t>h</a:t>
                </a:r>
                <a:r>
                  <a:rPr lang="en-GB" dirty="0"/>
                  <a:t> </a:t>
                </a:r>
              </a:p>
              <a:p>
                <a:pPr lvl="2"/>
                <a:r>
                  <a:rPr lang="en-GB" dirty="0"/>
                  <a:t>because the two are in close proximity: linkage disequilibrium (LD)</a:t>
                </a:r>
              </a:p>
              <a:p>
                <a:pPr lvl="1"/>
                <a:r>
                  <a:rPr lang="en-GB" dirty="0"/>
                  <a:t>SNP </a:t>
                </a:r>
                <a:r>
                  <a:rPr lang="en-GB" i="1" dirty="0"/>
                  <a:t>h</a:t>
                </a:r>
                <a:r>
                  <a:rPr lang="en-GB" dirty="0"/>
                  <a:t> has causal effect on </a:t>
                </a:r>
                <a:r>
                  <a:rPr lang="en-GB" i="1" dirty="0"/>
                  <a:t>Y</a:t>
                </a:r>
              </a:p>
              <a:p>
                <a:pPr lvl="1"/>
                <a:r>
                  <a:rPr lang="en-GB" dirty="0"/>
                  <a:t>Yet, while estimating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𝛽</m:t>
                        </m:r>
                      </m:e>
                      <m:sub>
                        <m:r>
                          <a:rPr lang="en-GB" i="1">
                            <a:latin typeface="Cambria Math" panose="02040503050406030204" pitchFamily="18" charset="0"/>
                          </a:rPr>
                          <m:t>𝑗</m:t>
                        </m:r>
                      </m:sub>
                    </m:sSub>
                  </m:oMath>
                </a14:m>
                <a:r>
                  <a:rPr lang="en-GB" dirty="0"/>
                  <a:t> we do not control for SNP </a:t>
                </a:r>
                <a:r>
                  <a:rPr lang="en-GB" i="1" dirty="0"/>
                  <a:t>h</a:t>
                </a:r>
              </a:p>
              <a:p>
                <a:pPr lvl="1"/>
                <a:r>
                  <a:rPr lang="en-GB" dirty="0"/>
                  <a:t>So (roughly speaking) </a:t>
                </a:r>
                <a14:m>
                  <m:oMath xmlns:m="http://schemas.openxmlformats.org/officeDocument/2006/math">
                    <m:r>
                      <a:rPr lang="en-GB" b="0" i="1" smtClean="0">
                        <a:latin typeface="Cambria Math" panose="02040503050406030204" pitchFamily="18" charset="0"/>
                      </a:rPr>
                      <m:t>𝐸</m:t>
                    </m:r>
                    <m:d>
                      <m:dPr>
                        <m:begChr m:val="["/>
                        <m:endChr m:val="]"/>
                        <m:ctrlPr>
                          <a:rPr lang="en-GB" b="0" i="1" smtClean="0">
                            <a:latin typeface="Cambria Math" panose="02040503050406030204" pitchFamily="18" charset="0"/>
                          </a:rPr>
                        </m:ctrlPr>
                      </m:dPr>
                      <m:e>
                        <m:sSub>
                          <m:sSubPr>
                            <m:ctrlPr>
                              <a:rPr lang="en-GB" i="1" smtClean="0">
                                <a:solidFill>
                                  <a:schemeClr val="bg1"/>
                                </a:solidFill>
                                <a:latin typeface="Cambria Math" panose="02040503050406030204" pitchFamily="18" charset="0"/>
                                <a:ea typeface="Cambria Math" panose="02040503050406030204" pitchFamily="18" charset="0"/>
                              </a:rPr>
                            </m:ctrlPr>
                          </m:sSubPr>
                          <m:e>
                            <m:acc>
                              <m:accPr>
                                <m:chr m:val="̂"/>
                                <m:ctrlPr>
                                  <a:rPr lang="en-GB" i="1">
                                    <a:solidFill>
                                      <a:schemeClr val="bg1"/>
                                    </a:solidFill>
                                    <a:latin typeface="Cambria Math" panose="02040503050406030204" pitchFamily="18" charset="0"/>
                                    <a:ea typeface="Cambria Math" panose="02040503050406030204" pitchFamily="18" charset="0"/>
                                  </a:rPr>
                                </m:ctrlPr>
                              </m:accPr>
                              <m:e>
                                <m:r>
                                  <a:rPr lang="en-GB" i="1">
                                    <a:solidFill>
                                      <a:schemeClr val="bg1"/>
                                    </a:solidFill>
                                    <a:latin typeface="Cambria Math" panose="02040503050406030204" pitchFamily="18" charset="0"/>
                                    <a:ea typeface="Cambria Math" panose="02040503050406030204" pitchFamily="18" charset="0"/>
                                  </a:rPr>
                                  <m:t>𝛽</m:t>
                                </m:r>
                              </m:e>
                            </m:acc>
                          </m:e>
                          <m:sub>
                            <m:r>
                              <a:rPr lang="en-GB" i="1">
                                <a:solidFill>
                                  <a:schemeClr val="bg1"/>
                                </a:solidFill>
                                <a:latin typeface="Cambria Math" panose="02040503050406030204" pitchFamily="18" charset="0"/>
                                <a:ea typeface="Cambria Math" panose="02040503050406030204" pitchFamily="18" charset="0"/>
                              </a:rPr>
                              <m:t>𝑗</m:t>
                            </m:r>
                          </m:sub>
                        </m:sSub>
                      </m:e>
                    </m:d>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𝛽</m:t>
                        </m:r>
                      </m:e>
                      <m:sub>
                        <m:r>
                          <a:rPr lang="en-GB" b="0" i="1" smtClean="0">
                            <a:latin typeface="Cambria Math" panose="02040503050406030204" pitchFamily="18" charset="0"/>
                          </a:rPr>
                          <m:t>𝑗</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𝑗h</m:t>
                        </m:r>
                      </m:sub>
                    </m:sSub>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𝛽</m:t>
                        </m:r>
                      </m:e>
                      <m:sub>
                        <m:r>
                          <a:rPr lang="en-GB" b="0" i="1" smtClean="0">
                            <a:latin typeface="Cambria Math" panose="02040503050406030204" pitchFamily="18" charset="0"/>
                            <a:ea typeface="Cambria Math" panose="02040503050406030204" pitchFamily="18" charset="0"/>
                          </a:rPr>
                          <m:t>h</m:t>
                        </m:r>
                      </m:sub>
                    </m:sSub>
                    <m:r>
                      <a:rPr lang="en-GB" b="0" i="1" smtClean="0">
                        <a:latin typeface="Cambria Math" panose="02040503050406030204" pitchFamily="18" charset="0"/>
                      </a:rPr>
                      <m:t>+</m:t>
                    </m:r>
                  </m:oMath>
                </a14:m>
                <a:r>
                  <a:rPr lang="en-GB" dirty="0"/>
                  <a:t> other terms</a:t>
                </a:r>
              </a:p>
              <a:p>
                <a:pPr marL="457200" lvl="1" indent="0">
                  <a:buNone/>
                </a:pPr>
                <a:r>
                  <a:rPr lang="en-GB" dirty="0"/>
                  <a:t>	where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𝜌</m:t>
                        </m:r>
                      </m:e>
                      <m:sub>
                        <m:r>
                          <a:rPr lang="en-GB" i="1">
                            <a:latin typeface="Cambria Math" panose="02040503050406030204" pitchFamily="18" charset="0"/>
                          </a:rPr>
                          <m:t>𝑗h</m:t>
                        </m:r>
                      </m:sub>
                    </m:sSub>
                  </m:oMath>
                </a14:m>
                <a:r>
                  <a:rPr lang="en-GB" dirty="0"/>
                  <a:t> denotes the correlation between the two SNPs</a:t>
                </a:r>
              </a:p>
              <a:p>
                <a:pPr lvl="1"/>
                <a:endParaRPr lang="en-GB" i="1" dirty="0"/>
              </a:p>
              <a:p>
                <a:pPr marL="0" indent="0">
                  <a:buNone/>
                </a:pPr>
                <a:endParaRPr lang="en-GB" dirty="0"/>
              </a:p>
              <a:p>
                <a:pPr marL="514350" indent="-514350">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US" dirty="0"/>
              </a:p>
            </p:txBody>
          </p:sp>
        </mc:Choice>
        <mc:Fallback xmlns="">
          <p:sp>
            <p:nvSpPr>
              <p:cNvPr id="3" name="Content Placeholder 2">
                <a:extLst>
                  <a:ext uri="{FF2B5EF4-FFF2-40B4-BE49-F238E27FC236}">
                    <a16:creationId xmlns:a16="http://schemas.microsoft.com/office/drawing/2014/main" id="{BB60AE0F-F62B-885A-8609-6B2FD23EF0A2}"/>
                  </a:ext>
                </a:extLst>
              </p:cNvPr>
              <p:cNvSpPr>
                <a:spLocks noGrp="1" noRot="1" noChangeAspect="1" noMove="1" noResize="1" noEditPoints="1" noAdjustHandles="1" noChangeArrowheads="1" noChangeShapeType="1" noTextEdit="1"/>
              </p:cNvSpPr>
              <p:nvPr>
                <p:ph idx="1"/>
              </p:nvPr>
            </p:nvSpPr>
            <p:spPr>
              <a:xfrm>
                <a:off x="387350" y="1525669"/>
                <a:ext cx="11423650" cy="4765678"/>
              </a:xfrm>
              <a:blipFill>
                <a:blip r:embed="rId2"/>
                <a:stretch>
                  <a:fillRect l="-1281" t="-3325" b="-3197"/>
                </a:stretch>
              </a:blipFill>
            </p:spPr>
            <p:txBody>
              <a:bodyPr/>
              <a:lstStyle/>
              <a:p>
                <a:r>
                  <a:rPr lang="en-NL">
                    <a:noFill/>
                  </a:rPr>
                  <a:t> </a:t>
                </a:r>
              </a:p>
            </p:txBody>
          </p:sp>
        </mc:Fallback>
      </mc:AlternateContent>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7/10</a:t>
            </a:r>
          </a:p>
        </p:txBody>
      </p:sp>
    </p:spTree>
    <p:extLst>
      <p:ext uri="{BB962C8B-B14F-4D97-AF65-F5344CB8AC3E}">
        <p14:creationId xmlns:p14="http://schemas.microsoft.com/office/powerpoint/2010/main" val="366585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a:xfrm>
                <a:off x="387350" y="1685920"/>
                <a:ext cx="11423650" cy="5013159"/>
              </a:xfrm>
            </p:spPr>
            <p:txBody>
              <a:bodyPr>
                <a:normAutofit fontScale="92500" lnSpcReduction="20000"/>
              </a:bodyPr>
              <a:lstStyle/>
              <a:p>
                <a:pPr marL="0" indent="0">
                  <a:buNone/>
                </a:pPr>
                <a:r>
                  <a:rPr lang="en-GB" u="sng" dirty="0"/>
                  <a:t>A4. Error term not correlated with SNP (and covariates)</a:t>
                </a:r>
                <a:r>
                  <a:rPr lang="en-GB" dirty="0"/>
                  <a:t> – continued</a:t>
                </a:r>
                <a:endParaRPr lang="en-GB" u="sng" dirty="0"/>
              </a:p>
              <a:p>
                <a:pPr marL="514350" indent="-514350">
                  <a:buFont typeface="+mj-lt"/>
                  <a:buAutoNum type="arabicPeriod"/>
                </a:pPr>
                <a:r>
                  <a:rPr lang="en-GB" dirty="0"/>
                  <a:t>‘omitted-SNP </a:t>
                </a:r>
                <a:r>
                  <a:rPr lang="en-GB" dirty="0" err="1"/>
                  <a:t>bias’</a:t>
                </a:r>
                <a:r>
                  <a:rPr lang="en-GB" dirty="0"/>
                  <a:t> – continued </a:t>
                </a:r>
              </a:p>
              <a:p>
                <a:pPr lvl="1"/>
                <a14:m>
                  <m:oMath xmlns:m="http://schemas.openxmlformats.org/officeDocument/2006/math">
                    <m:r>
                      <a:rPr lang="en-GB" b="0" i="1" smtClean="0">
                        <a:latin typeface="Cambria Math" panose="02040503050406030204" pitchFamily="18" charset="0"/>
                      </a:rPr>
                      <m:t>𝐸</m:t>
                    </m:r>
                    <m:d>
                      <m:dPr>
                        <m:begChr m:val="["/>
                        <m:endChr m:val="]"/>
                        <m:ctrlPr>
                          <a:rPr lang="en-GB" b="0" i="1" smtClean="0">
                            <a:latin typeface="Cambria Math" panose="02040503050406030204" pitchFamily="18" charset="0"/>
                          </a:rPr>
                        </m:ctrlPr>
                      </m:dPr>
                      <m:e>
                        <m:sSub>
                          <m:sSubPr>
                            <m:ctrlPr>
                              <a:rPr lang="en-GB" i="1" smtClean="0">
                                <a:solidFill>
                                  <a:schemeClr val="bg1"/>
                                </a:solidFill>
                                <a:latin typeface="Cambria Math" panose="02040503050406030204" pitchFamily="18" charset="0"/>
                                <a:ea typeface="Cambria Math" panose="02040503050406030204" pitchFamily="18" charset="0"/>
                              </a:rPr>
                            </m:ctrlPr>
                          </m:sSubPr>
                          <m:e>
                            <m:acc>
                              <m:accPr>
                                <m:chr m:val="̂"/>
                                <m:ctrlPr>
                                  <a:rPr lang="en-GB" i="1">
                                    <a:solidFill>
                                      <a:schemeClr val="bg1"/>
                                    </a:solidFill>
                                    <a:latin typeface="Cambria Math" panose="02040503050406030204" pitchFamily="18" charset="0"/>
                                    <a:ea typeface="Cambria Math" panose="02040503050406030204" pitchFamily="18" charset="0"/>
                                  </a:rPr>
                                </m:ctrlPr>
                              </m:accPr>
                              <m:e>
                                <m:r>
                                  <a:rPr lang="en-GB" i="1">
                                    <a:solidFill>
                                      <a:schemeClr val="bg1"/>
                                    </a:solidFill>
                                    <a:latin typeface="Cambria Math" panose="02040503050406030204" pitchFamily="18" charset="0"/>
                                    <a:ea typeface="Cambria Math" panose="02040503050406030204" pitchFamily="18" charset="0"/>
                                  </a:rPr>
                                  <m:t>𝛽</m:t>
                                </m:r>
                              </m:e>
                            </m:acc>
                          </m:e>
                          <m:sub>
                            <m:r>
                              <a:rPr lang="en-GB" i="1">
                                <a:solidFill>
                                  <a:schemeClr val="bg1"/>
                                </a:solidFill>
                                <a:latin typeface="Cambria Math" panose="02040503050406030204" pitchFamily="18" charset="0"/>
                                <a:ea typeface="Cambria Math" panose="02040503050406030204" pitchFamily="18" charset="0"/>
                              </a:rPr>
                              <m:t>𝑗</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𝛽</m:t>
                        </m:r>
                      </m:e>
                      <m:sub>
                        <m:r>
                          <a:rPr lang="en-GB" b="0" i="1" smtClean="0">
                            <a:latin typeface="Cambria Math" panose="02040503050406030204" pitchFamily="18" charset="0"/>
                          </a:rPr>
                          <m:t>𝑗</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𝑗h</m:t>
                        </m:r>
                      </m:sub>
                    </m:sSub>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𝛽</m:t>
                        </m:r>
                      </m:e>
                      <m:sub>
                        <m:r>
                          <a:rPr lang="en-GB" b="0" i="1" smtClean="0">
                            <a:latin typeface="Cambria Math" panose="02040503050406030204" pitchFamily="18" charset="0"/>
                            <a:ea typeface="Cambria Math" panose="02040503050406030204" pitchFamily="18" charset="0"/>
                          </a:rPr>
                          <m:t>h</m:t>
                        </m:r>
                      </m:sub>
                    </m:sSub>
                    <m:r>
                      <a:rPr lang="en-GB" b="0" i="1" smtClean="0">
                        <a:latin typeface="Cambria Math" panose="02040503050406030204" pitchFamily="18" charset="0"/>
                      </a:rPr>
                      <m:t>+</m:t>
                    </m:r>
                  </m:oMath>
                </a14:m>
                <a:r>
                  <a:rPr lang="en-GB" dirty="0"/>
                  <a:t> other terms: estimate picks up effects ALL correlated SNPs</a:t>
                </a:r>
              </a:p>
              <a:p>
                <a:pPr lvl="1"/>
                <a:r>
                  <a:rPr lang="en-GB" dirty="0"/>
                  <a:t>GWAS needs and embraces this!</a:t>
                </a:r>
              </a:p>
              <a:p>
                <a:pPr lvl="2"/>
                <a:r>
                  <a:rPr lang="en-GB" dirty="0"/>
                  <a:t>Ideally: fit all SNPs jointly, but… </a:t>
                </a:r>
                <a:r>
                  <a:rPr lang="en-GB" i="1" dirty="0"/>
                  <a:t>M</a:t>
                </a:r>
                <a:r>
                  <a:rPr lang="en-GB" dirty="0"/>
                  <a:t> &gt;&gt; </a:t>
                </a:r>
                <a:r>
                  <a:rPr lang="en-GB" i="1" dirty="0"/>
                  <a:t>N</a:t>
                </a:r>
                <a:r>
                  <a:rPr lang="en-GB" dirty="0"/>
                  <a:t> → massive collinearity </a:t>
                </a:r>
              </a:p>
              <a:p>
                <a:pPr lvl="2"/>
                <a:r>
                  <a:rPr lang="en-GB" dirty="0"/>
                  <a:t>So ‘naïve’ approach of GWAS: 1 regression per SNP</a:t>
                </a:r>
              </a:p>
              <a:p>
                <a:pPr lvl="2"/>
                <a:r>
                  <a:rPr lang="en-GB" dirty="0"/>
                  <a:t>And embrace the fact that the estimated SNP effect ‘picks up’ on…</a:t>
                </a:r>
              </a:p>
              <a:p>
                <a:pPr lvl="3"/>
                <a:r>
                  <a:rPr lang="en-GB" dirty="0"/>
                  <a:t>effects of many nearby variants that the SNP is correlated with!</a:t>
                </a:r>
              </a:p>
              <a:p>
                <a:r>
                  <a:rPr lang="en-GB" dirty="0"/>
                  <a:t>Embrace it how?</a:t>
                </a:r>
              </a:p>
              <a:p>
                <a:pPr lvl="1"/>
                <a:r>
                  <a:rPr lang="en-GB" dirty="0"/>
                  <a:t>By acknowledging that a significant SNP only is a </a:t>
                </a:r>
                <a:r>
                  <a:rPr lang="en-GB" u="sng" dirty="0"/>
                  <a:t>pointer to a region</a:t>
                </a:r>
                <a:r>
                  <a:rPr lang="en-GB" dirty="0"/>
                  <a:t>!</a:t>
                </a:r>
              </a:p>
              <a:p>
                <a:pPr lvl="1"/>
                <a:r>
                  <a:rPr lang="en-GB" dirty="0"/>
                  <a:t>Applying tools that </a:t>
                </a:r>
                <a:r>
                  <a:rPr lang="en-GB" u="sng" dirty="0"/>
                  <a:t>utilise</a:t>
                </a:r>
                <a:r>
                  <a:rPr lang="en-GB" dirty="0"/>
                  <a:t> expected correlational patterns between </a:t>
                </a:r>
                <a14:m>
                  <m:oMath xmlns:m="http://schemas.openxmlformats.org/officeDocument/2006/math">
                    <m:sSub>
                      <m:sSubPr>
                        <m:ctrlPr>
                          <a:rPr lang="en-GB" i="1">
                            <a:solidFill>
                              <a:schemeClr val="bg1"/>
                            </a:solidFill>
                            <a:latin typeface="Cambria Math" panose="02040503050406030204" pitchFamily="18" charset="0"/>
                            <a:ea typeface="Cambria Math" panose="02040503050406030204" pitchFamily="18" charset="0"/>
                          </a:rPr>
                        </m:ctrlPr>
                      </m:sSubPr>
                      <m:e>
                        <m:acc>
                          <m:accPr>
                            <m:chr m:val="̂"/>
                            <m:ctrlPr>
                              <a:rPr lang="en-GB" i="1">
                                <a:solidFill>
                                  <a:schemeClr val="bg1"/>
                                </a:solidFill>
                                <a:latin typeface="Cambria Math" panose="02040503050406030204" pitchFamily="18" charset="0"/>
                                <a:ea typeface="Cambria Math" panose="02040503050406030204" pitchFamily="18" charset="0"/>
                              </a:rPr>
                            </m:ctrlPr>
                          </m:accPr>
                          <m:e>
                            <m:r>
                              <a:rPr lang="en-GB" i="1">
                                <a:solidFill>
                                  <a:schemeClr val="bg1"/>
                                </a:solidFill>
                                <a:latin typeface="Cambria Math" panose="02040503050406030204" pitchFamily="18" charset="0"/>
                                <a:ea typeface="Cambria Math" panose="02040503050406030204" pitchFamily="18" charset="0"/>
                              </a:rPr>
                              <m:t>𝛽</m:t>
                            </m:r>
                          </m:e>
                        </m:acc>
                      </m:e>
                      <m:sub>
                        <m:r>
                          <a:rPr lang="en-GB" i="1">
                            <a:solidFill>
                              <a:schemeClr val="bg1"/>
                            </a:solidFill>
                            <a:latin typeface="Cambria Math" panose="02040503050406030204" pitchFamily="18" charset="0"/>
                            <a:ea typeface="Cambria Math" panose="02040503050406030204" pitchFamily="18" charset="0"/>
                          </a:rPr>
                          <m:t>𝑗</m:t>
                        </m:r>
                      </m:sub>
                    </m:sSub>
                  </m:oMath>
                </a14:m>
                <a:r>
                  <a:rPr lang="en-GB" dirty="0" err="1"/>
                  <a:t>’s</a:t>
                </a:r>
                <a:endParaRPr lang="en-GB" dirty="0"/>
              </a:p>
              <a:p>
                <a:pPr marL="0" indent="0">
                  <a:buNone/>
                </a:pPr>
                <a:r>
                  <a:rPr lang="en-GB" dirty="0">
                    <a:solidFill>
                      <a:srgbClr val="00B050"/>
                    </a:solidFill>
                  </a:rPr>
                  <a:t>In short: a problem that isn’t really a problem, rather feature of GWAS results</a:t>
                </a:r>
              </a:p>
              <a:p>
                <a:endParaRPr lang="en-GB" dirty="0"/>
              </a:p>
              <a:p>
                <a:pPr lvl="1"/>
                <a:endParaRPr lang="en-GB" i="1" dirty="0"/>
              </a:p>
              <a:p>
                <a:pPr marL="0" indent="0">
                  <a:buNone/>
                </a:pPr>
                <a:endParaRPr lang="en-GB" dirty="0"/>
              </a:p>
              <a:p>
                <a:pPr marL="514350" indent="-514350">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US" dirty="0"/>
              </a:p>
            </p:txBody>
          </p:sp>
        </mc:Choice>
        <mc:Fallback xmlns="">
          <p:sp>
            <p:nvSpPr>
              <p:cNvPr id="3" name="Content Placeholder 2">
                <a:extLst>
                  <a:ext uri="{FF2B5EF4-FFF2-40B4-BE49-F238E27FC236}">
                    <a16:creationId xmlns:a16="http://schemas.microsoft.com/office/drawing/2014/main" id="{BB60AE0F-F62B-885A-8609-6B2FD23EF0A2}"/>
                  </a:ext>
                </a:extLst>
              </p:cNvPr>
              <p:cNvSpPr>
                <a:spLocks noGrp="1" noRot="1" noChangeAspect="1" noMove="1" noResize="1" noEditPoints="1" noAdjustHandles="1" noChangeArrowheads="1" noChangeShapeType="1" noTextEdit="1"/>
              </p:cNvSpPr>
              <p:nvPr>
                <p:ph idx="1"/>
              </p:nvPr>
            </p:nvSpPr>
            <p:spPr>
              <a:xfrm>
                <a:off x="387350" y="1685920"/>
                <a:ext cx="11423650" cy="5013159"/>
              </a:xfrm>
              <a:blipFill>
                <a:blip r:embed="rId2"/>
                <a:stretch>
                  <a:fillRect l="-1281" t="-3893" b="-3285"/>
                </a:stretch>
              </a:blipFill>
            </p:spPr>
            <p:txBody>
              <a:bodyPr/>
              <a:lstStyle/>
              <a:p>
                <a:r>
                  <a:rPr lang="en-NL">
                    <a:noFill/>
                  </a:rPr>
                  <a:t> </a:t>
                </a:r>
              </a:p>
            </p:txBody>
          </p:sp>
        </mc:Fallback>
      </mc:AlternateContent>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8/10</a:t>
            </a:r>
          </a:p>
        </p:txBody>
      </p:sp>
    </p:spTree>
    <p:extLst>
      <p:ext uri="{BB962C8B-B14F-4D97-AF65-F5344CB8AC3E}">
        <p14:creationId xmlns:p14="http://schemas.microsoft.com/office/powerpoint/2010/main" val="244468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a:xfrm>
            <a:off x="387350" y="1685921"/>
            <a:ext cx="11423650" cy="4765678"/>
          </a:xfrm>
        </p:spPr>
        <p:txBody>
          <a:bodyPr>
            <a:normAutofit/>
          </a:bodyPr>
          <a:lstStyle/>
          <a:p>
            <a:pPr marL="0" indent="0">
              <a:buNone/>
            </a:pPr>
            <a:r>
              <a:rPr lang="en-GB" u="sng" dirty="0"/>
              <a:t>A4. Error term not correlated with SNP (and covariates)</a:t>
            </a:r>
            <a:r>
              <a:rPr lang="en-GB" dirty="0"/>
              <a:t> – continued</a:t>
            </a:r>
            <a:endParaRPr lang="en-GB" u="sng" dirty="0"/>
          </a:p>
          <a:p>
            <a:pPr marL="514350" indent="-514350">
              <a:buFont typeface="+mj-lt"/>
              <a:buAutoNum type="arabicPeriod" startAt="2"/>
            </a:pPr>
            <a:r>
              <a:rPr lang="en-GB" dirty="0"/>
              <a:t>Other omitted variables, e.g. some types of gene-environment correlation</a:t>
            </a:r>
          </a:p>
          <a:p>
            <a:pPr lvl="1"/>
            <a:r>
              <a:rPr lang="en-GB" i="1" dirty="0"/>
              <a:t>population stratification</a:t>
            </a:r>
          </a:p>
          <a:p>
            <a:pPr lvl="1"/>
            <a:r>
              <a:rPr lang="en-GB" i="1" dirty="0"/>
              <a:t>genetic nurture</a:t>
            </a:r>
          </a:p>
          <a:p>
            <a:pPr lvl="2"/>
            <a:r>
              <a:rPr lang="en-GB" dirty="0"/>
              <a:t>my genes are correlated to parental genes</a:t>
            </a:r>
          </a:p>
          <a:p>
            <a:pPr lvl="2"/>
            <a:r>
              <a:rPr lang="en-GB" dirty="0"/>
              <a:t>Parental genes partially shaped my environment</a:t>
            </a:r>
          </a:p>
          <a:p>
            <a:pPr lvl="2"/>
            <a:r>
              <a:rPr lang="en-GB" dirty="0"/>
              <a:t>Environment partially shaped my outcomes</a:t>
            </a:r>
          </a:p>
          <a:p>
            <a:pPr lvl="2"/>
            <a:r>
              <a:rPr lang="en-GB" dirty="0"/>
              <a:t>Ideally: control for parental genotypes, or </a:t>
            </a:r>
          </a:p>
          <a:p>
            <a:pPr marL="914400" lvl="2" indent="0">
              <a:buNone/>
            </a:pPr>
            <a:r>
              <a:rPr lang="en-GB" dirty="0"/>
              <a:t>   similar strategies, involving family data</a:t>
            </a:r>
          </a:p>
          <a:p>
            <a:pPr marL="514350" indent="-514350">
              <a:buFont typeface="+mj-lt"/>
              <a:buAutoNum type="arabicPeriod" startAt="2"/>
            </a:pPr>
            <a:endParaRPr lang="en-US" dirty="0"/>
          </a:p>
        </p:txBody>
      </p:sp>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9/10</a:t>
            </a:r>
          </a:p>
        </p:txBody>
      </p:sp>
      <p:sp>
        <p:nvSpPr>
          <p:cNvPr id="5" name="Right Brace 4">
            <a:extLst>
              <a:ext uri="{FF2B5EF4-FFF2-40B4-BE49-F238E27FC236}">
                <a16:creationId xmlns:a16="http://schemas.microsoft.com/office/drawing/2014/main" id="{727F6043-5ACA-5D66-EC2C-FFFA7E342AB7}"/>
              </a:ext>
            </a:extLst>
          </p:cNvPr>
          <p:cNvSpPr/>
          <p:nvPr/>
        </p:nvSpPr>
        <p:spPr>
          <a:xfrm>
            <a:off x="7490637" y="3689498"/>
            <a:ext cx="457200" cy="2498651"/>
          </a:xfrm>
          <a:prstGeom prst="righ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L"/>
          </a:p>
        </p:txBody>
      </p:sp>
      <p:sp>
        <p:nvSpPr>
          <p:cNvPr id="6" name="TextBox 5">
            <a:extLst>
              <a:ext uri="{FF2B5EF4-FFF2-40B4-BE49-F238E27FC236}">
                <a16:creationId xmlns:a16="http://schemas.microsoft.com/office/drawing/2014/main" id="{99095EBC-FB7B-4D7A-E814-6EA65CA8D66A}"/>
              </a:ext>
            </a:extLst>
          </p:cNvPr>
          <p:cNvSpPr txBox="1"/>
          <p:nvPr/>
        </p:nvSpPr>
        <p:spPr>
          <a:xfrm>
            <a:off x="8139223" y="4468559"/>
            <a:ext cx="2440172" cy="830997"/>
          </a:xfrm>
          <a:prstGeom prst="rect">
            <a:avLst/>
          </a:prstGeom>
          <a:noFill/>
        </p:spPr>
        <p:txBody>
          <a:bodyPr wrap="square" rtlCol="0">
            <a:spAutoFit/>
          </a:bodyPr>
          <a:lstStyle/>
          <a:p>
            <a:r>
              <a:rPr lang="en-US" sz="2400" dirty="0">
                <a:solidFill>
                  <a:schemeClr val="accent1"/>
                </a:solidFill>
              </a:rPr>
              <a:t>More on this on Thursday</a:t>
            </a:r>
            <a:endParaRPr lang="en-NL" sz="2400" dirty="0">
              <a:solidFill>
                <a:schemeClr val="accent1"/>
              </a:solidFill>
            </a:endParaRPr>
          </a:p>
        </p:txBody>
      </p:sp>
    </p:spTree>
    <p:extLst>
      <p:ext uri="{BB962C8B-B14F-4D97-AF65-F5344CB8AC3E}">
        <p14:creationId xmlns:p14="http://schemas.microsoft.com/office/powerpoint/2010/main" val="199233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60AE0F-F62B-885A-8609-6B2FD23EF0A2}"/>
                  </a:ext>
                </a:extLst>
              </p:cNvPr>
              <p:cNvSpPr>
                <a:spLocks noGrp="1"/>
              </p:cNvSpPr>
              <p:nvPr>
                <p:ph idx="1"/>
              </p:nvPr>
            </p:nvSpPr>
            <p:spPr>
              <a:xfrm>
                <a:off x="387350" y="1755032"/>
                <a:ext cx="11423650" cy="4765678"/>
              </a:xfrm>
            </p:spPr>
            <p:txBody>
              <a:bodyPr>
                <a:normAutofit/>
              </a:bodyPr>
              <a:lstStyle/>
              <a:p>
                <a:pPr marL="0" indent="0">
                  <a:buNone/>
                </a:pPr>
                <a:r>
                  <a:rPr lang="en-GB" u="sng" dirty="0"/>
                  <a:t>A5. Homoskedastic errors</a:t>
                </a:r>
              </a:p>
              <a:p>
                <a:r>
                  <a:rPr lang="en-GB" dirty="0"/>
                  <a:t>Many tools by default assume homoskedasticity</a:t>
                </a:r>
              </a:p>
              <a:p>
                <a:pPr lvl="1"/>
                <a:r>
                  <a:rPr lang="en-GB" dirty="0"/>
                  <a:t>i.e. variance of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𝜀</m:t>
                        </m:r>
                      </m:e>
                      <m:sub>
                        <m:r>
                          <a:rPr lang="en-GB" i="1">
                            <a:latin typeface="Cambria Math" panose="02040503050406030204" pitchFamily="18" charset="0"/>
                            <a:ea typeface="Cambria Math" panose="02040503050406030204" pitchFamily="18" charset="0"/>
                          </a:rPr>
                          <m:t>𝑖</m:t>
                        </m:r>
                      </m:sub>
                    </m:sSub>
                  </m:oMath>
                </a14:m>
                <a:r>
                  <a:rPr lang="en-GB" dirty="0"/>
                  <a:t> does not depend on values regressors for individual </a:t>
                </a:r>
                <a:r>
                  <a:rPr lang="en-GB" i="1" dirty="0"/>
                  <a:t>i</a:t>
                </a:r>
              </a:p>
              <a:p>
                <a:r>
                  <a:rPr lang="en-GB" dirty="0"/>
                  <a:t>If diagnostics makes you suspect this assumption is faulty:</a:t>
                </a:r>
              </a:p>
              <a:p>
                <a:pPr lvl="1"/>
                <a:r>
                  <a:rPr lang="en-GB" dirty="0"/>
                  <a:t>Use robust standard errors (e.g. White estimator)</a:t>
                </a:r>
              </a:p>
              <a:p>
                <a:pPr marL="0" indent="0">
                  <a:buNone/>
                </a:pPr>
                <a:r>
                  <a:rPr lang="en-GB" dirty="0">
                    <a:solidFill>
                      <a:srgbClr val="00B050"/>
                    </a:solidFill>
                  </a:rPr>
                  <a:t>More of an econometric sideshow than critical for this course</a:t>
                </a:r>
              </a:p>
            </p:txBody>
          </p:sp>
        </mc:Choice>
        <mc:Fallback xmlns="">
          <p:sp>
            <p:nvSpPr>
              <p:cNvPr id="3" name="Content Placeholder 2">
                <a:extLst>
                  <a:ext uri="{FF2B5EF4-FFF2-40B4-BE49-F238E27FC236}">
                    <a16:creationId xmlns:a16="http://schemas.microsoft.com/office/drawing/2014/main" id="{BB60AE0F-F62B-885A-8609-6B2FD23EF0A2}"/>
                  </a:ext>
                </a:extLst>
              </p:cNvPr>
              <p:cNvSpPr>
                <a:spLocks noGrp="1" noRot="1" noChangeAspect="1" noMove="1" noResize="1" noEditPoints="1" noAdjustHandles="1" noChangeArrowheads="1" noChangeShapeType="1" noTextEdit="1"/>
              </p:cNvSpPr>
              <p:nvPr>
                <p:ph idx="1"/>
              </p:nvPr>
            </p:nvSpPr>
            <p:spPr>
              <a:xfrm>
                <a:off x="387350" y="1755032"/>
                <a:ext cx="11423650" cy="4765678"/>
              </a:xfrm>
              <a:blipFill>
                <a:blip r:embed="rId2"/>
                <a:stretch>
                  <a:fillRect l="-1387" t="-2685"/>
                </a:stretch>
              </a:blipFill>
            </p:spPr>
            <p:txBody>
              <a:bodyPr/>
              <a:lstStyle/>
              <a:p>
                <a:r>
                  <a:rPr lang="en-NL">
                    <a:noFill/>
                  </a:rPr>
                  <a:t> </a:t>
                </a:r>
              </a:p>
            </p:txBody>
          </p:sp>
        </mc:Fallback>
      </mc:AlternateContent>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GWAS Assumptions – 10/10</a:t>
            </a:r>
          </a:p>
        </p:txBody>
      </p:sp>
    </p:spTree>
    <p:extLst>
      <p:ext uri="{BB962C8B-B14F-4D97-AF65-F5344CB8AC3E}">
        <p14:creationId xmlns:p14="http://schemas.microsoft.com/office/powerpoint/2010/main" val="420640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A335E-C5A8-ACB5-F217-4FDA9C289BAA}"/>
              </a:ext>
            </a:extLst>
          </p:cNvPr>
          <p:cNvSpPr>
            <a:spLocks noGrp="1"/>
          </p:cNvSpPr>
          <p:nvPr>
            <p:ph type="title"/>
          </p:nvPr>
        </p:nvSpPr>
        <p:spPr>
          <a:xfrm>
            <a:off x="384600" y="2087914"/>
            <a:ext cx="11422800" cy="2887543"/>
          </a:xfrm>
        </p:spPr>
        <p:txBody>
          <a:bodyPr>
            <a:normAutofit fontScale="90000"/>
          </a:bodyPr>
          <a:lstStyle/>
          <a:p>
            <a:r>
              <a:rPr lang="en-GB" sz="6700" dirty="0"/>
              <a:t>Part A - </a:t>
            </a:r>
            <a:r>
              <a:rPr lang="en-US" sz="6700" dirty="0"/>
              <a:t>Genetic discovery </a:t>
            </a:r>
            <a:br>
              <a:rPr lang="en-US" dirty="0"/>
            </a:br>
            <a:r>
              <a:rPr lang="en-US" sz="3000" dirty="0"/>
              <a:t>Candidate gene studies vs. GWAS</a:t>
            </a:r>
            <a:br>
              <a:rPr lang="en-US" sz="3000" dirty="0"/>
            </a:br>
            <a:r>
              <a:rPr lang="en-US" sz="3000" dirty="0">
                <a:solidFill>
                  <a:schemeClr val="accent6"/>
                </a:solidFill>
              </a:rPr>
              <a:t>Meta-analysis</a:t>
            </a:r>
            <a:br>
              <a:rPr lang="en-US" sz="3000" dirty="0"/>
            </a:br>
            <a:r>
              <a:rPr lang="en-US" sz="3000" dirty="0"/>
              <a:t>Obtaining independent signals</a:t>
            </a:r>
            <a:br>
              <a:rPr lang="en-US" sz="3000" dirty="0">
                <a:solidFill>
                  <a:srgbClr val="92D050"/>
                </a:solidFill>
              </a:rPr>
            </a:br>
            <a:r>
              <a:rPr lang="en-US" sz="3000" dirty="0"/>
              <a:t>QC of GWAS summary statistics</a:t>
            </a:r>
            <a: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t> </a:t>
            </a:r>
            <a:b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t>Using GWAS results</a:t>
            </a:r>
            <a:br>
              <a:rPr lang="en-US" dirty="0"/>
            </a:br>
            <a:br>
              <a:rPr lang="en-US" sz="2700" dirty="0"/>
            </a:br>
            <a:endParaRPr lang="en-US" sz="2700" dirty="0"/>
          </a:p>
        </p:txBody>
      </p:sp>
    </p:spTree>
    <p:extLst>
      <p:ext uri="{BB962C8B-B14F-4D97-AF65-F5344CB8AC3E}">
        <p14:creationId xmlns:p14="http://schemas.microsoft.com/office/powerpoint/2010/main" val="1489657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Very large sample sizes are needed</a:t>
            </a:r>
          </a:p>
          <a:p>
            <a:pPr lvl="1"/>
            <a:r>
              <a:rPr lang="en-US" dirty="0"/>
              <a:t>Pooling data from many different datasets (“cohorts”)</a:t>
            </a:r>
          </a:p>
          <a:p>
            <a:pPr lvl="2"/>
            <a:r>
              <a:rPr lang="en-US" dirty="0"/>
              <a:t>Meta-analysis</a:t>
            </a:r>
          </a:p>
          <a:p>
            <a:pPr lvl="2"/>
            <a:r>
              <a:rPr lang="en-US" dirty="0"/>
              <a:t>Mega-analysis</a:t>
            </a:r>
          </a:p>
          <a:p>
            <a:pPr lvl="2"/>
            <a:r>
              <a:rPr lang="en-US" dirty="0"/>
              <a:t>Proxy-phenotypes that are available in </a:t>
            </a:r>
            <a:r>
              <a:rPr lang="en-US" i="1" dirty="0"/>
              <a:t>N</a:t>
            </a:r>
            <a:r>
              <a:rPr lang="en-US" dirty="0"/>
              <a:t> &gt; 100,000</a:t>
            </a:r>
          </a:p>
          <a:p>
            <a:pPr lvl="2"/>
            <a:r>
              <a:rPr lang="en-US" dirty="0"/>
              <a:t>Multivariate analysis (e.g. MTAG, Genomic SEM)</a:t>
            </a:r>
          </a:p>
          <a:p>
            <a:pPr lvl="1"/>
            <a:endParaRPr lang="en-US" dirty="0"/>
          </a:p>
        </p:txBody>
      </p:sp>
      <p:sp>
        <p:nvSpPr>
          <p:cNvPr id="5" name="Slide Number Placeholder 4"/>
          <p:cNvSpPr>
            <a:spLocks noGrp="1"/>
          </p:cNvSpPr>
          <p:nvPr>
            <p:ph type="sldNum" sz="quarter" idx="12"/>
          </p:nvPr>
        </p:nvSpPr>
        <p:spPr/>
        <p:txBody>
          <a:bodyPr/>
          <a:lstStyle/>
          <a:p>
            <a:fld id="{EF174B8F-153C-498D-83BA-07AA3F7FC98B}" type="slidenum">
              <a:rPr lang="en-US" smtClean="0"/>
              <a:pPr/>
              <a:t>26</a:t>
            </a:fld>
            <a:endParaRPr lang="en-US"/>
          </a:p>
        </p:txBody>
      </p:sp>
      <p:sp>
        <p:nvSpPr>
          <p:cNvPr id="7" name="Title 1"/>
          <p:cNvSpPr>
            <a:spLocks noGrp="1"/>
          </p:cNvSpPr>
          <p:nvPr>
            <p:ph type="title"/>
          </p:nvPr>
        </p:nvSpPr>
        <p:spPr>
          <a:xfrm>
            <a:off x="388800" y="477784"/>
            <a:ext cx="11524158" cy="864096"/>
          </a:xfrm>
        </p:spPr>
        <p:txBody>
          <a:bodyPr>
            <a:normAutofit fontScale="90000"/>
          </a:bodyPr>
          <a:lstStyle/>
          <a:p>
            <a:r>
              <a:rPr lang="en-US" dirty="0"/>
              <a:t>Back to GWAS challenges</a:t>
            </a:r>
          </a:p>
        </p:txBody>
      </p:sp>
      <p:pic>
        <p:nvPicPr>
          <p:cNvPr id="4" name="Picture 3">
            <a:extLst>
              <a:ext uri="{FF2B5EF4-FFF2-40B4-BE49-F238E27FC236}">
                <a16:creationId xmlns:a16="http://schemas.microsoft.com/office/drawing/2014/main" id="{5B4D9704-F9EB-177A-124D-BD4065001058}"/>
              </a:ext>
            </a:extLst>
          </p:cNvPr>
          <p:cNvPicPr>
            <a:picLocks noChangeAspect="1"/>
          </p:cNvPicPr>
          <p:nvPr/>
        </p:nvPicPr>
        <p:blipFill>
          <a:blip r:embed="rId3"/>
          <a:stretch>
            <a:fillRect/>
          </a:stretch>
        </p:blipFill>
        <p:spPr>
          <a:xfrm>
            <a:off x="8302579" y="2727325"/>
            <a:ext cx="3773510" cy="1670272"/>
          </a:xfrm>
          <a:prstGeom prst="rect">
            <a:avLst/>
          </a:prstGeom>
        </p:spPr>
      </p:pic>
      <p:pic>
        <p:nvPicPr>
          <p:cNvPr id="8" name="Picture 7">
            <a:extLst>
              <a:ext uri="{FF2B5EF4-FFF2-40B4-BE49-F238E27FC236}">
                <a16:creationId xmlns:a16="http://schemas.microsoft.com/office/drawing/2014/main" id="{A88257A3-623E-5951-F477-0E528E8400F1}"/>
              </a:ext>
            </a:extLst>
          </p:cNvPr>
          <p:cNvPicPr>
            <a:picLocks noChangeAspect="1"/>
          </p:cNvPicPr>
          <p:nvPr/>
        </p:nvPicPr>
        <p:blipFill>
          <a:blip r:embed="rId4"/>
          <a:stretch>
            <a:fillRect/>
          </a:stretch>
        </p:blipFill>
        <p:spPr>
          <a:xfrm>
            <a:off x="11397803" y="4044695"/>
            <a:ext cx="619022" cy="308343"/>
          </a:xfrm>
          <a:prstGeom prst="rect">
            <a:avLst/>
          </a:prstGeom>
        </p:spPr>
      </p:pic>
      <p:pic>
        <p:nvPicPr>
          <p:cNvPr id="10" name="Picture 9">
            <a:extLst>
              <a:ext uri="{FF2B5EF4-FFF2-40B4-BE49-F238E27FC236}">
                <a16:creationId xmlns:a16="http://schemas.microsoft.com/office/drawing/2014/main" id="{463FE653-7B81-58F4-146C-6E2F8E0CD41C}"/>
              </a:ext>
            </a:extLst>
          </p:cNvPr>
          <p:cNvPicPr>
            <a:picLocks noChangeAspect="1"/>
          </p:cNvPicPr>
          <p:nvPr/>
        </p:nvPicPr>
        <p:blipFill>
          <a:blip r:embed="rId5"/>
          <a:stretch>
            <a:fillRect/>
          </a:stretch>
        </p:blipFill>
        <p:spPr>
          <a:xfrm>
            <a:off x="899197" y="4647557"/>
            <a:ext cx="4356091" cy="1731501"/>
          </a:xfrm>
          <a:prstGeom prst="rect">
            <a:avLst/>
          </a:prstGeom>
        </p:spPr>
      </p:pic>
      <p:pic>
        <p:nvPicPr>
          <p:cNvPr id="12" name="Picture 11">
            <a:extLst>
              <a:ext uri="{FF2B5EF4-FFF2-40B4-BE49-F238E27FC236}">
                <a16:creationId xmlns:a16="http://schemas.microsoft.com/office/drawing/2014/main" id="{7DA554C8-0C79-5239-46FA-0F6798A54CF1}"/>
              </a:ext>
            </a:extLst>
          </p:cNvPr>
          <p:cNvPicPr>
            <a:picLocks noChangeAspect="1"/>
          </p:cNvPicPr>
          <p:nvPr/>
        </p:nvPicPr>
        <p:blipFill>
          <a:blip r:embed="rId6"/>
          <a:stretch>
            <a:fillRect/>
          </a:stretch>
        </p:blipFill>
        <p:spPr>
          <a:xfrm>
            <a:off x="6214904" y="4820876"/>
            <a:ext cx="4431325" cy="1826032"/>
          </a:xfrm>
          <a:prstGeom prst="rect">
            <a:avLst/>
          </a:prstGeom>
        </p:spPr>
      </p:pic>
    </p:spTree>
    <p:extLst>
      <p:ext uri="{BB962C8B-B14F-4D97-AF65-F5344CB8AC3E}">
        <p14:creationId xmlns:p14="http://schemas.microsoft.com/office/powerpoint/2010/main" val="315887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Pooling datasets</a:t>
            </a:r>
          </a:p>
        </p:txBody>
      </p:sp>
      <p:sp>
        <p:nvSpPr>
          <p:cNvPr id="3" name="Content Placeholder 2"/>
          <p:cNvSpPr>
            <a:spLocks noGrp="1"/>
          </p:cNvSpPr>
          <p:nvPr>
            <p:ph idx="1"/>
          </p:nvPr>
        </p:nvSpPr>
        <p:spPr>
          <a:xfrm>
            <a:off x="388800" y="1614461"/>
            <a:ext cx="7403697" cy="5032523"/>
          </a:xfrm>
        </p:spPr>
        <p:txBody>
          <a:bodyPr>
            <a:normAutofit fontScale="85000" lnSpcReduction="20000"/>
          </a:bodyPr>
          <a:lstStyle/>
          <a:p>
            <a:r>
              <a:rPr lang="en-US" dirty="0"/>
              <a:t>Mega-analyses</a:t>
            </a:r>
          </a:p>
          <a:p>
            <a:pPr lvl="1"/>
            <a:r>
              <a:rPr lang="en-US" dirty="0"/>
              <a:t>Individual-level data are uploaded to a common server and centrally analyzed</a:t>
            </a:r>
          </a:p>
          <a:p>
            <a:pPr lvl="2"/>
            <a:r>
              <a:rPr lang="en-US" dirty="0"/>
              <a:t>More options for analyzing the data</a:t>
            </a:r>
          </a:p>
          <a:p>
            <a:pPr lvl="2"/>
            <a:r>
              <a:rPr lang="en-US" dirty="0"/>
              <a:t>Analyses can be done quicker</a:t>
            </a:r>
          </a:p>
          <a:p>
            <a:pPr lvl="2"/>
            <a:r>
              <a:rPr lang="en-US" dirty="0"/>
              <a:t>Genotype and phenotype data can be checked and adjusted directly</a:t>
            </a:r>
          </a:p>
          <a:p>
            <a:pPr lvl="2">
              <a:spcAft>
                <a:spcPts val="1200"/>
              </a:spcAft>
            </a:pPr>
            <a:r>
              <a:rPr lang="en-US" dirty="0"/>
              <a:t>But often not possible in practice (e.g. IRB, legal issues, privacy)</a:t>
            </a:r>
          </a:p>
          <a:p>
            <a:r>
              <a:rPr lang="en-US" dirty="0"/>
              <a:t>Meta-analyses</a:t>
            </a:r>
          </a:p>
          <a:p>
            <a:pPr lvl="1"/>
            <a:r>
              <a:rPr lang="en-US" dirty="0"/>
              <a:t>Summary statistics from GWAS are uploaded to a common server and meta-analyzed</a:t>
            </a:r>
          </a:p>
          <a:p>
            <a:pPr lvl="2"/>
            <a:r>
              <a:rPr lang="en-US" dirty="0"/>
              <a:t>Practically feasible (protecting individual-level data)</a:t>
            </a:r>
          </a:p>
          <a:p>
            <a:pPr lvl="2"/>
            <a:r>
              <a:rPr lang="en-US" dirty="0"/>
              <a:t>Local analysts know their data better than central analysts</a:t>
            </a:r>
          </a:p>
          <a:p>
            <a:pPr lvl="2"/>
            <a:r>
              <a:rPr lang="en-US" dirty="0"/>
              <a:t>Slow</a:t>
            </a:r>
          </a:p>
          <a:p>
            <a:pPr lvl="2"/>
            <a:r>
              <a:rPr lang="en-US" dirty="0"/>
              <a:t>Limited range of analyses that can be conducted</a:t>
            </a:r>
          </a:p>
          <a:p>
            <a:pPr lvl="1"/>
            <a:endParaRPr lang="en-US" dirty="0"/>
          </a:p>
        </p:txBody>
      </p:sp>
      <p:sp>
        <p:nvSpPr>
          <p:cNvPr id="5" name="Slide Number Placeholder 4"/>
          <p:cNvSpPr>
            <a:spLocks noGrp="1"/>
          </p:cNvSpPr>
          <p:nvPr>
            <p:ph type="sldNum" sz="quarter" idx="12"/>
          </p:nvPr>
        </p:nvSpPr>
        <p:spPr/>
        <p:txBody>
          <a:bodyPr/>
          <a:lstStyle/>
          <a:p>
            <a:fld id="{EF174B8F-153C-498D-83BA-07AA3F7FC98B}" type="slidenum">
              <a:rPr lang="en-US" smtClean="0"/>
              <a:pPr/>
              <a:t>27</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CF87AE9-CD60-8A2C-2BFC-89DD9599A1C0}"/>
                  </a:ext>
                </a:extLst>
              </p:cNvPr>
              <p:cNvSpPr txBox="1"/>
              <p:nvPr/>
            </p:nvSpPr>
            <p:spPr>
              <a:xfrm>
                <a:off x="8301349" y="2886279"/>
                <a:ext cx="3501851" cy="2354491"/>
              </a:xfrm>
              <a:prstGeom prst="rect">
                <a:avLst/>
              </a:prstGeom>
              <a:noFill/>
            </p:spPr>
            <p:txBody>
              <a:bodyPr wrap="square">
                <a:spAutoFit/>
              </a:bodyPr>
              <a:lstStyle/>
              <a:p>
                <a:pPr>
                  <a:spcAft>
                    <a:spcPts val="600"/>
                  </a:spcAft>
                </a:pPr>
                <a:r>
                  <a:rPr lang="en-US" sz="2000" dirty="0">
                    <a:solidFill>
                      <a:schemeClr val="bg2"/>
                    </a:solidFill>
                  </a:rPr>
                  <a:t>Estimated </a:t>
                </a:r>
                <a14:m>
                  <m:oMath xmlns:m="http://schemas.openxmlformats.org/officeDocument/2006/math">
                    <m:r>
                      <a:rPr lang="el-GR" sz="2000" i="1" dirty="0" smtClean="0">
                        <a:solidFill>
                          <a:schemeClr val="bg2"/>
                        </a:solidFill>
                        <a:latin typeface="Cambria Math" panose="02040503050406030204" pitchFamily="18" charset="0"/>
                      </a:rPr>
                      <m:t>𝛽</m:t>
                    </m:r>
                    <m:r>
                      <a:rPr lang="en-US" sz="2000" i="1" baseline="-25000" dirty="0" err="1">
                        <a:solidFill>
                          <a:schemeClr val="bg2"/>
                        </a:solidFill>
                        <a:latin typeface="Cambria Math" panose="02040503050406030204" pitchFamily="18" charset="0"/>
                      </a:rPr>
                      <m:t>𝑖</m:t>
                    </m:r>
                  </m:oMath>
                </a14:m>
                <a:r>
                  <a:rPr lang="en-US" sz="2000" dirty="0">
                    <a:solidFill>
                      <a:schemeClr val="bg2"/>
                    </a:solidFill>
                  </a:rPr>
                  <a:t> and their </a:t>
                </a:r>
                <a:r>
                  <a:rPr lang="en-US" sz="2000" i="1" dirty="0">
                    <a:solidFill>
                      <a:schemeClr val="bg2"/>
                    </a:solidFill>
                  </a:rPr>
                  <a:t>SE</a:t>
                </a:r>
                <a:r>
                  <a:rPr lang="en-US" sz="2000" dirty="0">
                    <a:solidFill>
                      <a:schemeClr val="bg2"/>
                    </a:solidFill>
                  </a:rPr>
                  <a:t> from these analyses are asymptotically identical</a:t>
                </a:r>
              </a:p>
              <a:p>
                <a:r>
                  <a:rPr lang="en-US" dirty="0">
                    <a:solidFill>
                      <a:srgbClr val="92D050"/>
                    </a:solidFill>
                  </a:rPr>
                  <a:t>No efficiency gain from using individual-level data!</a:t>
                </a:r>
              </a:p>
              <a:p>
                <a:endParaRPr lang="en-US" dirty="0">
                  <a:solidFill>
                    <a:srgbClr val="92D050"/>
                  </a:solidFill>
                </a:endParaRPr>
              </a:p>
              <a:p>
                <a:r>
                  <a:rPr lang="en-US" sz="1400" dirty="0">
                    <a:solidFill>
                      <a:schemeClr val="bg2"/>
                    </a:solidFill>
                  </a:rPr>
                  <a:t>Lin &amp; Zeng (2010 </a:t>
                </a:r>
                <a:r>
                  <a:rPr lang="en-US" sz="1400" i="1" dirty="0">
                    <a:solidFill>
                      <a:schemeClr val="bg2"/>
                    </a:solidFill>
                  </a:rPr>
                  <a:t>Genetic Epidemiology</a:t>
                </a:r>
                <a:r>
                  <a:rPr lang="en-US" sz="1400" dirty="0">
                    <a:solidFill>
                      <a:schemeClr val="bg2"/>
                    </a:solidFill>
                  </a:rPr>
                  <a:t>, DOI:10.1002/gepi.20435)</a:t>
                </a:r>
              </a:p>
            </p:txBody>
          </p:sp>
        </mc:Choice>
        <mc:Fallback xmlns="">
          <p:sp>
            <p:nvSpPr>
              <p:cNvPr id="6" name="TextBox 5">
                <a:extLst>
                  <a:ext uri="{FF2B5EF4-FFF2-40B4-BE49-F238E27FC236}">
                    <a16:creationId xmlns:a16="http://schemas.microsoft.com/office/drawing/2014/main" id="{CCF87AE9-CD60-8A2C-2BFC-89DD9599A1C0}"/>
                  </a:ext>
                </a:extLst>
              </p:cNvPr>
              <p:cNvSpPr txBox="1">
                <a:spLocks noRot="1" noChangeAspect="1" noMove="1" noResize="1" noEditPoints="1" noAdjustHandles="1" noChangeArrowheads="1" noChangeShapeType="1" noTextEdit="1"/>
              </p:cNvSpPr>
              <p:nvPr/>
            </p:nvSpPr>
            <p:spPr>
              <a:xfrm>
                <a:off x="8301349" y="2886279"/>
                <a:ext cx="3501851" cy="2354491"/>
              </a:xfrm>
              <a:prstGeom prst="rect">
                <a:avLst/>
              </a:prstGeom>
              <a:blipFill>
                <a:blip r:embed="rId3"/>
                <a:stretch>
                  <a:fillRect l="-1916" t="-1292" b="-1809"/>
                </a:stretch>
              </a:blipFill>
            </p:spPr>
            <p:txBody>
              <a:bodyPr/>
              <a:lstStyle/>
              <a:p>
                <a:r>
                  <a:rPr lang="en-NL">
                    <a:noFill/>
                  </a:rPr>
                  <a:t> </a:t>
                </a:r>
              </a:p>
            </p:txBody>
          </p:sp>
        </mc:Fallback>
      </mc:AlternateContent>
      <p:sp>
        <p:nvSpPr>
          <p:cNvPr id="7" name="Right Brace 6">
            <a:extLst>
              <a:ext uri="{FF2B5EF4-FFF2-40B4-BE49-F238E27FC236}">
                <a16:creationId xmlns:a16="http://schemas.microsoft.com/office/drawing/2014/main" id="{03BB3A0E-FC4B-1BF9-C3A1-18E3A0130777}"/>
              </a:ext>
            </a:extLst>
          </p:cNvPr>
          <p:cNvSpPr/>
          <p:nvPr/>
        </p:nvSpPr>
        <p:spPr>
          <a:xfrm>
            <a:off x="7345345" y="1472084"/>
            <a:ext cx="733530" cy="5032522"/>
          </a:xfrm>
          <a:prstGeom prst="rightBrace">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n-NL"/>
          </a:p>
        </p:txBody>
      </p:sp>
    </p:spTree>
    <p:extLst>
      <p:ext uri="{BB962C8B-B14F-4D97-AF65-F5344CB8AC3E}">
        <p14:creationId xmlns:p14="http://schemas.microsoft.com/office/powerpoint/2010/main" val="12203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Meta-analysis workflow</a:t>
            </a:r>
          </a:p>
        </p:txBody>
      </p:sp>
      <p:sp>
        <p:nvSpPr>
          <p:cNvPr id="3" name="Content Placeholder 2"/>
          <p:cNvSpPr>
            <a:spLocks noGrp="1"/>
          </p:cNvSpPr>
          <p:nvPr>
            <p:ph idx="1"/>
          </p:nvPr>
        </p:nvSpPr>
        <p:spPr>
          <a:xfrm>
            <a:off x="620332" y="1566930"/>
            <a:ext cx="10951335" cy="4915113"/>
          </a:xfrm>
        </p:spPr>
        <p:txBody>
          <a:bodyPr>
            <a:normAutofit/>
          </a:bodyPr>
          <a:lstStyle/>
          <a:p>
            <a:pPr marL="914400" lvl="1" indent="-457200">
              <a:buFont typeface="+mj-lt"/>
              <a:buAutoNum type="arabicPeriod"/>
            </a:pPr>
            <a:r>
              <a:rPr lang="en-US" dirty="0"/>
              <a:t>Write analysis-plan and post it online</a:t>
            </a:r>
          </a:p>
          <a:p>
            <a:pPr marL="914400" lvl="1" indent="-457200">
              <a:buFont typeface="+mj-lt"/>
              <a:buAutoNum type="arabicPeriod"/>
            </a:pPr>
            <a:r>
              <a:rPr lang="en-US" dirty="0"/>
              <a:t>Invite cohorts</a:t>
            </a:r>
          </a:p>
          <a:p>
            <a:pPr marL="1314450" lvl="2" indent="-457200"/>
            <a:r>
              <a:rPr lang="en-US" dirty="0"/>
              <a:t>Descriptive statistics</a:t>
            </a:r>
          </a:p>
          <a:p>
            <a:pPr marL="1314450" lvl="2" indent="-457200"/>
            <a:r>
              <a:rPr lang="en-US" dirty="0"/>
              <a:t>Collaboration agreement</a:t>
            </a:r>
          </a:p>
          <a:p>
            <a:pPr marL="914400" lvl="1" indent="-457200">
              <a:buFont typeface="+mj-lt"/>
              <a:buAutoNum type="arabicPeriod"/>
            </a:pPr>
            <a:r>
              <a:rPr lang="en-US" dirty="0"/>
              <a:t>Cohorts conduct GWAS according to analysis-plan </a:t>
            </a:r>
          </a:p>
          <a:p>
            <a:pPr marL="914400" lvl="1" indent="-457200">
              <a:buFont typeface="+mj-lt"/>
              <a:buAutoNum type="arabicPeriod"/>
            </a:pPr>
            <a:r>
              <a:rPr lang="en-US" dirty="0"/>
              <a:t>Cohorts upload results to a secure server </a:t>
            </a:r>
          </a:p>
          <a:p>
            <a:pPr marL="914400" lvl="1" indent="-457200">
              <a:buFont typeface="+mj-lt"/>
              <a:buAutoNum type="arabicPeriod"/>
            </a:pPr>
            <a:r>
              <a:rPr lang="en-US" dirty="0"/>
              <a:t>Meta-analysts conduct Quality Control (QC)</a:t>
            </a:r>
          </a:p>
          <a:p>
            <a:pPr marL="1314450" lvl="2" indent="-457200"/>
            <a:r>
              <a:rPr lang="en-US" dirty="0"/>
              <a:t>Follow-up on problems, missing information</a:t>
            </a:r>
          </a:p>
          <a:p>
            <a:pPr marL="914400" lvl="1" indent="-457200">
              <a:buFont typeface="+mj-lt"/>
              <a:buAutoNum type="arabicPeriod"/>
            </a:pPr>
            <a:r>
              <a:rPr lang="en-US" dirty="0"/>
              <a:t>Data freeze</a:t>
            </a:r>
          </a:p>
          <a:p>
            <a:pPr marL="914400" lvl="1" indent="-457200">
              <a:buFont typeface="+mj-lt"/>
              <a:buAutoNum type="arabicPeriod"/>
            </a:pPr>
            <a:r>
              <a:rPr lang="en-US" dirty="0"/>
              <a:t>Meta-analysts conduct meta-analysis</a:t>
            </a:r>
          </a:p>
          <a:p>
            <a:pPr marL="1314450" lvl="2" indent="-457200"/>
            <a:r>
              <a:rPr lang="en-US" dirty="0"/>
              <a:t>Cross-checking of results</a:t>
            </a:r>
          </a:p>
        </p:txBody>
      </p:sp>
      <p:sp>
        <p:nvSpPr>
          <p:cNvPr id="5" name="Slide Number Placeholder 4"/>
          <p:cNvSpPr>
            <a:spLocks noGrp="1"/>
          </p:cNvSpPr>
          <p:nvPr>
            <p:ph type="sldNum" sz="quarter" idx="12"/>
          </p:nvPr>
        </p:nvSpPr>
        <p:spPr/>
        <p:txBody>
          <a:bodyPr/>
          <a:lstStyle/>
          <a:p>
            <a:fld id="{EF174B8F-153C-498D-83BA-07AA3F7FC98B}" type="slidenum">
              <a:rPr lang="en-US" smtClean="0"/>
              <a:pPr/>
              <a:t>28</a:t>
            </a:fld>
            <a:endParaRPr lang="en-US"/>
          </a:p>
        </p:txBody>
      </p:sp>
      <p:cxnSp>
        <p:nvCxnSpPr>
          <p:cNvPr id="6" name="Straight Connector 5">
            <a:extLst>
              <a:ext uri="{FF2B5EF4-FFF2-40B4-BE49-F238E27FC236}">
                <a16:creationId xmlns:a16="http://schemas.microsoft.com/office/drawing/2014/main" id="{056456F7-75C8-3366-79A7-5ADECBD83F9D}"/>
              </a:ext>
            </a:extLst>
          </p:cNvPr>
          <p:cNvCxnSpPr>
            <a:cxnSpLocks/>
          </p:cNvCxnSpPr>
          <p:nvPr/>
        </p:nvCxnSpPr>
        <p:spPr>
          <a:xfrm>
            <a:off x="9038493" y="1673050"/>
            <a:ext cx="0" cy="4582049"/>
          </a:xfrm>
          <a:prstGeom prst="line">
            <a:avLst/>
          </a:prstGeom>
        </p:spPr>
        <p:style>
          <a:lnRef idx="3">
            <a:schemeClr val="accent6"/>
          </a:lnRef>
          <a:fillRef idx="0">
            <a:schemeClr val="accent6"/>
          </a:fillRef>
          <a:effectRef idx="2">
            <a:schemeClr val="accent6"/>
          </a:effectRef>
          <a:fontRef idx="minor">
            <a:schemeClr val="tx1"/>
          </a:fontRef>
        </p:style>
      </p:cxnSp>
      <p:sp>
        <p:nvSpPr>
          <p:cNvPr id="9" name="TextBox 8">
            <a:extLst>
              <a:ext uri="{FF2B5EF4-FFF2-40B4-BE49-F238E27FC236}">
                <a16:creationId xmlns:a16="http://schemas.microsoft.com/office/drawing/2014/main" id="{6F239B55-877F-11C2-8D11-66D5499F583E}"/>
              </a:ext>
            </a:extLst>
          </p:cNvPr>
          <p:cNvSpPr txBox="1"/>
          <p:nvPr/>
        </p:nvSpPr>
        <p:spPr>
          <a:xfrm>
            <a:off x="9062434" y="3385011"/>
            <a:ext cx="2814717" cy="954107"/>
          </a:xfrm>
          <a:prstGeom prst="rect">
            <a:avLst/>
          </a:prstGeom>
          <a:noFill/>
        </p:spPr>
        <p:txBody>
          <a:bodyPr wrap="square">
            <a:spAutoFit/>
          </a:bodyPr>
          <a:lstStyle/>
          <a:p>
            <a:pPr marL="514350" indent="-457200"/>
            <a:r>
              <a:rPr lang="en-US" sz="2800" dirty="0">
                <a:solidFill>
                  <a:schemeClr val="bg2">
                    <a:lumMod val="90000"/>
                  </a:schemeClr>
                </a:solidFill>
              </a:rPr>
              <a:t>Conference calls</a:t>
            </a:r>
          </a:p>
          <a:p>
            <a:pPr marL="514350" indent="-457200"/>
            <a:r>
              <a:rPr lang="en-US" sz="2800" dirty="0">
                <a:solidFill>
                  <a:schemeClr val="bg2">
                    <a:lumMod val="90000"/>
                  </a:schemeClr>
                </a:solidFill>
              </a:rPr>
              <a:t> Update emails</a:t>
            </a:r>
          </a:p>
        </p:txBody>
      </p:sp>
    </p:spTree>
    <p:extLst>
      <p:ext uri="{BB962C8B-B14F-4D97-AF65-F5344CB8AC3E}">
        <p14:creationId xmlns:p14="http://schemas.microsoft.com/office/powerpoint/2010/main" val="60096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DEA2-99F4-993F-6CF3-F7E95DB16E78}"/>
              </a:ext>
            </a:extLst>
          </p:cNvPr>
          <p:cNvSpPr>
            <a:spLocks noGrp="1"/>
          </p:cNvSpPr>
          <p:nvPr>
            <p:ph type="title"/>
          </p:nvPr>
        </p:nvSpPr>
        <p:spPr/>
        <p:txBody>
          <a:bodyPr/>
          <a:lstStyle/>
          <a:p>
            <a:r>
              <a:rPr lang="en-US" dirty="0"/>
              <a:t>Analysis plan</a:t>
            </a:r>
            <a:endParaRPr lang="en-NL" dirty="0"/>
          </a:p>
        </p:txBody>
      </p:sp>
      <p:sp>
        <p:nvSpPr>
          <p:cNvPr id="3" name="Content Placeholder 2">
            <a:extLst>
              <a:ext uri="{FF2B5EF4-FFF2-40B4-BE49-F238E27FC236}">
                <a16:creationId xmlns:a16="http://schemas.microsoft.com/office/drawing/2014/main" id="{BFED2501-33BB-014E-53D2-3DBB70DEAA8C}"/>
              </a:ext>
            </a:extLst>
          </p:cNvPr>
          <p:cNvSpPr>
            <a:spLocks noGrp="1"/>
          </p:cNvSpPr>
          <p:nvPr>
            <p:ph idx="1"/>
          </p:nvPr>
        </p:nvSpPr>
        <p:spPr>
          <a:xfrm>
            <a:off x="449091" y="1522800"/>
            <a:ext cx="5846202" cy="5042572"/>
          </a:xfrm>
        </p:spPr>
        <p:style>
          <a:lnRef idx="1">
            <a:schemeClr val="accent6"/>
          </a:lnRef>
          <a:fillRef idx="2">
            <a:schemeClr val="accent6"/>
          </a:fillRef>
          <a:effectRef idx="1">
            <a:schemeClr val="accent6"/>
          </a:effectRef>
          <a:fontRef idx="minor">
            <a:schemeClr val="dk1"/>
          </a:fontRef>
        </p:style>
        <p:txBody>
          <a:bodyPr>
            <a:noAutofit/>
          </a:bodyPr>
          <a:lstStyle/>
          <a:p>
            <a:pPr marL="0" indent="0">
              <a:buNone/>
            </a:pPr>
            <a:r>
              <a:rPr lang="en-US" sz="2200" dirty="0">
                <a:solidFill>
                  <a:schemeClr val="tx1"/>
                </a:solidFill>
              </a:rPr>
              <a:t>The exact instructions for </a:t>
            </a:r>
          </a:p>
          <a:p>
            <a:r>
              <a:rPr lang="en-US" sz="2200" dirty="0">
                <a:solidFill>
                  <a:schemeClr val="tx1"/>
                </a:solidFill>
              </a:rPr>
              <a:t>cleaning the genotype data, </a:t>
            </a:r>
          </a:p>
          <a:p>
            <a:r>
              <a:rPr lang="en-US" sz="2200" dirty="0">
                <a:solidFill>
                  <a:schemeClr val="tx1"/>
                </a:solidFill>
              </a:rPr>
              <a:t>imputing the genotype data (e.g. reference panel)</a:t>
            </a:r>
          </a:p>
          <a:p>
            <a:r>
              <a:rPr lang="en-US" sz="2200" dirty="0">
                <a:solidFill>
                  <a:schemeClr val="tx1"/>
                </a:solidFill>
              </a:rPr>
              <a:t>clean/ code the phenotypes</a:t>
            </a:r>
          </a:p>
          <a:p>
            <a:r>
              <a:rPr lang="en-US" sz="2200" dirty="0">
                <a:solidFill>
                  <a:schemeClr val="tx1"/>
                </a:solidFill>
              </a:rPr>
              <a:t>what SNPs to include in GWAS</a:t>
            </a:r>
          </a:p>
          <a:p>
            <a:r>
              <a:rPr lang="en-US" sz="2200" dirty="0">
                <a:solidFill>
                  <a:schemeClr val="tx1"/>
                </a:solidFill>
              </a:rPr>
              <a:t>run the GWAS </a:t>
            </a:r>
          </a:p>
          <a:p>
            <a:pPr lvl="1"/>
            <a:r>
              <a:rPr lang="en-US" sz="2200" dirty="0">
                <a:solidFill>
                  <a:schemeClr val="tx1"/>
                </a:solidFill>
              </a:rPr>
              <a:t>regression specification (e.g. linear, logistic, etc.)</a:t>
            </a:r>
          </a:p>
          <a:p>
            <a:pPr lvl="1"/>
            <a:r>
              <a:rPr lang="en-US" sz="2200" dirty="0">
                <a:solidFill>
                  <a:schemeClr val="tx1"/>
                </a:solidFill>
              </a:rPr>
              <a:t>control variables (e.g. sex, birth year, age, important macro events)</a:t>
            </a:r>
          </a:p>
          <a:p>
            <a:pPr lvl="1"/>
            <a:r>
              <a:rPr lang="en-US" sz="2200" dirty="0">
                <a:solidFill>
                  <a:schemeClr val="tx1"/>
                </a:solidFill>
              </a:rPr>
              <a:t>Software</a:t>
            </a:r>
          </a:p>
          <a:p>
            <a:r>
              <a:rPr lang="en-US" sz="2200" dirty="0">
                <a:solidFill>
                  <a:schemeClr val="tx1"/>
                </a:solidFill>
              </a:rPr>
              <a:t>Data upload format (e.g. columns, delimiter)</a:t>
            </a:r>
          </a:p>
          <a:p>
            <a:endParaRPr lang="en-US" sz="2200" dirty="0">
              <a:solidFill>
                <a:schemeClr val="tx1"/>
              </a:solidFill>
            </a:endParaRPr>
          </a:p>
          <a:p>
            <a:endParaRPr lang="en-NL" sz="2200" dirty="0">
              <a:solidFill>
                <a:schemeClr val="tx1"/>
              </a:solidFill>
            </a:endParaRPr>
          </a:p>
        </p:txBody>
      </p:sp>
      <p:sp>
        <p:nvSpPr>
          <p:cNvPr id="5" name="TextBox 4">
            <a:extLst>
              <a:ext uri="{FF2B5EF4-FFF2-40B4-BE49-F238E27FC236}">
                <a16:creationId xmlns:a16="http://schemas.microsoft.com/office/drawing/2014/main" id="{D341A991-4139-3C2E-4562-9D7452CF9B0E}"/>
              </a:ext>
            </a:extLst>
          </p:cNvPr>
          <p:cNvSpPr txBox="1"/>
          <p:nvPr/>
        </p:nvSpPr>
        <p:spPr>
          <a:xfrm>
            <a:off x="6717323" y="1753912"/>
            <a:ext cx="5169878" cy="4493538"/>
          </a:xfrm>
          <a:prstGeom prst="rect">
            <a:avLst/>
          </a:prstGeom>
          <a:noFill/>
        </p:spPr>
        <p:txBody>
          <a:bodyPr wrap="square">
            <a:spAutoFit/>
          </a:bodyPr>
          <a:lstStyle/>
          <a:p>
            <a:pPr marL="0" indent="0">
              <a:buNone/>
            </a:pPr>
            <a:r>
              <a:rPr lang="en-US" sz="2200" dirty="0">
                <a:solidFill>
                  <a:schemeClr val="bg2">
                    <a:lumMod val="90000"/>
                  </a:schemeClr>
                </a:solidFill>
              </a:rPr>
              <a:t>How</a:t>
            </a:r>
            <a:r>
              <a:rPr lang="en-US" sz="2200" baseline="0" dirty="0">
                <a:solidFill>
                  <a:schemeClr val="bg2">
                    <a:lumMod val="90000"/>
                  </a:schemeClr>
                </a:solidFill>
              </a:rPr>
              <a:t> complex / specific should an analysis plan be?</a:t>
            </a:r>
          </a:p>
          <a:p>
            <a:pPr marL="342900" indent="-342900">
              <a:buFont typeface="Arial" panose="020B0604020202020204" pitchFamily="34" charset="0"/>
              <a:buChar char="•"/>
            </a:pPr>
            <a:r>
              <a:rPr lang="en-US" sz="2200" baseline="0" dirty="0">
                <a:solidFill>
                  <a:schemeClr val="bg2">
                    <a:lumMod val="90000"/>
                  </a:schemeClr>
                </a:solidFill>
                <a:sym typeface="Wingdings" panose="05000000000000000000" pitchFamily="2" charset="2"/>
              </a:rPr>
              <a:t>Very detailed, comprehensive plans (e.g. including software codes) are less error prone, but </a:t>
            </a:r>
          </a:p>
          <a:p>
            <a:pPr marL="800100" lvl="1" indent="-342900">
              <a:buFont typeface="Arial" panose="020B0604020202020204" pitchFamily="34" charset="0"/>
              <a:buChar char="•"/>
            </a:pPr>
            <a:r>
              <a:rPr lang="en-US" sz="2200" baseline="0" dirty="0">
                <a:solidFill>
                  <a:schemeClr val="bg2">
                    <a:lumMod val="90000"/>
                  </a:schemeClr>
                </a:solidFill>
                <a:sym typeface="Wingdings" panose="05000000000000000000" pitchFamily="2" charset="2"/>
              </a:rPr>
              <a:t>leave less room for customized solutions </a:t>
            </a:r>
          </a:p>
          <a:p>
            <a:pPr marL="800100" lvl="1" indent="-342900">
              <a:buFont typeface="Arial" panose="020B0604020202020204" pitchFamily="34" charset="0"/>
              <a:buChar char="•"/>
            </a:pPr>
            <a:r>
              <a:rPr lang="en-US" sz="2200" baseline="0" dirty="0">
                <a:solidFill>
                  <a:schemeClr val="bg2">
                    <a:lumMod val="90000"/>
                  </a:schemeClr>
                </a:solidFill>
                <a:sym typeface="Wingdings" panose="05000000000000000000" pitchFamily="2" charset="2"/>
              </a:rPr>
              <a:t>require additional time from cohort analysts, making it more costly to participate.</a:t>
            </a:r>
          </a:p>
          <a:p>
            <a:pPr marL="342900" indent="-342900">
              <a:buFont typeface="Arial" panose="020B0604020202020204" pitchFamily="34" charset="0"/>
              <a:buChar char="•"/>
            </a:pPr>
            <a:r>
              <a:rPr lang="en-US" sz="2200" baseline="0" dirty="0">
                <a:solidFill>
                  <a:schemeClr val="bg2">
                    <a:lumMod val="90000"/>
                  </a:schemeClr>
                </a:solidFill>
                <a:sym typeface="Wingdings" panose="05000000000000000000" pitchFamily="2" charset="2"/>
              </a:rPr>
              <a:t>More “vague” plans are more prone to error, but allow flexibility and increase response rates of cohorts.</a:t>
            </a:r>
            <a:endParaRPr lang="en-US" sz="2200" dirty="0">
              <a:solidFill>
                <a:schemeClr val="bg2">
                  <a:lumMod val="90000"/>
                </a:schemeClr>
              </a:solidFill>
            </a:endParaRPr>
          </a:p>
        </p:txBody>
      </p:sp>
    </p:spTree>
    <p:extLst>
      <p:ext uri="{BB962C8B-B14F-4D97-AF65-F5344CB8AC3E}">
        <p14:creationId xmlns:p14="http://schemas.microsoft.com/office/powerpoint/2010/main" val="322026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a:t>
            </a:r>
          </a:p>
        </p:txBody>
      </p:sp>
      <p:sp>
        <p:nvSpPr>
          <p:cNvPr id="3" name="Content Placeholder 2"/>
          <p:cNvSpPr>
            <a:spLocks noGrp="1"/>
          </p:cNvSpPr>
          <p:nvPr>
            <p:ph idx="1"/>
          </p:nvPr>
        </p:nvSpPr>
        <p:spPr>
          <a:xfrm>
            <a:off x="582804" y="1522800"/>
            <a:ext cx="11228796" cy="4895949"/>
          </a:xfrm>
        </p:spPr>
        <p:txBody>
          <a:bodyPr>
            <a:normAutofit/>
          </a:bodyPr>
          <a:lstStyle/>
          <a:p>
            <a:pPr marL="0" indent="0">
              <a:buNone/>
            </a:pPr>
            <a:r>
              <a:rPr lang="en-US" dirty="0"/>
              <a:t>Standard GWAS software tools allow for limited types of association tests</a:t>
            </a:r>
          </a:p>
          <a:p>
            <a:pPr lvl="1"/>
            <a:r>
              <a:rPr lang="en-US" dirty="0"/>
              <a:t>Linear (OLS)</a:t>
            </a:r>
          </a:p>
          <a:p>
            <a:pPr lvl="1"/>
            <a:r>
              <a:rPr lang="en-US" dirty="0"/>
              <a:t>Logistic (MLE)</a:t>
            </a:r>
          </a:p>
          <a:p>
            <a:r>
              <a:rPr lang="en-US" dirty="0"/>
              <a:t>Software </a:t>
            </a:r>
            <a:r>
              <a:rPr lang="en-US" dirty="0">
                <a:hlinkClick r:id="rId3"/>
              </a:rPr>
              <a:t>METAL</a:t>
            </a:r>
            <a:r>
              <a:rPr lang="en-US" dirty="0"/>
              <a:t> (or MTAG?)</a:t>
            </a:r>
          </a:p>
          <a:p>
            <a:pPr lvl="1"/>
            <a:r>
              <a:rPr lang="en-US" dirty="0"/>
              <a:t>Automatically resolves strand mismatches for markers where strand is obvious </a:t>
            </a:r>
          </a:p>
          <a:p>
            <a:pPr lvl="1"/>
            <a:r>
              <a:rPr lang="en-US" dirty="0"/>
              <a:t>Can handle </a:t>
            </a:r>
            <a:r>
              <a:rPr lang="en-US" dirty="0" err="1"/>
              <a:t>gzipped</a:t>
            </a:r>
            <a:r>
              <a:rPr lang="en-US" dirty="0"/>
              <a:t> files</a:t>
            </a:r>
          </a:p>
          <a:p>
            <a:pPr lvl="1"/>
            <a:r>
              <a:rPr lang="en-US" dirty="0"/>
              <a:t>Provides many summary statistics</a:t>
            </a:r>
          </a:p>
          <a:p>
            <a:pPr lvl="1"/>
            <a:r>
              <a:rPr lang="en-US" dirty="0"/>
              <a:t>Fast and able to handle flexible formatting of input files</a:t>
            </a:r>
          </a:p>
          <a:p>
            <a:pPr lvl="1"/>
            <a:endParaRPr lang="en-US" dirty="0"/>
          </a:p>
        </p:txBody>
      </p:sp>
      <p:sp>
        <p:nvSpPr>
          <p:cNvPr id="5" name="Slide Number Placeholder 4"/>
          <p:cNvSpPr>
            <a:spLocks noGrp="1"/>
          </p:cNvSpPr>
          <p:nvPr>
            <p:ph type="sldNum" sz="quarter" idx="12"/>
          </p:nvPr>
        </p:nvSpPr>
        <p:spPr/>
        <p:txBody>
          <a:bodyPr/>
          <a:lstStyle/>
          <a:p>
            <a:fld id="{EF174B8F-153C-498D-83BA-07AA3F7FC98B}" type="slidenum">
              <a:rPr lang="en-US" smtClean="0"/>
              <a:pPr/>
              <a:t>30</a:t>
            </a:fld>
            <a:endParaRPr lang="en-US"/>
          </a:p>
        </p:txBody>
      </p:sp>
    </p:spTree>
    <p:extLst>
      <p:ext uri="{BB962C8B-B14F-4D97-AF65-F5344CB8AC3E}">
        <p14:creationId xmlns:p14="http://schemas.microsoft.com/office/powerpoint/2010/main" val="1748896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Meta-analysis weighting scheme - 1</a:t>
            </a:r>
          </a:p>
        </p:txBody>
      </p:sp>
      <p:sp>
        <p:nvSpPr>
          <p:cNvPr id="4" name="Slide Number Placeholder 3"/>
          <p:cNvSpPr>
            <a:spLocks noGrp="1"/>
          </p:cNvSpPr>
          <p:nvPr>
            <p:ph type="sldNum" sz="quarter" idx="12"/>
          </p:nvPr>
        </p:nvSpPr>
        <p:spPr/>
        <p:txBody>
          <a:bodyPr/>
          <a:lstStyle/>
          <a:p>
            <a:fld id="{D362A3CB-CA58-4628-BF3F-62FE2CABF5F0}" type="slidenum">
              <a:rPr lang="en-US" smtClean="0"/>
              <a:pPr/>
              <a:t>31</a:t>
            </a:fld>
            <a:endParaRPr lang="en-US"/>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3854465837"/>
                  </p:ext>
                </p:extLst>
              </p:nvPr>
            </p:nvGraphicFramePr>
            <p:xfrm>
              <a:off x="2022376" y="1515535"/>
              <a:ext cx="8147248" cy="4935665"/>
            </p:xfrm>
            <a:graphic>
              <a:graphicData uri="http://schemas.openxmlformats.org/drawingml/2006/table">
                <a:tbl>
                  <a:tblPr firstRow="1" bandRow="1">
                    <a:tableStyleId>{073A0DAA-6AF3-43AB-8588-CEC1D06C72B9}</a:tableStyleId>
                  </a:tblPr>
                  <a:tblGrid>
                    <a:gridCol w="1579880">
                      <a:extLst>
                        <a:ext uri="{9D8B030D-6E8A-4147-A177-3AD203B41FA5}">
                          <a16:colId xmlns:a16="http://schemas.microsoft.com/office/drawing/2014/main" val="20000"/>
                        </a:ext>
                      </a:extLst>
                    </a:gridCol>
                    <a:gridCol w="3366453">
                      <a:extLst>
                        <a:ext uri="{9D8B030D-6E8A-4147-A177-3AD203B41FA5}">
                          <a16:colId xmlns:a16="http://schemas.microsoft.com/office/drawing/2014/main" val="20001"/>
                        </a:ext>
                      </a:extLst>
                    </a:gridCol>
                    <a:gridCol w="3200915">
                      <a:extLst>
                        <a:ext uri="{9D8B030D-6E8A-4147-A177-3AD203B41FA5}">
                          <a16:colId xmlns:a16="http://schemas.microsoft.com/office/drawing/2014/main" val="20002"/>
                        </a:ext>
                      </a:extLst>
                    </a:gridCol>
                  </a:tblGrid>
                  <a:tr h="149396">
                    <a:tc>
                      <a:txBody>
                        <a:bodyPr/>
                        <a:lstStyle/>
                        <a:p>
                          <a:endParaRPr lang="en-US" sz="1800" dirty="0"/>
                        </a:p>
                      </a:txBody>
                      <a:tcPr/>
                    </a:tc>
                    <a:tc>
                      <a:txBody>
                        <a:bodyPr/>
                        <a:lstStyle/>
                        <a:p>
                          <a:r>
                            <a:rPr lang="en-US" sz="1800" dirty="0"/>
                            <a:t>Sample-size</a:t>
                          </a:r>
                          <a:r>
                            <a:rPr lang="en-US" sz="1800" baseline="0" dirty="0"/>
                            <a:t> weighting</a:t>
                          </a:r>
                          <a:endParaRPr lang="en-US" sz="1800" dirty="0"/>
                        </a:p>
                      </a:txBody>
                      <a:tcPr/>
                    </a:tc>
                    <a:tc>
                      <a:txBody>
                        <a:bodyPr/>
                        <a:lstStyle/>
                        <a:p>
                          <a:r>
                            <a:rPr lang="en-US" sz="1800" dirty="0"/>
                            <a:t>Inverse-variance</a:t>
                          </a:r>
                          <a:r>
                            <a:rPr lang="en-US" sz="1800" baseline="0" dirty="0"/>
                            <a:t> weighting</a:t>
                          </a:r>
                          <a:endParaRPr lang="en-US" sz="1800" dirty="0"/>
                        </a:p>
                      </a:txBody>
                      <a:tcPr/>
                    </a:tc>
                    <a:extLst>
                      <a:ext uri="{0D108BD9-81ED-4DB2-BD59-A6C34878D82A}">
                        <a16:rowId xmlns:a16="http://schemas.microsoft.com/office/drawing/2014/main" val="10000"/>
                      </a:ext>
                    </a:extLst>
                  </a:tr>
                  <a:tr h="370840">
                    <a:tc>
                      <a:txBody>
                        <a:bodyPr/>
                        <a:lstStyle/>
                        <a:p>
                          <a:r>
                            <a:rPr lang="en-US" dirty="0"/>
                            <a:t>Inputs</a:t>
                          </a:r>
                        </a:p>
                      </a:txBody>
                      <a:tcPr/>
                    </a:tc>
                    <a:tc>
                      <a:txBody>
                        <a:bodyPr/>
                        <a:lstStyle/>
                        <a:p>
                          <a:pPr marL="0" indent="0">
                            <a:buFont typeface="Arial" panose="020B0604020202020204" pitchFamily="34" charset="0"/>
                            <a:buNone/>
                          </a:pPr>
                          <a:r>
                            <a:rPr lang="en-US" i="1" dirty="0"/>
                            <a:t>N</a:t>
                          </a:r>
                          <a:r>
                            <a:rPr lang="en-US" baseline="-25000" dirty="0"/>
                            <a:t>i</a:t>
                          </a:r>
                          <a:r>
                            <a:rPr lang="en-US" dirty="0"/>
                            <a:t> – sample size</a:t>
                          </a:r>
                          <a:r>
                            <a:rPr lang="en-US" baseline="0" dirty="0"/>
                            <a:t> for </a:t>
                          </a:r>
                          <a:r>
                            <a:rPr lang="en-US" dirty="0"/>
                            <a:t>study </a:t>
                          </a:r>
                          <a:r>
                            <a:rPr lang="en-US" i="1" dirty="0" err="1"/>
                            <a:t>i</a:t>
                          </a:r>
                          <a:endParaRPr lang="en-US" i="1" dirty="0"/>
                        </a:p>
                        <a:p>
                          <a:pPr marL="0" indent="0">
                            <a:buFont typeface="Arial" panose="020B0604020202020204" pitchFamily="34" charset="0"/>
                            <a:buNone/>
                          </a:pPr>
                          <a:r>
                            <a:rPr lang="en-US" i="1" dirty="0"/>
                            <a:t>P</a:t>
                          </a:r>
                          <a:r>
                            <a:rPr lang="en-US" baseline="-25000" dirty="0"/>
                            <a:t>i</a:t>
                          </a:r>
                          <a:r>
                            <a:rPr lang="en-US" dirty="0"/>
                            <a:t> – </a:t>
                          </a:r>
                          <a:r>
                            <a:rPr lang="en-US" i="1" dirty="0"/>
                            <a:t>p</a:t>
                          </a:r>
                          <a:r>
                            <a:rPr lang="en-US" dirty="0"/>
                            <a:t>-value for study </a:t>
                          </a:r>
                          <a:r>
                            <a:rPr lang="en-US" i="1" u="none" dirty="0" err="1"/>
                            <a:t>i</a:t>
                          </a:r>
                          <a:endParaRPr lang="en-US" i="1" u="none" dirty="0"/>
                        </a:p>
                        <a:p>
                          <a:pPr marL="0" indent="0">
                            <a:buFont typeface="Arial" panose="020B0604020202020204" pitchFamily="34" charset="0"/>
                            <a:buNone/>
                          </a:pPr>
                          <a:r>
                            <a:rPr lang="en-US" dirty="0" err="1"/>
                            <a:t>Δ</a:t>
                          </a:r>
                          <a:r>
                            <a:rPr lang="en-US" baseline="-25000" dirty="0" err="1"/>
                            <a:t>i</a:t>
                          </a:r>
                          <a:r>
                            <a:rPr lang="en-US" baseline="0" dirty="0"/>
                            <a:t> – direction of effect in study </a:t>
                          </a:r>
                          <a:r>
                            <a:rPr lang="en-US" i="1" baseline="0" dirty="0" err="1"/>
                            <a:t>i</a:t>
                          </a:r>
                          <a:endParaRPr lang="en-US" i="1" baseline="-25000" dirty="0"/>
                        </a:p>
                      </a:txBody>
                      <a:tcPr/>
                    </a:tc>
                    <a:tc>
                      <a:txBody>
                        <a:bodyPr/>
                        <a:lstStyle/>
                        <a:p>
                          <a14:m>
                            <m:oMath xmlns:m="http://schemas.openxmlformats.org/officeDocument/2006/math">
                              <m:r>
                                <a:rPr lang="el-GR" i="1" dirty="0" smtClean="0">
                                  <a:latin typeface="Cambria Math" panose="02040503050406030204" pitchFamily="18" charset="0"/>
                                </a:rPr>
                                <m:t>𝛽</m:t>
                              </m:r>
                            </m:oMath>
                          </a14:m>
                          <a:r>
                            <a:rPr lang="en-US" baseline="-25000" dirty="0" err="1"/>
                            <a:t>i</a:t>
                          </a:r>
                          <a:r>
                            <a:rPr lang="en-US" baseline="0" dirty="0"/>
                            <a:t> – effect size estimate in </a:t>
                          </a:r>
                          <a:r>
                            <a:rPr lang="en-US" i="1" baseline="0" dirty="0" err="1"/>
                            <a:t>i</a:t>
                          </a:r>
                          <a:endParaRPr lang="en-US" i="1" baseline="0" dirty="0"/>
                        </a:p>
                        <a:p>
                          <a:r>
                            <a:rPr lang="en-US" i="1" baseline="0" dirty="0" err="1"/>
                            <a:t>se</a:t>
                          </a:r>
                          <a:r>
                            <a:rPr lang="en-US" i="0" baseline="-25000" dirty="0" err="1"/>
                            <a:t>i</a:t>
                          </a:r>
                          <a:r>
                            <a:rPr lang="en-US" i="0" baseline="0" dirty="0"/>
                            <a:t> – standard error in </a:t>
                          </a:r>
                          <a:r>
                            <a:rPr lang="en-US" i="1" baseline="0" dirty="0" err="1"/>
                            <a:t>i</a:t>
                          </a:r>
                          <a:endParaRPr lang="en-US" i="1" baseline="0" dirty="0"/>
                        </a:p>
                        <a:p>
                          <a:endParaRPr lang="en-US" i="1" baseline="-25000" dirty="0"/>
                        </a:p>
                      </a:txBody>
                      <a:tcPr/>
                    </a:tc>
                    <a:extLst>
                      <a:ext uri="{0D108BD9-81ED-4DB2-BD59-A6C34878D82A}">
                        <a16:rowId xmlns:a16="http://schemas.microsoft.com/office/drawing/2014/main" val="10001"/>
                      </a:ext>
                    </a:extLst>
                  </a:tr>
                  <a:tr h="370840">
                    <a:tc>
                      <a:txBody>
                        <a:bodyPr/>
                        <a:lstStyle/>
                        <a:p>
                          <a:r>
                            <a:rPr lang="en-US" dirty="0"/>
                            <a:t>Intermediate </a:t>
                          </a:r>
                          <a:br>
                            <a:rPr lang="en-US" dirty="0"/>
                          </a:br>
                          <a:r>
                            <a:rPr lang="en-US" dirty="0"/>
                            <a:t>statistics</a:t>
                          </a: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l-GR" b="0" i="1" smtClean="0">
                                        <a:latin typeface="Cambria Math" panose="02040503050406030204" pitchFamily="18" charset="0"/>
                                        <a:ea typeface="Cambria Math" panose="02040503050406030204" pitchFamily="18" charset="0"/>
                                      </a:rPr>
                                      <m:t>Φ</m:t>
                                    </m:r>
                                  </m:e>
                                  <m:sup>
                                    <m:r>
                                      <a:rPr lang="en-US" b="0" i="1" smtClean="0">
                                        <a:latin typeface="Cambria Math" panose="02040503050406030204" pitchFamily="18" charset="0"/>
                                      </a:rPr>
                                      <m:t>−1</m:t>
                                    </m:r>
                                  </m:sup>
                                </m:sSup>
                                <m:d>
                                  <m:dPr>
                                    <m:ctrlPr>
                                      <a:rPr lang="en-US" b="0" i="1" smtClean="0">
                                        <a:latin typeface="Cambria Math" panose="02040503050406030204" pitchFamily="18" charset="0"/>
                                      </a:rPr>
                                    </m:ctrlPr>
                                  </m:dPr>
                                  <m:e>
                                    <m:r>
                                      <a:rPr lang="nl-NL" b="0" i="1" smtClean="0">
                                        <a:latin typeface="Cambria Math" panose="02040503050406030204" pitchFamily="18" charset="0"/>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𝑖</m:t>
                                            </m:r>
                                          </m:sub>
                                        </m:sSub>
                                      </m:num>
                                      <m:den>
                                        <m:r>
                                          <a:rPr lang="en-US" b="0" i="1" smtClean="0">
                                            <a:latin typeface="Cambria Math" panose="02040503050406030204" pitchFamily="18" charset="0"/>
                                          </a:rPr>
                                          <m:t>2</m:t>
                                        </m:r>
                                      </m:den>
                                    </m:f>
                                  </m:e>
                                </m:d>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m:rPr>
                                            <m:sty m:val="p"/>
                                          </m:rPr>
                                          <a:rPr lang="el-GR" b="0" i="1" smtClean="0">
                                            <a:latin typeface="Cambria Math" panose="02040503050406030204" pitchFamily="18" charset="0"/>
                                            <a:ea typeface="Cambria Math" panose="02040503050406030204" pitchFamily="18" charset="0"/>
                                          </a:rPr>
                                          <m:t>Δ</m:t>
                                        </m:r>
                                      </m:e>
                                      <m:sub>
                                        <m:r>
                                          <a:rPr lang="en-US" b="0" i="1" smtClean="0">
                                            <a:latin typeface="Cambria Math" panose="02040503050406030204" pitchFamily="18" charset="0"/>
                                          </a:rPr>
                                          <m:t>𝑖</m:t>
                                        </m:r>
                                      </m:sub>
                                    </m:sSub>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𝑖</m:t>
                                        </m:r>
                                      </m:sub>
                                    </m:sSub>
                                  </m:e>
                                </m:rad>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r>
                                  <a:rPr lang="en-US" b="0" i="1" smtClean="0">
                                    <a:latin typeface="Cambria Math" panose="02040503050406030204" pitchFamily="18" charset="0"/>
                                  </a:rPr>
                                  <m:t>=</m:t>
                                </m:r>
                                <m:f>
                                  <m:fPr>
                                    <m:type m:val="lin"/>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𝑠𝑒</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𝑠𝑒</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type m:val="lin"/>
                                        <m:ctrlPr>
                                          <a:rPr lang="en-US" b="0" i="1" smtClean="0">
                                            <a:latin typeface="Cambria Math" panose="02040503050406030204" pitchFamily="18" charset="0"/>
                                          </a:rPr>
                                        </m:ctrlPr>
                                      </m:fPr>
                                      <m:num>
                                        <m:r>
                                          <a:rPr lang="en-US" b="0" i="1" smtClean="0">
                                            <a:latin typeface="Cambria Math" panose="02040503050406030204" pitchFamily="18" charset="0"/>
                                          </a:rPr>
                                          <m:t>1</m:t>
                                        </m:r>
                                      </m:num>
                                      <m:den>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e>
                                        </m:nary>
                                      </m:den>
                                    </m:f>
                                  </m:e>
                                </m:rad>
                              </m:oMath>
                            </m:oMathPara>
                          </a14:m>
                          <a:endParaRPr lang="en-US" dirty="0"/>
                        </a:p>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𝑖</m:t>
                                    </m:r>
                                  </m:sub>
                                  <m:sup/>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𝑖</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𝑖</m:t>
                                        </m:r>
                                      </m:sub>
                                      <m:sup/>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𝑖</m:t>
                                            </m:r>
                                          </m:sub>
                                        </m:sSub>
                                      </m:e>
                                    </m:nary>
                                  </m:e>
                                </m:nary>
                              </m:oMath>
                            </m:oMathPara>
                          </a14:m>
                          <a:endParaRPr lang="en-US" dirty="0"/>
                        </a:p>
                      </a:txBody>
                      <a:tcPr/>
                    </a:tc>
                    <a:extLst>
                      <a:ext uri="{0D108BD9-81ED-4DB2-BD59-A6C34878D82A}">
                        <a16:rowId xmlns:a16="http://schemas.microsoft.com/office/drawing/2014/main" val="10002"/>
                      </a:ext>
                    </a:extLst>
                  </a:tr>
                  <a:tr h="370840">
                    <a:tc>
                      <a:txBody>
                        <a:bodyPr/>
                        <a:lstStyle/>
                        <a:p>
                          <a:r>
                            <a:rPr lang="en-US" dirty="0"/>
                            <a:t>Overall </a:t>
                          </a:r>
                          <a:br>
                            <a:rPr lang="en-US" dirty="0"/>
                          </a:br>
                          <a:r>
                            <a:rPr lang="en-US" i="1" dirty="0"/>
                            <a:t>Z</a:t>
                          </a:r>
                          <a:r>
                            <a:rPr lang="en-US" i="0" dirty="0"/>
                            <a:t>-score</a:t>
                          </a:r>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𝑍</m:t>
                                </m:r>
                                <m:r>
                                  <a:rPr lang="en-US" b="0" i="1" smtClean="0">
                                    <a:latin typeface="Cambria Math" panose="02040503050406030204" pitchFamily="18" charset="0"/>
                                  </a:rPr>
                                  <m:t>=</m:t>
                                </m:r>
                                <m:f>
                                  <m:fPr>
                                    <m:type m:val="lin"/>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e>
                                        </m:nary>
                                      </m:e>
                                    </m:d>
                                  </m:num>
                                  <m:den>
                                    <m:rad>
                                      <m:radPr>
                                        <m:degHide m:val="on"/>
                                        <m:ctrlPr>
                                          <a:rPr lang="en-US" b="0" i="1" smtClean="0">
                                            <a:latin typeface="Cambria Math" panose="02040503050406030204" pitchFamily="18" charset="0"/>
                                          </a:rPr>
                                        </m:ctrlPr>
                                      </m:radPr>
                                      <m:deg/>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sub>
                                          <m:sup/>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𝑤</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nary>
                                      </m:e>
                                    </m:rad>
                                  </m:den>
                                </m:f>
                              </m:oMath>
                            </m:oMathPara>
                          </a14:m>
                          <a:endParaRPr lang="en-US" dirty="0"/>
                        </a:p>
                      </a:txBody>
                      <a:tcPr/>
                    </a:tc>
                    <a:tc>
                      <a:txBody>
                        <a:bodyPr/>
                        <a:lstStyle/>
                        <a:p>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𝑍</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𝑠𝑒</m:t>
                                </m:r>
                              </m:oMath>
                            </m:oMathPara>
                          </a14:m>
                          <a:endParaRPr lang="en-US" dirty="0"/>
                        </a:p>
                      </a:txBody>
                      <a:tcPr/>
                    </a:tc>
                    <a:extLst>
                      <a:ext uri="{0D108BD9-81ED-4DB2-BD59-A6C34878D82A}">
                        <a16:rowId xmlns:a16="http://schemas.microsoft.com/office/drawing/2014/main" val="10003"/>
                      </a:ext>
                    </a:extLst>
                  </a:tr>
                  <a:tr h="370840">
                    <a:tc>
                      <a:txBody>
                        <a:bodyPr/>
                        <a:lstStyle/>
                        <a:p>
                          <a:r>
                            <a:rPr lang="en-US" dirty="0"/>
                            <a:t>Overall</a:t>
                          </a:r>
                          <a:br>
                            <a:rPr lang="en-US" dirty="0"/>
                          </a:br>
                          <a:r>
                            <a:rPr lang="en-US" i="1" dirty="0"/>
                            <a:t>P</a:t>
                          </a:r>
                          <a:r>
                            <a:rPr lang="en-US" dirty="0"/>
                            <a:t>-value</a:t>
                          </a:r>
                        </a:p>
                      </a:txBody>
                      <a:tcPr/>
                    </a:tc>
                    <a:tc gridSpan="2">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=2</m:t>
                                </m:r>
                                <m:r>
                                  <m:rPr>
                                    <m:sty m:val="p"/>
                                  </m:rPr>
                                  <a:rPr lang="el-GR" b="0" i="1" smtClean="0">
                                    <a:latin typeface="Cambria Math" panose="02040503050406030204" pitchFamily="18" charset="0"/>
                                    <a:ea typeface="Cambria Math" panose="02040503050406030204" pitchFamily="18" charset="0"/>
                                  </a:rPr>
                                  <m:t>Φ</m:t>
                                </m:r>
                                <m:r>
                                  <a:rPr lang="en-US" b="0" i="1" smtClean="0">
                                    <a:latin typeface="Cambria Math" panose="02040503050406030204" pitchFamily="18" charset="0"/>
                                    <a:ea typeface="Cambria Math" panose="02040503050406030204" pitchFamily="18" charset="0"/>
                                  </a:rPr>
                                  <m:t>(</m:t>
                                </m:r>
                                <m:r>
                                  <a:rPr lang="nl-NL"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𝑍</m:t>
                                    </m:r>
                                  </m:e>
                                </m:d>
                                <m:r>
                                  <a:rPr lang="en-US" b="0" i="1" smtClean="0">
                                    <a:latin typeface="Cambria Math" panose="02040503050406030204" pitchFamily="18" charset="0"/>
                                    <a:ea typeface="Cambria Math" panose="02040503050406030204" pitchFamily="18" charset="0"/>
                                  </a:rPr>
                                  <m:t>)</m:t>
                                </m:r>
                              </m:oMath>
                            </m:oMathPara>
                          </a14:m>
                          <a:endParaRPr lang="en-US" dirty="0"/>
                        </a:p>
                      </a:txBody>
                      <a:tcPr/>
                    </a:tc>
                    <a:tc hMerge="1">
                      <a:txBody>
                        <a:bodyPr/>
                        <a:lstStyle/>
                        <a:p>
                          <a:endParaRPr lang="en-US" dirty="0"/>
                        </a:p>
                      </a:txBody>
                      <a:tcPr/>
                    </a:tc>
                    <a:extLst>
                      <a:ext uri="{0D108BD9-81ED-4DB2-BD59-A6C34878D82A}">
                        <a16:rowId xmlns:a16="http://schemas.microsoft.com/office/drawing/2014/main" val="10004"/>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3854465837"/>
                  </p:ext>
                </p:extLst>
              </p:nvPr>
            </p:nvGraphicFramePr>
            <p:xfrm>
              <a:off x="2022376" y="1515535"/>
              <a:ext cx="8147248" cy="4935665"/>
            </p:xfrm>
            <a:graphic>
              <a:graphicData uri="http://schemas.openxmlformats.org/drawingml/2006/table">
                <a:tbl>
                  <a:tblPr firstRow="1" bandRow="1">
                    <a:tableStyleId>{073A0DAA-6AF3-43AB-8588-CEC1D06C72B9}</a:tableStyleId>
                  </a:tblPr>
                  <a:tblGrid>
                    <a:gridCol w="1579880">
                      <a:extLst>
                        <a:ext uri="{9D8B030D-6E8A-4147-A177-3AD203B41FA5}">
                          <a16:colId xmlns:a16="http://schemas.microsoft.com/office/drawing/2014/main" val="20000"/>
                        </a:ext>
                      </a:extLst>
                    </a:gridCol>
                    <a:gridCol w="3366453">
                      <a:extLst>
                        <a:ext uri="{9D8B030D-6E8A-4147-A177-3AD203B41FA5}">
                          <a16:colId xmlns:a16="http://schemas.microsoft.com/office/drawing/2014/main" val="20001"/>
                        </a:ext>
                      </a:extLst>
                    </a:gridCol>
                    <a:gridCol w="3200915">
                      <a:extLst>
                        <a:ext uri="{9D8B030D-6E8A-4147-A177-3AD203B41FA5}">
                          <a16:colId xmlns:a16="http://schemas.microsoft.com/office/drawing/2014/main" val="20002"/>
                        </a:ext>
                      </a:extLst>
                    </a:gridCol>
                  </a:tblGrid>
                  <a:tr h="365760">
                    <a:tc>
                      <a:txBody>
                        <a:bodyPr/>
                        <a:lstStyle/>
                        <a:p>
                          <a:endParaRPr lang="en-US" sz="1800" dirty="0"/>
                        </a:p>
                      </a:txBody>
                      <a:tcPr/>
                    </a:tc>
                    <a:tc>
                      <a:txBody>
                        <a:bodyPr/>
                        <a:lstStyle/>
                        <a:p>
                          <a:r>
                            <a:rPr lang="en-US" sz="1800" dirty="0"/>
                            <a:t>Sample-size</a:t>
                          </a:r>
                          <a:r>
                            <a:rPr lang="en-US" sz="1800" baseline="0" dirty="0"/>
                            <a:t> weighting</a:t>
                          </a:r>
                          <a:endParaRPr lang="en-US" sz="1800" dirty="0"/>
                        </a:p>
                      </a:txBody>
                      <a:tcPr/>
                    </a:tc>
                    <a:tc>
                      <a:txBody>
                        <a:bodyPr/>
                        <a:lstStyle/>
                        <a:p>
                          <a:r>
                            <a:rPr lang="en-US" sz="1800" dirty="0"/>
                            <a:t>Inverse-variance</a:t>
                          </a:r>
                          <a:r>
                            <a:rPr lang="en-US" sz="1800" baseline="0" dirty="0"/>
                            <a:t> weighting</a:t>
                          </a:r>
                          <a:endParaRPr lang="en-US" sz="1800" dirty="0"/>
                        </a:p>
                      </a:txBody>
                      <a:tcPr/>
                    </a:tc>
                    <a:extLst>
                      <a:ext uri="{0D108BD9-81ED-4DB2-BD59-A6C34878D82A}">
                        <a16:rowId xmlns:a16="http://schemas.microsoft.com/office/drawing/2014/main" val="10000"/>
                      </a:ext>
                    </a:extLst>
                  </a:tr>
                  <a:tr h="914400">
                    <a:tc>
                      <a:txBody>
                        <a:bodyPr/>
                        <a:lstStyle/>
                        <a:p>
                          <a:r>
                            <a:rPr lang="en-US" dirty="0"/>
                            <a:t>Inputs</a:t>
                          </a:r>
                        </a:p>
                      </a:txBody>
                      <a:tcPr/>
                    </a:tc>
                    <a:tc>
                      <a:txBody>
                        <a:bodyPr/>
                        <a:lstStyle/>
                        <a:p>
                          <a:pPr marL="0" indent="0">
                            <a:buFont typeface="Arial" panose="020B0604020202020204" pitchFamily="34" charset="0"/>
                            <a:buNone/>
                          </a:pPr>
                          <a:r>
                            <a:rPr lang="en-US" i="1" dirty="0"/>
                            <a:t>N</a:t>
                          </a:r>
                          <a:r>
                            <a:rPr lang="en-US" baseline="-25000" dirty="0"/>
                            <a:t>i</a:t>
                          </a:r>
                          <a:r>
                            <a:rPr lang="en-US" dirty="0"/>
                            <a:t> – sample size</a:t>
                          </a:r>
                          <a:r>
                            <a:rPr lang="en-US" baseline="0" dirty="0"/>
                            <a:t> for </a:t>
                          </a:r>
                          <a:r>
                            <a:rPr lang="en-US" dirty="0"/>
                            <a:t>study </a:t>
                          </a:r>
                          <a:r>
                            <a:rPr lang="en-US" i="1" dirty="0" err="1"/>
                            <a:t>i</a:t>
                          </a:r>
                          <a:endParaRPr lang="en-US" i="1" dirty="0"/>
                        </a:p>
                        <a:p>
                          <a:pPr marL="0" indent="0">
                            <a:buFont typeface="Arial" panose="020B0604020202020204" pitchFamily="34" charset="0"/>
                            <a:buNone/>
                          </a:pPr>
                          <a:r>
                            <a:rPr lang="en-US" i="1" dirty="0"/>
                            <a:t>P</a:t>
                          </a:r>
                          <a:r>
                            <a:rPr lang="en-US" baseline="-25000" dirty="0"/>
                            <a:t>i</a:t>
                          </a:r>
                          <a:r>
                            <a:rPr lang="en-US" dirty="0"/>
                            <a:t> – </a:t>
                          </a:r>
                          <a:r>
                            <a:rPr lang="en-US" i="1" dirty="0"/>
                            <a:t>p</a:t>
                          </a:r>
                          <a:r>
                            <a:rPr lang="en-US" dirty="0"/>
                            <a:t>-value for study </a:t>
                          </a:r>
                          <a:r>
                            <a:rPr lang="en-US" i="1" u="none" dirty="0" err="1"/>
                            <a:t>i</a:t>
                          </a:r>
                          <a:endParaRPr lang="en-US" i="1" u="none" dirty="0"/>
                        </a:p>
                        <a:p>
                          <a:pPr marL="0" indent="0">
                            <a:buFont typeface="Arial" panose="020B0604020202020204" pitchFamily="34" charset="0"/>
                            <a:buNone/>
                          </a:pPr>
                          <a:r>
                            <a:rPr lang="en-US" dirty="0" err="1"/>
                            <a:t>Δ</a:t>
                          </a:r>
                          <a:r>
                            <a:rPr lang="en-US" baseline="-25000" dirty="0" err="1"/>
                            <a:t>i</a:t>
                          </a:r>
                          <a:r>
                            <a:rPr lang="en-US" baseline="0" dirty="0"/>
                            <a:t> – direction of effect in study </a:t>
                          </a:r>
                          <a:r>
                            <a:rPr lang="en-US" i="1" baseline="0" dirty="0" err="1"/>
                            <a:t>i</a:t>
                          </a:r>
                          <a:endParaRPr lang="en-US" i="1" baseline="-25000" dirty="0"/>
                        </a:p>
                      </a:txBody>
                      <a:tcPr/>
                    </a:tc>
                    <a:tc>
                      <a:txBody>
                        <a:bodyPr/>
                        <a:lstStyle/>
                        <a:p>
                          <a:endParaRPr lang="en-NL"/>
                        </a:p>
                      </a:txBody>
                      <a:tcPr>
                        <a:blipFill>
                          <a:blip r:embed="rId3"/>
                          <a:stretch>
                            <a:fillRect l="-154563" t="-43333" r="-760" b="-410667"/>
                          </a:stretch>
                        </a:blipFill>
                      </a:tcPr>
                    </a:tc>
                    <a:extLst>
                      <a:ext uri="{0D108BD9-81ED-4DB2-BD59-A6C34878D82A}">
                        <a16:rowId xmlns:a16="http://schemas.microsoft.com/office/drawing/2014/main" val="10001"/>
                      </a:ext>
                    </a:extLst>
                  </a:tr>
                  <a:tr h="1856804">
                    <a:tc>
                      <a:txBody>
                        <a:bodyPr/>
                        <a:lstStyle/>
                        <a:p>
                          <a:r>
                            <a:rPr lang="en-US" dirty="0"/>
                            <a:t>Intermediate </a:t>
                          </a:r>
                          <a:br>
                            <a:rPr lang="en-US" dirty="0"/>
                          </a:br>
                          <a:r>
                            <a:rPr lang="en-US" dirty="0"/>
                            <a:t>statistics</a:t>
                          </a:r>
                        </a:p>
                      </a:txBody>
                      <a:tcPr/>
                    </a:tc>
                    <a:tc>
                      <a:txBody>
                        <a:bodyPr/>
                        <a:lstStyle/>
                        <a:p>
                          <a:endParaRPr lang="en-NL"/>
                        </a:p>
                      </a:txBody>
                      <a:tcPr>
                        <a:blipFill>
                          <a:blip r:embed="rId3"/>
                          <a:stretch>
                            <a:fillRect l="-47016" t="-70492" r="-95841" b="-101967"/>
                          </a:stretch>
                        </a:blipFill>
                      </a:tcPr>
                    </a:tc>
                    <a:tc>
                      <a:txBody>
                        <a:bodyPr/>
                        <a:lstStyle/>
                        <a:p>
                          <a:endParaRPr lang="en-NL"/>
                        </a:p>
                      </a:txBody>
                      <a:tcPr>
                        <a:blipFill>
                          <a:blip r:embed="rId3"/>
                          <a:stretch>
                            <a:fillRect l="-154563" t="-70492" r="-760" b="-101967"/>
                          </a:stretch>
                        </a:blipFill>
                      </a:tcPr>
                    </a:tc>
                    <a:extLst>
                      <a:ext uri="{0D108BD9-81ED-4DB2-BD59-A6C34878D82A}">
                        <a16:rowId xmlns:a16="http://schemas.microsoft.com/office/drawing/2014/main" val="10002"/>
                      </a:ext>
                    </a:extLst>
                  </a:tr>
                  <a:tr h="1158621">
                    <a:tc>
                      <a:txBody>
                        <a:bodyPr/>
                        <a:lstStyle/>
                        <a:p>
                          <a:r>
                            <a:rPr lang="en-US" dirty="0"/>
                            <a:t>Overall </a:t>
                          </a:r>
                          <a:br>
                            <a:rPr lang="en-US" dirty="0"/>
                          </a:br>
                          <a:r>
                            <a:rPr lang="en-US" i="1" dirty="0"/>
                            <a:t>Z</a:t>
                          </a:r>
                          <a:r>
                            <a:rPr lang="en-US" i="0" dirty="0"/>
                            <a:t>-score</a:t>
                          </a:r>
                          <a:endParaRPr lang="en-US" dirty="0"/>
                        </a:p>
                      </a:txBody>
                      <a:tcPr/>
                    </a:tc>
                    <a:tc>
                      <a:txBody>
                        <a:bodyPr/>
                        <a:lstStyle/>
                        <a:p>
                          <a:endParaRPr lang="en-NL"/>
                        </a:p>
                      </a:txBody>
                      <a:tcPr>
                        <a:blipFill>
                          <a:blip r:embed="rId3"/>
                          <a:stretch>
                            <a:fillRect l="-47016" t="-272251" r="-95841" b="-62827"/>
                          </a:stretch>
                        </a:blipFill>
                      </a:tcPr>
                    </a:tc>
                    <a:tc>
                      <a:txBody>
                        <a:bodyPr/>
                        <a:lstStyle/>
                        <a:p>
                          <a:endParaRPr lang="en-NL"/>
                        </a:p>
                      </a:txBody>
                      <a:tcPr>
                        <a:blipFill>
                          <a:blip r:embed="rId3"/>
                          <a:stretch>
                            <a:fillRect l="-154563" t="-272251" r="-760" b="-62827"/>
                          </a:stretch>
                        </a:blipFill>
                      </a:tcPr>
                    </a:tc>
                    <a:extLst>
                      <a:ext uri="{0D108BD9-81ED-4DB2-BD59-A6C34878D82A}">
                        <a16:rowId xmlns:a16="http://schemas.microsoft.com/office/drawing/2014/main" val="10003"/>
                      </a:ext>
                    </a:extLst>
                  </a:tr>
                  <a:tr h="640080">
                    <a:tc>
                      <a:txBody>
                        <a:bodyPr/>
                        <a:lstStyle/>
                        <a:p>
                          <a:r>
                            <a:rPr lang="en-US" dirty="0"/>
                            <a:t>Overall</a:t>
                          </a:r>
                          <a:br>
                            <a:rPr lang="en-US" dirty="0"/>
                          </a:br>
                          <a:r>
                            <a:rPr lang="en-US" i="1" dirty="0"/>
                            <a:t>P</a:t>
                          </a:r>
                          <a:r>
                            <a:rPr lang="en-US" dirty="0"/>
                            <a:t>-value</a:t>
                          </a:r>
                        </a:p>
                      </a:txBody>
                      <a:tcPr/>
                    </a:tc>
                    <a:tc gridSpan="2">
                      <a:txBody>
                        <a:bodyPr/>
                        <a:lstStyle/>
                        <a:p>
                          <a:endParaRPr lang="en-NL"/>
                        </a:p>
                      </a:txBody>
                      <a:tcPr>
                        <a:blipFill>
                          <a:blip r:embed="rId3"/>
                          <a:stretch>
                            <a:fillRect l="-24096" t="-677143" r="-371" b="-14286"/>
                          </a:stretch>
                        </a:blipFill>
                      </a:tcPr>
                    </a:tc>
                    <a:tc hMerge="1">
                      <a:txBody>
                        <a:bodyPr/>
                        <a:lstStyle/>
                        <a:p>
                          <a:endParaRPr lang="en-US" dirty="0"/>
                        </a:p>
                      </a:txBody>
                      <a:tcPr/>
                    </a:tc>
                    <a:extLst>
                      <a:ext uri="{0D108BD9-81ED-4DB2-BD59-A6C34878D82A}">
                        <a16:rowId xmlns:a16="http://schemas.microsoft.com/office/drawing/2014/main" val="10004"/>
                      </a:ext>
                    </a:extLst>
                  </a:tr>
                </a:tbl>
              </a:graphicData>
            </a:graphic>
          </p:graphicFrame>
        </mc:Fallback>
      </mc:AlternateContent>
    </p:spTree>
    <p:extLst>
      <p:ext uri="{BB962C8B-B14F-4D97-AF65-F5344CB8AC3E}">
        <p14:creationId xmlns:p14="http://schemas.microsoft.com/office/powerpoint/2010/main" val="3252365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Meta-analysis weighting scheme - 2</a:t>
            </a:r>
          </a:p>
        </p:txBody>
      </p:sp>
      <p:sp>
        <p:nvSpPr>
          <p:cNvPr id="4" name="Slide Number Placeholder 3"/>
          <p:cNvSpPr>
            <a:spLocks noGrp="1"/>
          </p:cNvSpPr>
          <p:nvPr>
            <p:ph type="sldNum" sz="quarter" idx="12"/>
          </p:nvPr>
        </p:nvSpPr>
        <p:spPr/>
        <p:txBody>
          <a:bodyPr/>
          <a:lstStyle/>
          <a:p>
            <a:fld id="{D362A3CB-CA58-4628-BF3F-62FE2CABF5F0}" type="slidenum">
              <a:rPr lang="en-US" smtClean="0"/>
              <a:pPr/>
              <a:t>32</a:t>
            </a:fld>
            <a:endParaRPr lang="en-US"/>
          </a:p>
        </p:txBody>
      </p:sp>
      <p:sp>
        <p:nvSpPr>
          <p:cNvPr id="6" name="Title 1">
            <a:extLst>
              <a:ext uri="{FF2B5EF4-FFF2-40B4-BE49-F238E27FC236}">
                <a16:creationId xmlns:a16="http://schemas.microsoft.com/office/drawing/2014/main" id="{519E4F13-B53F-F3AE-BE16-E36ABBB41B84}"/>
              </a:ext>
            </a:extLst>
          </p:cNvPr>
          <p:cNvSpPr txBox="1">
            <a:spLocks/>
          </p:cNvSpPr>
          <p:nvPr/>
        </p:nvSpPr>
        <p:spPr>
          <a:xfrm>
            <a:off x="384600" y="406800"/>
            <a:ext cx="11422800" cy="1116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endParaRPr lang="en-US" sz="2400" baseline="0" dirty="0">
              <a:latin typeface="+mn-lt"/>
            </a:endParaRPr>
          </a:p>
        </p:txBody>
      </p:sp>
      <p:sp>
        <p:nvSpPr>
          <p:cNvPr id="7" name="TextBox 6">
            <a:extLst>
              <a:ext uri="{FF2B5EF4-FFF2-40B4-BE49-F238E27FC236}">
                <a16:creationId xmlns:a16="http://schemas.microsoft.com/office/drawing/2014/main" id="{2E97245C-D079-4A86-5E24-D0462CE77440}"/>
              </a:ext>
            </a:extLst>
          </p:cNvPr>
          <p:cNvSpPr txBox="1"/>
          <p:nvPr/>
        </p:nvSpPr>
        <p:spPr>
          <a:xfrm>
            <a:off x="633046" y="1769244"/>
            <a:ext cx="5340699" cy="3600986"/>
          </a:xfrm>
          <a:prstGeom prst="rect">
            <a:avLst/>
          </a:prstGeom>
          <a:noFill/>
        </p:spPr>
        <p:txBody>
          <a:bodyPr wrap="square">
            <a:spAutoFit/>
          </a:bodyPr>
          <a:lstStyle/>
          <a:p>
            <a:pPr>
              <a:spcAft>
                <a:spcPts val="600"/>
              </a:spcAft>
            </a:pPr>
            <a:r>
              <a:rPr lang="en-US" sz="2200" b="1" u="sng" dirty="0">
                <a:solidFill>
                  <a:schemeClr val="accent5">
                    <a:lumMod val="60000"/>
                    <a:lumOff val="40000"/>
                  </a:schemeClr>
                </a:solidFill>
                <a:latin typeface="+mn-lt"/>
              </a:rPr>
              <a:t>Sample-size weighting:</a:t>
            </a:r>
          </a:p>
          <a:p>
            <a:pPr marL="177691" indent="-177691">
              <a:spcAft>
                <a:spcPts val="600"/>
              </a:spcAft>
              <a:buFontTx/>
              <a:buChar char="-"/>
            </a:pPr>
            <a:r>
              <a:rPr lang="en-US" sz="2200" baseline="0" dirty="0">
                <a:solidFill>
                  <a:schemeClr val="accent5">
                    <a:lumMod val="60000"/>
                    <a:lumOff val="40000"/>
                  </a:schemeClr>
                </a:solidFill>
                <a:latin typeface="+mn-lt"/>
              </a:rPr>
              <a:t>Can be used when effect sizes have been estimated on different scales</a:t>
            </a:r>
          </a:p>
          <a:p>
            <a:pPr marL="634891" lvl="1" indent="-177691">
              <a:spcAft>
                <a:spcPts val="600"/>
              </a:spcAft>
              <a:buFontTx/>
              <a:buChar char="-"/>
            </a:pPr>
            <a:r>
              <a:rPr lang="en-US" sz="2200" baseline="0" dirty="0">
                <a:solidFill>
                  <a:schemeClr val="accent5">
                    <a:lumMod val="60000"/>
                    <a:lumOff val="40000"/>
                  </a:schemeClr>
                </a:solidFill>
                <a:latin typeface="+mn-lt"/>
              </a:rPr>
              <a:t>height in feet and height in meters</a:t>
            </a:r>
          </a:p>
          <a:p>
            <a:pPr marL="634891" lvl="1" indent="-177691">
              <a:spcAft>
                <a:spcPts val="600"/>
              </a:spcAft>
              <a:buFontTx/>
              <a:buChar char="-"/>
            </a:pPr>
            <a:r>
              <a:rPr lang="en-US" sz="2200" baseline="0" dirty="0">
                <a:solidFill>
                  <a:schemeClr val="accent5">
                    <a:lumMod val="60000"/>
                    <a:lumOff val="40000"/>
                  </a:schemeClr>
                </a:solidFill>
                <a:latin typeface="+mn-lt"/>
              </a:rPr>
              <a:t>different coding of the same outcome categories across cohorts</a:t>
            </a:r>
          </a:p>
          <a:p>
            <a:pPr marL="177691" indent="-177691">
              <a:spcAft>
                <a:spcPts val="600"/>
              </a:spcAft>
              <a:buFontTx/>
              <a:buChar char="-"/>
            </a:pPr>
            <a:endParaRPr lang="en-US" sz="2200" baseline="0" dirty="0">
              <a:solidFill>
                <a:schemeClr val="bg2"/>
              </a:solidFill>
              <a:latin typeface="+mn-lt"/>
            </a:endParaRPr>
          </a:p>
          <a:p>
            <a:pPr marL="177691" indent="-177691">
              <a:spcAft>
                <a:spcPts val="600"/>
              </a:spcAft>
              <a:buFontTx/>
              <a:buChar char="-"/>
            </a:pPr>
            <a:endParaRPr lang="en-US" sz="2200" baseline="0" dirty="0">
              <a:solidFill>
                <a:schemeClr val="bg2"/>
              </a:solidFill>
              <a:latin typeface="+mn-lt"/>
            </a:endParaRPr>
          </a:p>
          <a:p>
            <a:pPr>
              <a:spcAft>
                <a:spcPts val="600"/>
              </a:spcAft>
            </a:pPr>
            <a:endParaRPr lang="en-US" sz="2200" baseline="0" dirty="0">
              <a:solidFill>
                <a:schemeClr val="bg2"/>
              </a:solidFill>
              <a:latin typeface="+mn-lt"/>
            </a:endParaRPr>
          </a:p>
        </p:txBody>
      </p:sp>
      <p:sp>
        <p:nvSpPr>
          <p:cNvPr id="9" name="TextBox 8">
            <a:extLst>
              <a:ext uri="{FF2B5EF4-FFF2-40B4-BE49-F238E27FC236}">
                <a16:creationId xmlns:a16="http://schemas.microsoft.com/office/drawing/2014/main" id="{C7137427-5569-C783-AFE6-B18533B38DA7}"/>
              </a:ext>
            </a:extLst>
          </p:cNvPr>
          <p:cNvSpPr txBox="1"/>
          <p:nvPr/>
        </p:nvSpPr>
        <p:spPr>
          <a:xfrm>
            <a:off x="6325436" y="1769244"/>
            <a:ext cx="5149781" cy="3447098"/>
          </a:xfrm>
          <a:prstGeom prst="rect">
            <a:avLst/>
          </a:prstGeom>
          <a:noFill/>
        </p:spPr>
        <p:txBody>
          <a:bodyPr wrap="square">
            <a:spAutoFit/>
          </a:bodyPr>
          <a:lstStyle/>
          <a:p>
            <a:pPr>
              <a:spcAft>
                <a:spcPts val="600"/>
              </a:spcAft>
            </a:pPr>
            <a:r>
              <a:rPr lang="en-US" sz="2200" b="1" u="sng" baseline="0" dirty="0">
                <a:solidFill>
                  <a:schemeClr val="accent6">
                    <a:lumMod val="60000"/>
                    <a:lumOff val="40000"/>
                  </a:schemeClr>
                </a:solidFill>
                <a:latin typeface="+mn-lt"/>
              </a:rPr>
              <a:t>Inverse variance weighting:</a:t>
            </a:r>
          </a:p>
          <a:p>
            <a:pPr marL="177691" indent="-177691">
              <a:spcAft>
                <a:spcPts val="600"/>
              </a:spcAft>
              <a:buFontTx/>
              <a:buChar char="-"/>
            </a:pPr>
            <a:r>
              <a:rPr lang="en-US" sz="2200" baseline="0" dirty="0">
                <a:solidFill>
                  <a:schemeClr val="accent6">
                    <a:lumMod val="60000"/>
                    <a:lumOff val="40000"/>
                  </a:schemeClr>
                </a:solidFill>
                <a:latin typeface="+mn-lt"/>
              </a:rPr>
              <a:t>More precise estimates get higher weight.</a:t>
            </a:r>
          </a:p>
          <a:p>
            <a:pPr marL="177691" indent="-177691">
              <a:spcAft>
                <a:spcPts val="600"/>
              </a:spcAft>
              <a:buFontTx/>
              <a:buChar char="-"/>
            </a:pPr>
            <a:r>
              <a:rPr lang="en-US" sz="2200" baseline="0" dirty="0">
                <a:solidFill>
                  <a:schemeClr val="accent6">
                    <a:lumMod val="60000"/>
                    <a:lumOff val="40000"/>
                  </a:schemeClr>
                </a:solidFill>
                <a:latin typeface="+mn-lt"/>
              </a:rPr>
              <a:t>Better to use if trait was measured on the same scale, but with varying degrees of accuracy across samples (to avoid imprecise estimates from some large cohorts getting too much weight)</a:t>
            </a:r>
          </a:p>
          <a:p>
            <a:pPr marL="177691" indent="-177691">
              <a:spcAft>
                <a:spcPts val="600"/>
              </a:spcAft>
              <a:buFontTx/>
              <a:buChar char="-"/>
            </a:pPr>
            <a:r>
              <a:rPr lang="en-US" sz="2200" dirty="0">
                <a:solidFill>
                  <a:schemeClr val="accent6">
                    <a:lumMod val="60000"/>
                    <a:lumOff val="40000"/>
                  </a:schemeClr>
                </a:solidFill>
              </a:rPr>
              <a:t>S</a:t>
            </a:r>
            <a:r>
              <a:rPr lang="en-US" sz="2200" baseline="0" dirty="0">
                <a:solidFill>
                  <a:schemeClr val="accent6">
                    <a:lumMod val="60000"/>
                    <a:lumOff val="40000"/>
                  </a:schemeClr>
                </a:solidFill>
                <a:latin typeface="+mn-lt"/>
              </a:rPr>
              <a:t>lightly more powerful in finite samples</a:t>
            </a:r>
          </a:p>
          <a:p>
            <a:pPr marL="177691" indent="-177691">
              <a:spcAft>
                <a:spcPts val="600"/>
              </a:spcAft>
              <a:buFontTx/>
              <a:buChar char="-"/>
            </a:pPr>
            <a:endParaRPr lang="en-US" sz="2200" baseline="0" dirty="0">
              <a:solidFill>
                <a:schemeClr val="accent6">
                  <a:lumMod val="60000"/>
                  <a:lumOff val="40000"/>
                </a:schemeClr>
              </a:solidFill>
              <a:latin typeface="+mn-lt"/>
            </a:endParaRPr>
          </a:p>
        </p:txBody>
      </p:sp>
      <p:sp>
        <p:nvSpPr>
          <p:cNvPr id="11" name="TextBox 10">
            <a:extLst>
              <a:ext uri="{FF2B5EF4-FFF2-40B4-BE49-F238E27FC236}">
                <a16:creationId xmlns:a16="http://schemas.microsoft.com/office/drawing/2014/main" id="{585B0FE5-2283-DEFB-364A-973CFF348EBC}"/>
              </a:ext>
            </a:extLst>
          </p:cNvPr>
          <p:cNvSpPr txBox="1"/>
          <p:nvPr/>
        </p:nvSpPr>
        <p:spPr>
          <a:xfrm>
            <a:off x="633046" y="5659712"/>
            <a:ext cx="10989129" cy="769441"/>
          </a:xfrm>
          <a:prstGeom prst="rect">
            <a:avLst/>
          </a:prstGeom>
          <a:noFill/>
        </p:spPr>
        <p:txBody>
          <a:bodyPr wrap="square">
            <a:spAutoFit/>
          </a:bodyPr>
          <a:lstStyle/>
          <a:p>
            <a:r>
              <a:rPr lang="en-US" sz="2200" baseline="0" dirty="0">
                <a:solidFill>
                  <a:schemeClr val="bg2"/>
                </a:solidFill>
                <a:latin typeface="+mn-lt"/>
              </a:rPr>
              <a:t>Asymptotically, the two approaches are equivalent when the trait distribution is identical across samples. </a:t>
            </a:r>
          </a:p>
        </p:txBody>
      </p:sp>
      <p:sp>
        <p:nvSpPr>
          <p:cNvPr id="14" name="Right Brace 13">
            <a:extLst>
              <a:ext uri="{FF2B5EF4-FFF2-40B4-BE49-F238E27FC236}">
                <a16:creationId xmlns:a16="http://schemas.microsoft.com/office/drawing/2014/main" id="{B9CC9EF7-8116-4F5C-A021-2FA97B5DD8B9}"/>
              </a:ext>
            </a:extLst>
          </p:cNvPr>
          <p:cNvSpPr/>
          <p:nvPr/>
        </p:nvSpPr>
        <p:spPr>
          <a:xfrm rot="5400000">
            <a:off x="5611461" y="-432522"/>
            <a:ext cx="899328" cy="10995659"/>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NL"/>
          </a:p>
        </p:txBody>
      </p:sp>
    </p:spTree>
    <p:extLst>
      <p:ext uri="{BB962C8B-B14F-4D97-AF65-F5344CB8AC3E}">
        <p14:creationId xmlns:p14="http://schemas.microsoft.com/office/powerpoint/2010/main" val="365910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Manhattan plot – 1/2</a:t>
            </a:r>
          </a:p>
        </p:txBody>
      </p:sp>
      <p:sp>
        <p:nvSpPr>
          <p:cNvPr id="5" name="Content Placeholder 4">
            <a:extLst>
              <a:ext uri="{FF2B5EF4-FFF2-40B4-BE49-F238E27FC236}">
                <a16:creationId xmlns:a16="http://schemas.microsoft.com/office/drawing/2014/main" id="{446EA247-993A-15FE-7405-B3630EF4F284}"/>
              </a:ext>
            </a:extLst>
          </p:cNvPr>
          <p:cNvSpPr>
            <a:spLocks noGrp="1"/>
          </p:cNvSpPr>
          <p:nvPr>
            <p:ph idx="1"/>
          </p:nvPr>
        </p:nvSpPr>
        <p:spPr>
          <a:xfrm>
            <a:off x="387350" y="1357460"/>
            <a:ext cx="11423650" cy="5057480"/>
          </a:xfrm>
        </p:spPr>
        <p:txBody>
          <a:bodyPr>
            <a:normAutofit fontScale="92500" lnSpcReduction="10000"/>
          </a:bodyPr>
          <a:lstStyle/>
          <a:p>
            <a:pPr marL="0" indent="0">
              <a:buNone/>
            </a:pPr>
            <a:r>
              <a:rPr lang="en-GB" dirty="0"/>
              <a:t>Famous type of plot based on GWAS results!</a:t>
            </a:r>
          </a:p>
          <a:p>
            <a:r>
              <a:rPr lang="en-GB" i="1" dirty="0"/>
              <a:t>x-</a:t>
            </a:r>
            <a:r>
              <a:rPr lang="en-GB" dirty="0"/>
              <a:t>axis: SNPs sorted by chromosome</a:t>
            </a:r>
          </a:p>
          <a:p>
            <a:pPr lvl="1"/>
            <a:r>
              <a:rPr lang="en-GB" dirty="0"/>
              <a:t>And within chromosome: sorted by base-pair position</a:t>
            </a:r>
          </a:p>
          <a:p>
            <a:pPr lvl="1"/>
            <a:r>
              <a:rPr lang="en-GB" dirty="0"/>
              <a:t>So SNPs that are physically close are also close on </a:t>
            </a:r>
            <a:r>
              <a:rPr lang="en-GB" i="1" dirty="0"/>
              <a:t>x</a:t>
            </a:r>
            <a:r>
              <a:rPr lang="en-GB" dirty="0"/>
              <a:t>-axis</a:t>
            </a:r>
          </a:p>
          <a:p>
            <a:r>
              <a:rPr lang="en-GB" i="1" dirty="0"/>
              <a:t>y</a:t>
            </a:r>
            <a:r>
              <a:rPr lang="en-GB" dirty="0"/>
              <a:t>-axis: −log</a:t>
            </a:r>
            <a:r>
              <a:rPr lang="en-GB" baseline="-25000" dirty="0"/>
              <a:t>10</a:t>
            </a:r>
            <a:r>
              <a:rPr lang="en-GB" dirty="0"/>
              <a:t>(</a:t>
            </a:r>
            <a:r>
              <a:rPr lang="en-GB" i="1" dirty="0"/>
              <a:t>p</a:t>
            </a:r>
            <a:r>
              <a:rPr lang="en-GB" dirty="0"/>
              <a:t>-value) of the estimated SNP effect:</a:t>
            </a:r>
          </a:p>
          <a:p>
            <a:pPr lvl="1"/>
            <a:r>
              <a:rPr lang="en-GB" dirty="0"/>
              <a:t>insignificant </a:t>
            </a:r>
            <a:r>
              <a:rPr lang="en-GB" i="1" dirty="0"/>
              <a:t>p</a:t>
            </a:r>
            <a:r>
              <a:rPr lang="en-GB" dirty="0"/>
              <a:t>-value (e.g. 10%) is then at bottom: −log</a:t>
            </a:r>
            <a:r>
              <a:rPr lang="en-GB" baseline="-25000" dirty="0"/>
              <a:t>10</a:t>
            </a:r>
            <a:r>
              <a:rPr lang="en-GB" dirty="0"/>
              <a:t>(0.10) = 1</a:t>
            </a:r>
          </a:p>
          <a:p>
            <a:pPr lvl="1"/>
            <a:r>
              <a:rPr lang="en-GB" dirty="0"/>
              <a:t>highly significant </a:t>
            </a:r>
            <a:r>
              <a:rPr lang="en-GB" i="1" dirty="0"/>
              <a:t>p</a:t>
            </a:r>
            <a:r>
              <a:rPr lang="en-GB" dirty="0"/>
              <a:t>-value (e.g. 10</a:t>
            </a:r>
            <a:r>
              <a:rPr lang="en-GB" baseline="30000" dirty="0"/>
              <a:t>−9</a:t>
            </a:r>
            <a:r>
              <a:rPr lang="en-GB" dirty="0"/>
              <a:t>) is then at top: −log</a:t>
            </a:r>
            <a:r>
              <a:rPr lang="en-GB" baseline="-25000" dirty="0"/>
              <a:t>10</a:t>
            </a:r>
            <a:r>
              <a:rPr lang="en-GB" dirty="0"/>
              <a:t>(10</a:t>
            </a:r>
            <a:r>
              <a:rPr lang="en-GB" baseline="30000" dirty="0"/>
              <a:t>−9</a:t>
            </a:r>
            <a:r>
              <a:rPr lang="en-GB" dirty="0"/>
              <a:t>) = 9</a:t>
            </a:r>
          </a:p>
          <a:p>
            <a:r>
              <a:rPr lang="en-GB" dirty="0"/>
              <a:t>Because of ‘omitted-SNP’ bias:</a:t>
            </a:r>
          </a:p>
          <a:p>
            <a:pPr lvl="1"/>
            <a:r>
              <a:rPr lang="en-GB" dirty="0"/>
              <a:t>if given SNP is highly significant</a:t>
            </a:r>
          </a:p>
          <a:p>
            <a:pPr lvl="1"/>
            <a:r>
              <a:rPr lang="en-GB" dirty="0"/>
              <a:t>nearby SNPs also expected to have elevated significance:</a:t>
            </a:r>
          </a:p>
          <a:p>
            <a:pPr lvl="2"/>
            <a:r>
              <a:rPr lang="en-GB" dirty="0"/>
              <a:t>neighbouring SNPs pick up the same effect because of LD</a:t>
            </a:r>
          </a:p>
          <a:p>
            <a:r>
              <a:rPr lang="en-GB" dirty="0"/>
              <a:t>Result? ‘skyscrapers’ of nearby SNPs all (close to) significance</a:t>
            </a:r>
          </a:p>
        </p:txBody>
      </p:sp>
    </p:spTree>
    <p:extLst>
      <p:ext uri="{BB962C8B-B14F-4D97-AF65-F5344CB8AC3E}">
        <p14:creationId xmlns:p14="http://schemas.microsoft.com/office/powerpoint/2010/main" val="127579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Manhattan plot – 2/2</a:t>
            </a:r>
          </a:p>
        </p:txBody>
      </p:sp>
      <p:pic>
        <p:nvPicPr>
          <p:cNvPr id="7" name="Picture 6">
            <a:extLst>
              <a:ext uri="{FF2B5EF4-FFF2-40B4-BE49-F238E27FC236}">
                <a16:creationId xmlns:a16="http://schemas.microsoft.com/office/drawing/2014/main" id="{F89D278C-1BD1-B9F5-FEC5-A5B071E822C2}"/>
              </a:ext>
            </a:extLst>
          </p:cNvPr>
          <p:cNvPicPr>
            <a:picLocks noChangeAspect="1"/>
          </p:cNvPicPr>
          <p:nvPr/>
        </p:nvPicPr>
        <p:blipFill>
          <a:blip r:embed="rId3"/>
          <a:stretch>
            <a:fillRect/>
          </a:stretch>
        </p:blipFill>
        <p:spPr>
          <a:xfrm>
            <a:off x="1806479" y="1444239"/>
            <a:ext cx="8579041" cy="4438088"/>
          </a:xfrm>
          <a:prstGeom prst="rect">
            <a:avLst/>
          </a:prstGeom>
        </p:spPr>
      </p:pic>
      <p:sp>
        <p:nvSpPr>
          <p:cNvPr id="8" name="TextBox 7">
            <a:extLst>
              <a:ext uri="{FF2B5EF4-FFF2-40B4-BE49-F238E27FC236}">
                <a16:creationId xmlns:a16="http://schemas.microsoft.com/office/drawing/2014/main" id="{3FE9DE36-B0DD-9842-D78F-256D60915FD2}"/>
              </a:ext>
            </a:extLst>
          </p:cNvPr>
          <p:cNvSpPr txBox="1"/>
          <p:nvPr/>
        </p:nvSpPr>
        <p:spPr>
          <a:xfrm>
            <a:off x="1732962" y="5857398"/>
            <a:ext cx="8652558" cy="584775"/>
          </a:xfrm>
          <a:prstGeom prst="rect">
            <a:avLst/>
          </a:prstGeom>
          <a:noFill/>
        </p:spPr>
        <p:txBody>
          <a:bodyPr wrap="square" rtlCol="0">
            <a:spAutoFit/>
          </a:bodyPr>
          <a:lstStyle/>
          <a:p>
            <a:r>
              <a:rPr lang="en-GB" sz="1600" dirty="0">
                <a:solidFill>
                  <a:schemeClr val="bg2">
                    <a:lumMod val="90000"/>
                  </a:schemeClr>
                </a:solidFill>
              </a:rPr>
              <a:t>Manhattan plot from work by Okbay et al. (2016). Genome-wide association study identifies 74 loci associated with educational attainment. </a:t>
            </a:r>
            <a:r>
              <a:rPr lang="en-GB" sz="1600" i="1" dirty="0">
                <a:solidFill>
                  <a:schemeClr val="bg2">
                    <a:lumMod val="90000"/>
                  </a:schemeClr>
                </a:solidFill>
              </a:rPr>
              <a:t>Nature</a:t>
            </a:r>
            <a:r>
              <a:rPr lang="en-GB" sz="1600" dirty="0">
                <a:solidFill>
                  <a:schemeClr val="bg2">
                    <a:lumMod val="90000"/>
                  </a:schemeClr>
                </a:solidFill>
              </a:rPr>
              <a:t>, </a:t>
            </a:r>
            <a:r>
              <a:rPr lang="en-GB" sz="1600" b="1" dirty="0">
                <a:solidFill>
                  <a:schemeClr val="bg2">
                    <a:lumMod val="90000"/>
                  </a:schemeClr>
                </a:solidFill>
              </a:rPr>
              <a:t>533</a:t>
            </a:r>
            <a:r>
              <a:rPr lang="en-GB" sz="1600" dirty="0">
                <a:solidFill>
                  <a:schemeClr val="bg2">
                    <a:lumMod val="90000"/>
                  </a:schemeClr>
                </a:solidFill>
              </a:rPr>
              <a:t>, 539–542.</a:t>
            </a:r>
          </a:p>
        </p:txBody>
      </p:sp>
    </p:spTree>
    <p:extLst>
      <p:ext uri="{BB962C8B-B14F-4D97-AF65-F5344CB8AC3E}">
        <p14:creationId xmlns:p14="http://schemas.microsoft.com/office/powerpoint/2010/main" val="1224740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Effect sizes from sample-size weighted meta-analysis results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8800" y="1942378"/>
                <a:ext cx="11422800" cy="4351338"/>
              </a:xfrm>
            </p:spPr>
            <p:txBody>
              <a:bodyPr>
                <a:normAutofit/>
              </a:bodyPr>
              <a:lstStyle/>
              <a:p>
                <a:pPr marL="0" indent="0">
                  <a:buNone/>
                </a:pPr>
                <a:r>
                  <a:rPr lang="en-US" sz="3000" dirty="0"/>
                  <a:t>Under some assumptions (incl HWE equilibrium), standardized </a:t>
                </a:r>
                <a14:m>
                  <m:oMath xmlns:m="http://schemas.openxmlformats.org/officeDocument/2006/math">
                    <m:r>
                      <a:rPr lang="el-GR" sz="3000" i="1" dirty="0" smtClean="0">
                        <a:latin typeface="Cambria Math" panose="02040503050406030204" pitchFamily="18" charset="0"/>
                      </a:rPr>
                      <m:t>𝛽</m:t>
                    </m:r>
                    <m:r>
                      <a:rPr lang="en-US" sz="3000" i="1" baseline="-25000" dirty="0">
                        <a:latin typeface="Cambria Math" panose="02040503050406030204" pitchFamily="18" charset="0"/>
                      </a:rPr>
                      <m:t>𝑗</m:t>
                    </m:r>
                  </m:oMath>
                </a14:m>
                <a:r>
                  <a:rPr lang="en-US" sz="3000" dirty="0"/>
                  <a:t> (SD change in phenotype per allele), </a:t>
                </a:r>
                <a14:m>
                  <m:oMath xmlns:m="http://schemas.openxmlformats.org/officeDocument/2006/math">
                    <m:r>
                      <a:rPr lang="en-US" sz="3000" i="1">
                        <a:solidFill>
                          <a:schemeClr val="bg2"/>
                        </a:solidFill>
                        <a:latin typeface="Cambria Math" panose="02040503050406030204" pitchFamily="18" charset="0"/>
                      </a:rPr>
                      <m:t>𝑆𝐸</m:t>
                    </m:r>
                    <m:d>
                      <m:dPr>
                        <m:ctrlPr>
                          <a:rPr lang="en-US" sz="3000" i="1">
                            <a:solidFill>
                              <a:schemeClr val="bg2"/>
                            </a:solidFill>
                            <a:latin typeface="Cambria Math" panose="02040503050406030204" pitchFamily="18" charset="0"/>
                          </a:rPr>
                        </m:ctrlPr>
                      </m:dPr>
                      <m:e>
                        <m:acc>
                          <m:accPr>
                            <m:chr m:val="̂"/>
                            <m:ctrlPr>
                              <a:rPr lang="en-US" sz="3000" i="1">
                                <a:solidFill>
                                  <a:schemeClr val="bg2"/>
                                </a:solidFill>
                                <a:latin typeface="Cambria Math" panose="02040503050406030204" pitchFamily="18" charset="0"/>
                              </a:rPr>
                            </m:ctrlPr>
                          </m:accPr>
                          <m:e>
                            <m:sSub>
                              <m:sSubPr>
                                <m:ctrlPr>
                                  <a:rPr lang="en-US" sz="3000" i="1">
                                    <a:solidFill>
                                      <a:schemeClr val="bg2"/>
                                    </a:solidFill>
                                    <a:latin typeface="Cambria Math" panose="02040503050406030204" pitchFamily="18" charset="0"/>
                                  </a:rPr>
                                </m:ctrlPr>
                              </m:sSubPr>
                              <m:e>
                                <m:r>
                                  <a:rPr lang="en-US" sz="3000" i="1">
                                    <a:solidFill>
                                      <a:schemeClr val="bg2"/>
                                    </a:solidFill>
                                    <a:latin typeface="Cambria Math" panose="02040503050406030204" pitchFamily="18" charset="0"/>
                                    <a:ea typeface="Cambria Math" panose="02040503050406030204" pitchFamily="18" charset="0"/>
                                  </a:rPr>
                                  <m:t>𝛽</m:t>
                                </m:r>
                              </m:e>
                              <m:sub>
                                <m:r>
                                  <a:rPr lang="en-US" sz="3000" i="1">
                                    <a:solidFill>
                                      <a:schemeClr val="bg2"/>
                                    </a:solidFill>
                                    <a:latin typeface="Cambria Math" panose="02040503050406030204" pitchFamily="18" charset="0"/>
                                  </a:rPr>
                                  <m:t>𝑗</m:t>
                                </m:r>
                              </m:sub>
                            </m:sSub>
                          </m:e>
                        </m:acc>
                      </m:e>
                    </m:d>
                  </m:oMath>
                </a14:m>
                <a:r>
                  <a:rPr lang="en-US" sz="3000" dirty="0"/>
                  <a:t> can be approximated from sample-size weighted meta-analysis results:</a:t>
                </a:r>
                <a:br>
                  <a:rPr lang="en-US" sz="3000" dirty="0"/>
                </a:br>
                <a:br>
                  <a:rPr lang="en-US" sz="3000" dirty="0"/>
                </a:br>
                <a:endParaRPr lang="en-US" sz="3000" dirty="0"/>
              </a:p>
              <a:p>
                <a:endParaRPr lang="en-US" dirty="0"/>
              </a:p>
              <a:p>
                <a:pPr marL="0" indent="0">
                  <a:buNone/>
                </a:pPr>
                <a:r>
                  <a:rPr lang="en-US" sz="2000" dirty="0"/>
                  <a:t>	</a:t>
                </a:r>
                <a:br>
                  <a:rPr lang="en-US" sz="2000" i="1" dirty="0"/>
                </a:br>
                <a:endParaRPr lang="en-US" sz="2000" i="1" baseline="-25000" dirty="0"/>
              </a:p>
              <a:p>
                <a:r>
                  <a:rPr lang="en-US" sz="3000" dirty="0"/>
                  <a:t>See Rietveld et al. (2013, SOM pp. 4-6)</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8800" y="1942378"/>
                <a:ext cx="11422800" cy="4351338"/>
              </a:xfrm>
              <a:blipFill>
                <a:blip r:embed="rId3"/>
                <a:stretch>
                  <a:fillRect l="-1281" t="-2805"/>
                </a:stretch>
              </a:blipFill>
            </p:spPr>
            <p:txBody>
              <a:bodyPr/>
              <a:lstStyle/>
              <a:p>
                <a:r>
                  <a:rPr lang="en-NL">
                    <a:noFill/>
                  </a:rPr>
                  <a:t> </a:t>
                </a:r>
              </a:p>
            </p:txBody>
          </p:sp>
        </mc:Fallback>
      </mc:AlternateContent>
      <p:sp>
        <p:nvSpPr>
          <p:cNvPr id="5" name="Slide Number Placeholder 4"/>
          <p:cNvSpPr>
            <a:spLocks noGrp="1"/>
          </p:cNvSpPr>
          <p:nvPr>
            <p:ph type="sldNum" sz="quarter" idx="12"/>
          </p:nvPr>
        </p:nvSpPr>
        <p:spPr/>
        <p:txBody>
          <a:bodyPr/>
          <a:lstStyle/>
          <a:p>
            <a:fld id="{EF174B8F-153C-498D-83BA-07AA3F7FC98B}" type="slidenum">
              <a:rPr lang="en-US" smtClean="0"/>
              <a:pPr/>
              <a:t>35</a:t>
            </a:fld>
            <a:endParaRPr lang="en-US"/>
          </a:p>
        </p:txBody>
      </p:sp>
      <mc:AlternateContent xmlns:mc="http://schemas.openxmlformats.org/markup-compatibility/2006" xmlns:a14="http://schemas.microsoft.com/office/drawing/2010/main">
        <mc:Choice Requires="a14">
          <p:sp>
            <p:nvSpPr>
              <p:cNvPr id="6" name="TextBox 5"/>
              <p:cNvSpPr txBox="1"/>
              <p:nvPr/>
            </p:nvSpPr>
            <p:spPr>
              <a:xfrm>
                <a:off x="3593840" y="3526796"/>
                <a:ext cx="5004319" cy="1613519"/>
              </a:xfrm>
              <a:prstGeom prst="rect">
                <a:avLst/>
              </a:prstGeom>
              <a:noFill/>
            </p:spPr>
            <p:txBody>
              <a:bodyPr wrap="none" lIns="0" tIns="0" rIns="0" bIns="0" rtlCol="0">
                <a:spAutoFit/>
              </a:bodyPr>
              <a:lstStyle/>
              <a:p>
                <a:pPr algn="ctr">
                  <a:spcAft>
                    <a:spcPts val="1800"/>
                  </a:spcAft>
                </a:pPr>
                <a14:m>
                  <m:oMathPara xmlns:m="http://schemas.openxmlformats.org/officeDocument/2006/math">
                    <m:oMathParaPr>
                      <m:jc m:val="centerGroup"/>
                    </m:oMathParaPr>
                    <m:oMath xmlns:m="http://schemas.openxmlformats.org/officeDocument/2006/math">
                      <m:r>
                        <a:rPr lang="en-US" sz="2600" b="0" i="1" smtClean="0">
                          <a:solidFill>
                            <a:schemeClr val="bg2"/>
                          </a:solidFill>
                          <a:latin typeface="Cambria Math" panose="02040503050406030204" pitchFamily="18" charset="0"/>
                        </a:rPr>
                        <m:t>𝑆𝐸</m:t>
                      </m:r>
                      <m:d>
                        <m:dPr>
                          <m:ctrlPr>
                            <a:rPr lang="en-US" sz="2600" b="0" i="1" smtClean="0">
                              <a:solidFill>
                                <a:schemeClr val="bg2"/>
                              </a:solidFill>
                              <a:latin typeface="Cambria Math" panose="02040503050406030204" pitchFamily="18" charset="0"/>
                            </a:rPr>
                          </m:ctrlPr>
                        </m:dPr>
                        <m:e>
                          <m:acc>
                            <m:accPr>
                              <m:chr m:val="̂"/>
                              <m:ctrlPr>
                                <a:rPr lang="en-US" sz="2600" i="1">
                                  <a:solidFill>
                                    <a:schemeClr val="bg2"/>
                                  </a:solidFill>
                                  <a:latin typeface="Cambria Math" panose="02040503050406030204" pitchFamily="18" charset="0"/>
                                </a:rPr>
                              </m:ctrlPr>
                            </m:accPr>
                            <m:e>
                              <m:sSub>
                                <m:sSubPr>
                                  <m:ctrlPr>
                                    <a:rPr lang="en-US" sz="2600" i="1">
                                      <a:solidFill>
                                        <a:schemeClr val="bg2"/>
                                      </a:solidFill>
                                      <a:latin typeface="Cambria Math" panose="02040503050406030204" pitchFamily="18" charset="0"/>
                                    </a:rPr>
                                  </m:ctrlPr>
                                </m:sSubPr>
                                <m:e>
                                  <m:r>
                                    <a:rPr lang="en-US" sz="2600" i="1">
                                      <a:solidFill>
                                        <a:schemeClr val="bg2"/>
                                      </a:solidFill>
                                      <a:latin typeface="Cambria Math" panose="02040503050406030204" pitchFamily="18" charset="0"/>
                                      <a:ea typeface="Cambria Math" panose="02040503050406030204" pitchFamily="18" charset="0"/>
                                    </a:rPr>
                                    <m:t>𝛽</m:t>
                                  </m:r>
                                </m:e>
                                <m:sub>
                                  <m:r>
                                    <a:rPr lang="en-US" sz="2600" i="1">
                                      <a:solidFill>
                                        <a:schemeClr val="bg2"/>
                                      </a:solidFill>
                                      <a:latin typeface="Cambria Math" panose="02040503050406030204" pitchFamily="18" charset="0"/>
                                    </a:rPr>
                                    <m:t>𝑗</m:t>
                                  </m:r>
                                </m:sub>
                              </m:sSub>
                            </m:e>
                          </m:acc>
                        </m:e>
                      </m:d>
                      <m:r>
                        <a:rPr lang="en-US" sz="2600" b="0" i="1" smtClean="0">
                          <a:solidFill>
                            <a:schemeClr val="bg2"/>
                          </a:solidFill>
                          <a:latin typeface="Cambria Math" panose="02040503050406030204" pitchFamily="18" charset="0"/>
                        </a:rPr>
                        <m:t>=</m:t>
                      </m:r>
                      <m:f>
                        <m:fPr>
                          <m:ctrlPr>
                            <a:rPr lang="en-US" sz="2600" i="1">
                              <a:solidFill>
                                <a:schemeClr val="bg2"/>
                              </a:solidFill>
                              <a:latin typeface="Cambria Math" panose="02040503050406030204" pitchFamily="18" charset="0"/>
                            </a:rPr>
                          </m:ctrlPr>
                        </m:fPr>
                        <m:num>
                          <m:r>
                            <a:rPr lang="en-US" sz="2600" b="0" i="1" smtClean="0">
                              <a:solidFill>
                                <a:schemeClr val="bg2"/>
                              </a:solidFill>
                              <a:latin typeface="Cambria Math" panose="02040503050406030204" pitchFamily="18" charset="0"/>
                            </a:rPr>
                            <m:t>1</m:t>
                          </m:r>
                        </m:num>
                        <m:den>
                          <m:rad>
                            <m:radPr>
                              <m:degHide m:val="on"/>
                              <m:ctrlPr>
                                <a:rPr lang="en-US" sz="2600" i="1">
                                  <a:solidFill>
                                    <a:schemeClr val="bg2"/>
                                  </a:solidFill>
                                  <a:latin typeface="Cambria Math" panose="02040503050406030204" pitchFamily="18" charset="0"/>
                                </a:rPr>
                              </m:ctrlPr>
                            </m:radPr>
                            <m:deg/>
                            <m:e>
                              <m:r>
                                <a:rPr lang="en-US" sz="2600" i="1">
                                  <a:solidFill>
                                    <a:schemeClr val="bg2"/>
                                  </a:solidFill>
                                  <a:latin typeface="Cambria Math" panose="02040503050406030204" pitchFamily="18" charset="0"/>
                                </a:rPr>
                                <m:t>2 </m:t>
                              </m:r>
                              <m:sSub>
                                <m:sSubPr>
                                  <m:ctrlPr>
                                    <a:rPr lang="en-US" sz="2600" i="1">
                                      <a:solidFill>
                                        <a:schemeClr val="bg2"/>
                                      </a:solidFill>
                                      <a:latin typeface="Cambria Math" panose="02040503050406030204" pitchFamily="18" charset="0"/>
                                    </a:rPr>
                                  </m:ctrlPr>
                                </m:sSubPr>
                                <m:e>
                                  <m:r>
                                    <a:rPr lang="en-US" sz="2600" i="1">
                                      <a:solidFill>
                                        <a:schemeClr val="bg2"/>
                                      </a:solidFill>
                                      <a:latin typeface="Cambria Math" panose="02040503050406030204" pitchFamily="18" charset="0"/>
                                    </a:rPr>
                                    <m:t>𝑁</m:t>
                                  </m:r>
                                </m:e>
                                <m:sub>
                                  <m:r>
                                    <a:rPr lang="en-US" sz="2600" i="1">
                                      <a:solidFill>
                                        <a:schemeClr val="bg2"/>
                                      </a:solidFill>
                                      <a:latin typeface="Cambria Math" panose="02040503050406030204" pitchFamily="18" charset="0"/>
                                    </a:rPr>
                                    <m:t>𝑗</m:t>
                                  </m:r>
                                </m:sub>
                              </m:sSub>
                              <m:r>
                                <a:rPr lang="en-US" sz="2600" i="1">
                                  <a:solidFill>
                                    <a:schemeClr val="bg2"/>
                                  </a:solidFill>
                                  <a:latin typeface="Cambria Math" panose="02040503050406030204" pitchFamily="18" charset="0"/>
                                </a:rPr>
                                <m:t> </m:t>
                              </m:r>
                              <m:sSub>
                                <m:sSubPr>
                                  <m:ctrlPr>
                                    <a:rPr lang="en-US" sz="2600" i="1">
                                      <a:solidFill>
                                        <a:schemeClr val="bg2"/>
                                      </a:solidFill>
                                      <a:latin typeface="Cambria Math" panose="02040503050406030204" pitchFamily="18" charset="0"/>
                                    </a:rPr>
                                  </m:ctrlPr>
                                </m:sSubPr>
                                <m:e>
                                  <m:r>
                                    <a:rPr lang="en-US" sz="2600" i="1">
                                      <a:solidFill>
                                        <a:schemeClr val="bg2"/>
                                      </a:solidFill>
                                      <a:latin typeface="Cambria Math" panose="02040503050406030204" pitchFamily="18" charset="0"/>
                                    </a:rPr>
                                    <m:t>𝑀𝐴𝐹</m:t>
                                  </m:r>
                                </m:e>
                                <m:sub>
                                  <m:r>
                                    <a:rPr lang="en-US" sz="2600" i="1">
                                      <a:solidFill>
                                        <a:schemeClr val="bg2"/>
                                      </a:solidFill>
                                      <a:latin typeface="Cambria Math" panose="02040503050406030204" pitchFamily="18" charset="0"/>
                                    </a:rPr>
                                    <m:t>𝑗</m:t>
                                  </m:r>
                                </m:sub>
                              </m:sSub>
                              <m:r>
                                <a:rPr lang="en-US" sz="2600" i="1">
                                  <a:solidFill>
                                    <a:schemeClr val="bg2"/>
                                  </a:solidFill>
                                  <a:latin typeface="Cambria Math" panose="02040503050406030204" pitchFamily="18" charset="0"/>
                                </a:rPr>
                                <m:t> (1−</m:t>
                              </m:r>
                              <m:sSub>
                                <m:sSubPr>
                                  <m:ctrlPr>
                                    <a:rPr lang="en-US" sz="2600" i="1">
                                      <a:solidFill>
                                        <a:schemeClr val="bg2"/>
                                      </a:solidFill>
                                      <a:latin typeface="Cambria Math" panose="02040503050406030204" pitchFamily="18" charset="0"/>
                                    </a:rPr>
                                  </m:ctrlPr>
                                </m:sSubPr>
                                <m:e>
                                  <m:r>
                                    <a:rPr lang="en-US" sz="2600" i="1">
                                      <a:solidFill>
                                        <a:schemeClr val="bg2"/>
                                      </a:solidFill>
                                      <a:latin typeface="Cambria Math" panose="02040503050406030204" pitchFamily="18" charset="0"/>
                                    </a:rPr>
                                    <m:t>𝑀𝐴𝐹</m:t>
                                  </m:r>
                                </m:e>
                                <m:sub>
                                  <m:r>
                                    <a:rPr lang="en-US" sz="2600" i="1">
                                      <a:solidFill>
                                        <a:schemeClr val="bg2"/>
                                      </a:solidFill>
                                      <a:latin typeface="Cambria Math" panose="02040503050406030204" pitchFamily="18" charset="0"/>
                                    </a:rPr>
                                    <m:t>𝑗</m:t>
                                  </m:r>
                                </m:sub>
                              </m:sSub>
                              <m:r>
                                <a:rPr lang="en-US" sz="2600" i="1">
                                  <a:solidFill>
                                    <a:schemeClr val="bg2"/>
                                  </a:solidFill>
                                  <a:latin typeface="Cambria Math" panose="02040503050406030204" pitchFamily="18" charset="0"/>
                                </a:rPr>
                                <m:t>)</m:t>
                              </m:r>
                            </m:e>
                          </m:rad>
                        </m:den>
                      </m:f>
                      <m:r>
                        <a:rPr lang="en-US" sz="2600" b="0" i="1" smtClean="0">
                          <a:solidFill>
                            <a:schemeClr val="bg2"/>
                          </a:solidFill>
                          <a:latin typeface="Cambria Math" panose="02040503050406030204" pitchFamily="18" charset="0"/>
                        </a:rPr>
                        <m:t>,</m:t>
                      </m:r>
                    </m:oMath>
                  </m:oMathPara>
                </a14:m>
                <a:endParaRPr lang="en-US" sz="2600" b="0" i="1" dirty="0">
                  <a:solidFill>
                    <a:schemeClr val="bg2"/>
                  </a:solidFill>
                  <a:latin typeface="Cambria Math" panose="02040503050406030204" pitchFamily="18" charset="0"/>
                </a:endParaRPr>
              </a:p>
              <a:p>
                <a:pPr algn="ctr">
                  <a:spcAft>
                    <a:spcPts val="1800"/>
                  </a:spcAft>
                </a:pPr>
                <a14:m>
                  <m:oMath xmlns:m="http://schemas.openxmlformats.org/officeDocument/2006/math">
                    <m:acc>
                      <m:accPr>
                        <m:chr m:val="̂"/>
                        <m:ctrlPr>
                          <a:rPr lang="en-US" sz="2600" i="1" smtClean="0">
                            <a:solidFill>
                              <a:schemeClr val="bg2"/>
                            </a:solidFill>
                            <a:latin typeface="Cambria Math" panose="02040503050406030204" pitchFamily="18" charset="0"/>
                          </a:rPr>
                        </m:ctrlPr>
                      </m:accPr>
                      <m:e>
                        <m:sSub>
                          <m:sSubPr>
                            <m:ctrlPr>
                              <a:rPr lang="en-US" sz="2600" i="1">
                                <a:solidFill>
                                  <a:schemeClr val="bg2"/>
                                </a:solidFill>
                                <a:latin typeface="Cambria Math" panose="02040503050406030204" pitchFamily="18" charset="0"/>
                              </a:rPr>
                            </m:ctrlPr>
                          </m:sSubPr>
                          <m:e>
                            <m:r>
                              <a:rPr lang="en-US" sz="2600" i="1">
                                <a:solidFill>
                                  <a:schemeClr val="bg2"/>
                                </a:solidFill>
                                <a:latin typeface="Cambria Math" panose="02040503050406030204" pitchFamily="18" charset="0"/>
                                <a:ea typeface="Cambria Math" panose="02040503050406030204" pitchFamily="18" charset="0"/>
                              </a:rPr>
                              <m:t>𝛽</m:t>
                            </m:r>
                          </m:e>
                          <m:sub>
                            <m:r>
                              <a:rPr lang="en-US" sz="2600" i="1">
                                <a:solidFill>
                                  <a:schemeClr val="bg2"/>
                                </a:solidFill>
                                <a:latin typeface="Cambria Math" panose="02040503050406030204" pitchFamily="18" charset="0"/>
                              </a:rPr>
                              <m:t>𝑗</m:t>
                            </m:r>
                          </m:sub>
                        </m:sSub>
                      </m:e>
                    </m:acc>
                    <m:r>
                      <a:rPr lang="en-US" sz="2600" i="1">
                        <a:solidFill>
                          <a:schemeClr val="bg2"/>
                        </a:solidFill>
                        <a:latin typeface="Cambria Math" panose="02040503050406030204" pitchFamily="18" charset="0"/>
                      </a:rPr>
                      <m:t>=</m:t>
                    </m:r>
                  </m:oMath>
                </a14:m>
                <a:r>
                  <a:rPr lang="en-US" sz="2600" dirty="0">
                    <a:solidFill>
                      <a:schemeClr val="bg2"/>
                    </a:solidFill>
                  </a:rPr>
                  <a:t> </a:t>
                </a:r>
                <a14:m>
                  <m:oMath xmlns:m="http://schemas.openxmlformats.org/officeDocument/2006/math">
                    <m:sSub>
                      <m:sSubPr>
                        <m:ctrlPr>
                          <a:rPr lang="en-US" sz="2600" i="1">
                            <a:solidFill>
                              <a:schemeClr val="bg2"/>
                            </a:solidFill>
                            <a:latin typeface="Cambria Math" panose="02040503050406030204" pitchFamily="18" charset="0"/>
                          </a:rPr>
                        </m:ctrlPr>
                      </m:sSubPr>
                      <m:e>
                        <m:r>
                          <a:rPr lang="en-US" sz="2600" i="1">
                            <a:solidFill>
                              <a:schemeClr val="bg2"/>
                            </a:solidFill>
                            <a:latin typeface="Cambria Math" panose="02040503050406030204" pitchFamily="18" charset="0"/>
                          </a:rPr>
                          <m:t>𝑧</m:t>
                        </m:r>
                      </m:e>
                      <m:sub>
                        <m:r>
                          <a:rPr lang="en-US" sz="2600" i="1">
                            <a:solidFill>
                              <a:schemeClr val="bg2"/>
                            </a:solidFill>
                            <a:latin typeface="Cambria Math" panose="02040503050406030204" pitchFamily="18" charset="0"/>
                          </a:rPr>
                          <m:t>𝑗</m:t>
                        </m:r>
                      </m:sub>
                    </m:sSub>
                    <m:r>
                      <a:rPr lang="en-US" sz="2600" b="0" i="1" smtClean="0">
                        <a:solidFill>
                          <a:schemeClr val="bg2"/>
                        </a:solidFill>
                        <a:latin typeface="Cambria Math" panose="02040503050406030204" pitchFamily="18" charset="0"/>
                      </a:rPr>
                      <m:t>×</m:t>
                    </m:r>
                    <m:r>
                      <a:rPr lang="en-US" sz="2600" b="0" i="1" smtClean="0">
                        <a:solidFill>
                          <a:schemeClr val="bg2"/>
                        </a:solidFill>
                        <a:latin typeface="Cambria Math" panose="02040503050406030204" pitchFamily="18" charset="0"/>
                      </a:rPr>
                      <m:t>𝑆𝐸</m:t>
                    </m:r>
                  </m:oMath>
                </a14:m>
                <a:endParaRPr lang="en-US" sz="2600" b="0" dirty="0">
                  <a:solidFill>
                    <a:schemeClr val="bg2"/>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593840" y="3526796"/>
                <a:ext cx="5004319" cy="1613519"/>
              </a:xfrm>
              <a:prstGeom prst="rect">
                <a:avLst/>
              </a:prstGeom>
              <a:blipFill>
                <a:blip r:embed="rId4"/>
                <a:stretch>
                  <a:fillRect/>
                </a:stretch>
              </a:blipFill>
            </p:spPr>
            <p:txBody>
              <a:bodyPr/>
              <a:lstStyle/>
              <a:p>
                <a:r>
                  <a:rPr lang="en-NL">
                    <a:noFill/>
                  </a:rPr>
                  <a:t> </a:t>
                </a:r>
              </a:p>
            </p:txBody>
          </p:sp>
        </mc:Fallback>
      </mc:AlternateContent>
    </p:spTree>
    <p:extLst>
      <p:ext uri="{BB962C8B-B14F-4D97-AF65-F5344CB8AC3E}">
        <p14:creationId xmlns:p14="http://schemas.microsoft.com/office/powerpoint/2010/main" val="2008601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A335E-C5A8-ACB5-F217-4FDA9C289BAA}"/>
              </a:ext>
            </a:extLst>
          </p:cNvPr>
          <p:cNvSpPr>
            <a:spLocks noGrp="1"/>
          </p:cNvSpPr>
          <p:nvPr>
            <p:ph type="title"/>
          </p:nvPr>
        </p:nvSpPr>
        <p:spPr>
          <a:xfrm>
            <a:off x="384600" y="2038391"/>
            <a:ext cx="11422800" cy="2887543"/>
          </a:xfrm>
        </p:spPr>
        <p:txBody>
          <a:bodyPr>
            <a:normAutofit fontScale="90000"/>
          </a:bodyPr>
          <a:lstStyle/>
          <a:p>
            <a:r>
              <a:rPr lang="en-GB" sz="6700" dirty="0"/>
              <a:t>Part A - </a:t>
            </a:r>
            <a:r>
              <a:rPr lang="en-US" sz="6700" dirty="0"/>
              <a:t>Genetic discovery </a:t>
            </a:r>
            <a:br>
              <a:rPr lang="en-US" dirty="0"/>
            </a:br>
            <a:r>
              <a:rPr lang="en-US" sz="3000" dirty="0"/>
              <a:t>Candidate gene studies vs. GWAS</a:t>
            </a:r>
            <a:br>
              <a:rPr lang="en-US" sz="3000" dirty="0"/>
            </a:br>
            <a:r>
              <a:rPr lang="en-US" sz="3000" dirty="0"/>
              <a:t>Meta-analysis</a:t>
            </a:r>
            <a:br>
              <a:rPr lang="en-US" sz="3000" dirty="0"/>
            </a:br>
            <a:r>
              <a:rPr lang="en-US" sz="3000" dirty="0">
                <a:solidFill>
                  <a:srgbClr val="92D050"/>
                </a:solidFill>
              </a:rPr>
              <a:t>Obtaining independent signals</a:t>
            </a:r>
            <a:br>
              <a:rPr lang="en-US" sz="3000" dirty="0">
                <a:solidFill>
                  <a:srgbClr val="92D050"/>
                </a:solidFill>
              </a:rPr>
            </a:br>
            <a:r>
              <a:rPr lang="en-US" sz="3000" dirty="0"/>
              <a:t>QC of GWAS summary statistics</a:t>
            </a:r>
            <a: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t> </a:t>
            </a:r>
            <a:b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t>Using GWAS results</a:t>
            </a:r>
            <a:br>
              <a:rPr lang="en-US" dirty="0"/>
            </a:br>
            <a:br>
              <a:rPr lang="en-US" sz="2700" dirty="0"/>
            </a:br>
            <a:endParaRPr lang="en-US" sz="2700" dirty="0"/>
          </a:p>
        </p:txBody>
      </p:sp>
    </p:spTree>
    <p:extLst>
      <p:ext uri="{BB962C8B-B14F-4D97-AF65-F5344CB8AC3E}">
        <p14:creationId xmlns:p14="http://schemas.microsoft.com/office/powerpoint/2010/main" val="358501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F90D08D3-6754-D8C7-F2FC-DD39C561048E}"/>
                  </a:ext>
                </a:extLst>
              </p:cNvPr>
              <p:cNvSpPr>
                <a:spLocks noGrp="1"/>
              </p:cNvSpPr>
              <p:nvPr>
                <p:ph idx="1"/>
              </p:nvPr>
            </p:nvSpPr>
            <p:spPr>
              <a:xfrm>
                <a:off x="387350" y="1524001"/>
                <a:ext cx="11423650" cy="4351338"/>
              </a:xfrm>
            </p:spPr>
            <p:txBody>
              <a:bodyPr>
                <a:noAutofit/>
              </a:bodyPr>
              <a:lstStyle/>
              <a:p>
                <a:pPr algn="l"/>
                <a:r>
                  <a:rPr lang="en-US" sz="2400" b="0" i="0" u="none" strike="noStrike" baseline="0" dirty="0">
                    <a:solidFill>
                      <a:schemeClr val="bg2"/>
                    </a:solidFill>
                    <a:latin typeface="CMSS10"/>
                  </a:rPr>
                  <a:t>You ran the meta-analysis, and you have some genome-wide </a:t>
                </a:r>
                <a:r>
                  <a:rPr lang="en-US" sz="2400" b="0" i="0" u="none" strike="noStrike" baseline="0" dirty="0" err="1">
                    <a:solidFill>
                      <a:schemeClr val="bg2"/>
                    </a:solidFill>
                    <a:latin typeface="CMSS10"/>
                  </a:rPr>
                  <a:t>signicant</a:t>
                </a:r>
                <a:r>
                  <a:rPr lang="en-US" sz="2400" b="0" i="0" u="none" strike="noStrike" baseline="0" dirty="0">
                    <a:solidFill>
                      <a:schemeClr val="bg2"/>
                    </a:solidFill>
                    <a:latin typeface="CMSS10"/>
                  </a:rPr>
                  <a:t> SNPs.</a:t>
                </a:r>
              </a:p>
              <a:p>
                <a:pPr lvl="1"/>
                <a:r>
                  <a:rPr lang="en-US" sz="2400" b="0" i="0" u="none" strike="noStrike" baseline="0" dirty="0">
                    <a:solidFill>
                      <a:schemeClr val="bg2"/>
                    </a:solidFill>
                    <a:latin typeface="CMSS10"/>
                  </a:rPr>
                  <a:t>Are these all independent signals?</a:t>
                </a:r>
              </a:p>
              <a:p>
                <a:pPr lvl="2"/>
                <a:r>
                  <a:rPr lang="en-US" b="0" i="0" u="none" strike="noStrike" baseline="0" dirty="0">
                    <a:solidFill>
                      <a:schemeClr val="bg2"/>
                    </a:solidFill>
                    <a:latin typeface="CMSY9"/>
                  </a:rPr>
                  <a:t> </a:t>
                </a:r>
                <a:r>
                  <a:rPr lang="en-US" b="0" i="0" u="none" strike="noStrike" baseline="0" dirty="0">
                    <a:solidFill>
                      <a:schemeClr val="bg2"/>
                    </a:solidFill>
                    <a:latin typeface="CMSS10"/>
                  </a:rPr>
                  <a:t>No! There is LD between SNPs.</a:t>
                </a:r>
              </a:p>
              <a:p>
                <a:pPr algn="l"/>
                <a:r>
                  <a:rPr lang="en-US" sz="2400" b="0" i="0" u="none" strike="noStrike" baseline="0" dirty="0">
                    <a:solidFill>
                      <a:schemeClr val="bg2"/>
                    </a:solidFill>
                    <a:latin typeface="CMSS10"/>
                  </a:rPr>
                  <a:t>How do you go from genome-wide significant SNPs to “independent loci”?</a:t>
                </a:r>
              </a:p>
              <a:p>
                <a:pPr algn="l"/>
                <a:r>
                  <a:rPr lang="en-US" sz="2400" b="0" i="0" u="none" strike="noStrike" baseline="0" dirty="0">
                    <a:solidFill>
                      <a:schemeClr val="bg2"/>
                    </a:solidFill>
                    <a:latin typeface="CMSS10"/>
                  </a:rPr>
                  <a:t>Clumping algorithm (implemented in Plink) :</a:t>
                </a:r>
              </a:p>
              <a:p>
                <a:pPr marL="800100" lvl="1" indent="-342900">
                  <a:buFont typeface="+mj-lt"/>
                  <a:buAutoNum type="arabicPeriod"/>
                </a:pPr>
                <a:r>
                  <a:rPr lang="en-US" sz="2400" b="0" i="0" u="none" strike="noStrike" baseline="0" dirty="0">
                    <a:solidFill>
                      <a:schemeClr val="bg2"/>
                    </a:solidFill>
                    <a:latin typeface="CMSS10"/>
                  </a:rPr>
                  <a:t>Take the SNP with lowest </a:t>
                </a:r>
                <a14:m>
                  <m:oMath xmlns:m="http://schemas.openxmlformats.org/officeDocument/2006/math">
                    <m:r>
                      <a:rPr lang="en-US" sz="2400" i="1" dirty="0">
                        <a:latin typeface="Cambria Math" panose="02040503050406030204" pitchFamily="18" charset="0"/>
                      </a:rPr>
                      <m:t>𝑃</m:t>
                    </m:r>
                  </m:oMath>
                </a14:m>
                <a:r>
                  <a:rPr lang="en-US" sz="2400" b="0" i="0" u="none" strike="noStrike" baseline="0" dirty="0">
                    <a:solidFill>
                      <a:schemeClr val="bg2"/>
                    </a:solidFill>
                    <a:latin typeface="CMSS10"/>
                  </a:rPr>
                  <a:t>-value (lead SNP).</a:t>
                </a:r>
              </a:p>
              <a:p>
                <a:pPr marL="800100" lvl="1" indent="-342900">
                  <a:buFont typeface="+mj-lt"/>
                  <a:buAutoNum type="arabicPeriod"/>
                </a:pPr>
                <a:r>
                  <a:rPr lang="en-US" sz="2400" b="0" i="0" u="none" strike="noStrike" baseline="0" dirty="0">
                    <a:solidFill>
                      <a:schemeClr val="bg2"/>
                    </a:solidFill>
                    <a:latin typeface="CMSS10"/>
                  </a:rPr>
                  <a:t>Check the correlation between the lead SNP and all SNPs within a window (e.g. 500kb, 1mb).</a:t>
                </a:r>
              </a:p>
              <a:p>
                <a:pPr marL="800100" lvl="1" indent="-342900">
                  <a:buFont typeface="+mj-lt"/>
                  <a:buAutoNum type="arabicPeriod"/>
                </a:pPr>
                <a:r>
                  <a:rPr lang="en-US" sz="2400" b="0" i="0" u="none" strike="noStrike" baseline="0" dirty="0">
                    <a:solidFill>
                      <a:schemeClr val="bg2"/>
                    </a:solidFill>
                    <a:latin typeface="CMSS10"/>
                  </a:rPr>
                  <a:t>Assign the SNPs with a correlation greater than your pre-specified threshold (e.g. 0.1) to the first clump (“locus</a:t>
                </a:r>
                <a:r>
                  <a:rPr lang="en-US" sz="2400" dirty="0">
                    <a:solidFill>
                      <a:schemeClr val="bg2"/>
                    </a:solidFill>
                    <a:latin typeface="CMSS10"/>
                  </a:rPr>
                  <a:t>”</a:t>
                </a:r>
                <a:r>
                  <a:rPr lang="en-US" sz="2400" b="0" i="0" u="none" strike="noStrike" baseline="0" dirty="0">
                    <a:solidFill>
                      <a:schemeClr val="bg2"/>
                    </a:solidFill>
                    <a:latin typeface="CMSS10"/>
                  </a:rPr>
                  <a:t>).</a:t>
                </a:r>
              </a:p>
              <a:p>
                <a:pPr marL="800100" lvl="1" indent="-342900">
                  <a:buFont typeface="+mj-lt"/>
                  <a:buAutoNum type="arabicPeriod"/>
                </a:pPr>
                <a:r>
                  <a:rPr lang="en-US" sz="2400" b="0" i="0" u="none" strike="noStrike" baseline="0" dirty="0">
                    <a:solidFill>
                      <a:schemeClr val="bg2"/>
                    </a:solidFill>
                    <a:latin typeface="CMSS10"/>
                  </a:rPr>
                  <a:t>Take the next most </a:t>
                </a:r>
                <a:r>
                  <a:rPr lang="en-US" sz="2400" b="0" i="0" u="none" strike="noStrike" baseline="0" dirty="0" err="1">
                    <a:solidFill>
                      <a:schemeClr val="bg2"/>
                    </a:solidFill>
                    <a:latin typeface="CMSS10"/>
                  </a:rPr>
                  <a:t>signicant</a:t>
                </a:r>
                <a:r>
                  <a:rPr lang="en-US" sz="2400" b="0" i="0" u="none" strike="noStrike" baseline="0" dirty="0">
                    <a:solidFill>
                      <a:schemeClr val="bg2"/>
                    </a:solidFill>
                    <a:latin typeface="CMSS10"/>
                  </a:rPr>
                  <a:t> SNP, repeat steps 1-3 until no genome-wide significant SNPs remain.</a:t>
                </a:r>
                <a:endParaRPr lang="en-NL" sz="2400" dirty="0">
                  <a:solidFill>
                    <a:schemeClr val="bg2"/>
                  </a:solidFill>
                </a:endParaRPr>
              </a:p>
            </p:txBody>
          </p:sp>
        </mc:Choice>
        <mc:Fallback xmlns="">
          <p:sp>
            <p:nvSpPr>
              <p:cNvPr id="2" name="Content Placeholder 1">
                <a:extLst>
                  <a:ext uri="{FF2B5EF4-FFF2-40B4-BE49-F238E27FC236}">
                    <a16:creationId xmlns:a16="http://schemas.microsoft.com/office/drawing/2014/main" id="{F90D08D3-6754-D8C7-F2FC-DD39C561048E}"/>
                  </a:ext>
                </a:extLst>
              </p:cNvPr>
              <p:cNvSpPr>
                <a:spLocks noGrp="1" noRot="1" noChangeAspect="1" noMove="1" noResize="1" noEditPoints="1" noAdjustHandles="1" noChangeArrowheads="1" noChangeShapeType="1" noTextEdit="1"/>
              </p:cNvSpPr>
              <p:nvPr>
                <p:ph idx="1"/>
              </p:nvPr>
            </p:nvSpPr>
            <p:spPr>
              <a:xfrm>
                <a:off x="387350" y="1524001"/>
                <a:ext cx="11423650" cy="4351338"/>
              </a:xfrm>
              <a:blipFill>
                <a:blip r:embed="rId2"/>
                <a:stretch>
                  <a:fillRect l="-747" t="-1961" b="-10644"/>
                </a:stretch>
              </a:blipFill>
            </p:spPr>
            <p:txBody>
              <a:bodyPr/>
              <a:lstStyle/>
              <a:p>
                <a:r>
                  <a:rPr lang="en-NL">
                    <a:noFill/>
                  </a:rPr>
                  <a:t> </a:t>
                </a:r>
              </a:p>
            </p:txBody>
          </p:sp>
        </mc:Fallback>
      </mc:AlternateContent>
      <p:sp>
        <p:nvSpPr>
          <p:cNvPr id="3" name="Text Placeholder 2">
            <a:extLst>
              <a:ext uri="{FF2B5EF4-FFF2-40B4-BE49-F238E27FC236}">
                <a16:creationId xmlns:a16="http://schemas.microsoft.com/office/drawing/2014/main" id="{3E40B9B5-19B0-E546-0C50-5675FC59E0EB}"/>
              </a:ext>
            </a:extLst>
          </p:cNvPr>
          <p:cNvSpPr>
            <a:spLocks noGrp="1"/>
          </p:cNvSpPr>
          <p:nvPr>
            <p:ph type="body" sz="quarter" idx="10"/>
          </p:nvPr>
        </p:nvSpPr>
        <p:spPr/>
        <p:txBody>
          <a:bodyPr/>
          <a:lstStyle/>
          <a:p>
            <a:r>
              <a:rPr lang="en-US" dirty="0"/>
              <a:t>Clumping</a:t>
            </a:r>
            <a:endParaRPr lang="en-NL" dirty="0"/>
          </a:p>
        </p:txBody>
      </p:sp>
    </p:spTree>
    <p:extLst>
      <p:ext uri="{BB962C8B-B14F-4D97-AF65-F5344CB8AC3E}">
        <p14:creationId xmlns:p14="http://schemas.microsoft.com/office/powerpoint/2010/main" val="391659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6557A234-3F75-83B3-A637-3D445095FB7B}"/>
                  </a:ext>
                </a:extLst>
              </p:cNvPr>
              <p:cNvSpPr>
                <a:spLocks noGrp="1"/>
              </p:cNvSpPr>
              <p:nvPr>
                <p:ph idx="1"/>
              </p:nvPr>
            </p:nvSpPr>
            <p:spPr/>
            <p:txBody>
              <a:bodyPr>
                <a:normAutofit/>
              </a:bodyPr>
              <a:lstStyle/>
              <a:p>
                <a:pPr marL="0" indent="0" algn="l">
                  <a:spcAft>
                    <a:spcPts val="600"/>
                  </a:spcAft>
                  <a:buNone/>
                </a:pPr>
                <a:r>
                  <a:rPr lang="en-US" sz="2400" b="0" i="0" u="none" strike="noStrike" baseline="0" dirty="0"/>
                  <a:t>Stepwise procedure implemented GCTA:</a:t>
                </a:r>
              </a:p>
              <a:p>
                <a:pPr marL="800100" lvl="1" indent="-342900">
                  <a:spcAft>
                    <a:spcPts val="600"/>
                  </a:spcAft>
                  <a:buFont typeface="+mj-lt"/>
                  <a:buAutoNum type="arabicPeriod"/>
                </a:pPr>
                <a:r>
                  <a:rPr lang="en-US" sz="2400" b="0" i="0" u="none" strike="noStrike" baseline="0" dirty="0"/>
                  <a:t>The lowest </a:t>
                </a:r>
                <a14:m>
                  <m:oMath xmlns:m="http://schemas.openxmlformats.org/officeDocument/2006/math">
                    <m:r>
                      <a:rPr lang="en-US" sz="2400" i="1" dirty="0">
                        <a:latin typeface="Cambria Math" panose="02040503050406030204" pitchFamily="18" charset="0"/>
                      </a:rPr>
                      <m:t>𝑃</m:t>
                    </m:r>
                  </m:oMath>
                </a14:m>
                <a:r>
                  <a:rPr lang="en-US" sz="2400" b="0" i="0" u="none" strike="noStrike" baseline="0" dirty="0"/>
                  <a:t>-value SNP is selected from a given list of SNPs.</a:t>
                </a:r>
              </a:p>
              <a:p>
                <a:pPr marL="800100" lvl="1" indent="-342900">
                  <a:spcAft>
                    <a:spcPts val="600"/>
                  </a:spcAft>
                  <a:buFont typeface="+mj-lt"/>
                  <a:buAutoNum type="arabicPeriod"/>
                </a:pPr>
                <a:r>
                  <a:rPr lang="en-US" sz="2400" b="0" i="0" u="none" strike="noStrike" baseline="0" dirty="0"/>
                  <a:t>The conditional effects (and </a:t>
                </a:r>
                <a14:m>
                  <m:oMath xmlns:m="http://schemas.openxmlformats.org/officeDocument/2006/math">
                    <m:r>
                      <a:rPr lang="en-US" sz="2400" b="0" i="1" u="none" strike="noStrike" baseline="0" dirty="0" smtClean="0">
                        <a:latin typeface="Cambria Math" panose="02040503050406030204" pitchFamily="18" charset="0"/>
                      </a:rPr>
                      <m:t>𝑃</m:t>
                    </m:r>
                  </m:oMath>
                </a14:m>
                <a:r>
                  <a:rPr lang="en-US" sz="2400" b="0" i="0" u="none" strike="noStrike" baseline="0" dirty="0"/>
                  <a:t>-values) of all remaining SNPs in the list are estimated using the LD structure from the reference sample.</a:t>
                </a:r>
              </a:p>
              <a:p>
                <a:pPr marL="800100" lvl="1" indent="-342900">
                  <a:spcAft>
                    <a:spcPts val="600"/>
                  </a:spcAft>
                  <a:buFont typeface="+mj-lt"/>
                  <a:buAutoNum type="arabicPeriod"/>
                </a:pPr>
                <a:r>
                  <a:rPr lang="en-US" sz="2400" b="0" i="0" u="none" strike="noStrike" baseline="0" dirty="0"/>
                  <a:t>The SNP with greatest </a:t>
                </a:r>
                <a14:m>
                  <m:oMath xmlns:m="http://schemas.openxmlformats.org/officeDocument/2006/math">
                    <m:r>
                      <a:rPr lang="en-US" sz="2400" i="1" dirty="0">
                        <a:latin typeface="Cambria Math" panose="02040503050406030204" pitchFamily="18" charset="0"/>
                      </a:rPr>
                      <m:t>𝑃</m:t>
                    </m:r>
                  </m:oMath>
                </a14:m>
                <a:r>
                  <a:rPr lang="en-US" sz="2400" b="0" i="0" u="none" strike="noStrike" baseline="0" dirty="0"/>
                  <a:t>-value is dropped (unless this SNP is genome-wide significant).</a:t>
                </a:r>
              </a:p>
              <a:p>
                <a:pPr marL="800100" lvl="1" indent="-342900">
                  <a:spcAft>
                    <a:spcPts val="600"/>
                  </a:spcAft>
                  <a:buFont typeface="+mj-lt"/>
                  <a:buAutoNum type="arabicPeriod"/>
                </a:pPr>
                <a:r>
                  <a:rPr lang="en-US" sz="2400" b="0" i="0" u="none" strike="noStrike" baseline="0" dirty="0"/>
                  <a:t>The conditional effects of remaining SNPs are estimated again, and the SNP with greatest </a:t>
                </a:r>
                <a14:m>
                  <m:oMath xmlns:m="http://schemas.openxmlformats.org/officeDocument/2006/math">
                    <m:r>
                      <a:rPr lang="en-US" sz="2400" i="1" dirty="0">
                        <a:latin typeface="Cambria Math" panose="02040503050406030204" pitchFamily="18" charset="0"/>
                      </a:rPr>
                      <m:t>𝑃</m:t>
                    </m:r>
                    <m:r>
                      <a:rPr lang="en-US" sz="2400" i="1" dirty="0">
                        <a:latin typeface="Cambria Math" panose="02040503050406030204" pitchFamily="18" charset="0"/>
                      </a:rPr>
                      <m:t> </m:t>
                    </m:r>
                  </m:oMath>
                </a14:m>
                <a:r>
                  <a:rPr lang="en-US" sz="2400" b="0" i="0" u="none" strike="noStrike" baseline="0" dirty="0"/>
                  <a:t>-value dropped (again, unless this SNP is genome-wide significant).</a:t>
                </a:r>
              </a:p>
              <a:p>
                <a:pPr marL="800100" lvl="1" indent="-342900">
                  <a:spcAft>
                    <a:spcPts val="600"/>
                  </a:spcAft>
                  <a:buFont typeface="+mj-lt"/>
                  <a:buAutoNum type="arabicPeriod"/>
                </a:pPr>
                <a:r>
                  <a:rPr lang="en-US" sz="2400" b="0" i="0" u="none" strike="noStrike" baseline="0" dirty="0"/>
                  <a:t>The process is repeated iteratively until only genome-wide significant SNPs remain.</a:t>
                </a:r>
                <a:endParaRPr lang="en-NL" sz="2400" dirty="0"/>
              </a:p>
            </p:txBody>
          </p:sp>
        </mc:Choice>
        <mc:Fallback xmlns="">
          <p:sp>
            <p:nvSpPr>
              <p:cNvPr id="2" name="Content Placeholder 1">
                <a:extLst>
                  <a:ext uri="{FF2B5EF4-FFF2-40B4-BE49-F238E27FC236}">
                    <a16:creationId xmlns:a16="http://schemas.microsoft.com/office/drawing/2014/main" id="{6557A234-3F75-83B3-A637-3D445095FB7B}"/>
                  </a:ext>
                </a:extLst>
              </p:cNvPr>
              <p:cNvSpPr>
                <a:spLocks noGrp="1" noRot="1" noChangeAspect="1" noMove="1" noResize="1" noEditPoints="1" noAdjustHandles="1" noChangeArrowheads="1" noChangeShapeType="1" noTextEdit="1"/>
              </p:cNvSpPr>
              <p:nvPr>
                <p:ph idx="1"/>
              </p:nvPr>
            </p:nvSpPr>
            <p:spPr>
              <a:blipFill>
                <a:blip r:embed="rId2"/>
                <a:stretch>
                  <a:fillRect l="-854" t="-1964" r="-320"/>
                </a:stretch>
              </a:blipFill>
            </p:spPr>
            <p:txBody>
              <a:bodyPr/>
              <a:lstStyle/>
              <a:p>
                <a:r>
                  <a:rPr lang="en-NL">
                    <a:noFill/>
                  </a:rPr>
                  <a:t> </a:t>
                </a:r>
              </a:p>
            </p:txBody>
          </p:sp>
        </mc:Fallback>
      </mc:AlternateContent>
      <p:sp>
        <p:nvSpPr>
          <p:cNvPr id="3" name="Text Placeholder 2">
            <a:extLst>
              <a:ext uri="{FF2B5EF4-FFF2-40B4-BE49-F238E27FC236}">
                <a16:creationId xmlns:a16="http://schemas.microsoft.com/office/drawing/2014/main" id="{C569D75C-D3DE-15A5-02CC-4B11036CB976}"/>
              </a:ext>
            </a:extLst>
          </p:cNvPr>
          <p:cNvSpPr>
            <a:spLocks noGrp="1"/>
          </p:cNvSpPr>
          <p:nvPr>
            <p:ph type="body" sz="quarter" idx="10"/>
          </p:nvPr>
        </p:nvSpPr>
        <p:spPr/>
        <p:txBody>
          <a:bodyPr>
            <a:normAutofit fontScale="85000" lnSpcReduction="10000"/>
          </a:bodyPr>
          <a:lstStyle/>
          <a:p>
            <a:r>
              <a:rPr lang="en-US" dirty="0"/>
              <a:t>Conditional and joint multiple-SNP analysis</a:t>
            </a:r>
            <a:endParaRPr lang="en-NL" dirty="0"/>
          </a:p>
        </p:txBody>
      </p:sp>
    </p:spTree>
    <p:extLst>
      <p:ext uri="{BB962C8B-B14F-4D97-AF65-F5344CB8AC3E}">
        <p14:creationId xmlns:p14="http://schemas.microsoft.com/office/powerpoint/2010/main" val="391260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A335E-C5A8-ACB5-F217-4FDA9C289BAA}"/>
              </a:ext>
            </a:extLst>
          </p:cNvPr>
          <p:cNvSpPr>
            <a:spLocks noGrp="1"/>
          </p:cNvSpPr>
          <p:nvPr>
            <p:ph type="title"/>
          </p:nvPr>
        </p:nvSpPr>
        <p:spPr>
          <a:xfrm>
            <a:off x="384600" y="2038391"/>
            <a:ext cx="11422800" cy="2887543"/>
          </a:xfrm>
        </p:spPr>
        <p:txBody>
          <a:bodyPr>
            <a:normAutofit fontScale="90000"/>
          </a:bodyPr>
          <a:lstStyle/>
          <a:p>
            <a:r>
              <a:rPr lang="en-GB" sz="6700" dirty="0"/>
              <a:t>Part A - </a:t>
            </a:r>
            <a:r>
              <a:rPr lang="en-US" sz="6700" dirty="0"/>
              <a:t>Genetic discovery </a:t>
            </a:r>
            <a:br>
              <a:rPr lang="en-US" dirty="0"/>
            </a:br>
            <a:r>
              <a:rPr lang="en-US" sz="3000" dirty="0"/>
              <a:t>Candidate gene studies vs. GWAS</a:t>
            </a:r>
            <a:br>
              <a:rPr lang="en-US" sz="3000" dirty="0"/>
            </a:br>
            <a:r>
              <a:rPr lang="en-US" sz="3000" dirty="0"/>
              <a:t>Meta-analysis</a:t>
            </a:r>
            <a:br>
              <a:rPr lang="en-US" sz="3000" dirty="0"/>
            </a:br>
            <a:r>
              <a:rPr lang="en-US" sz="3000" dirty="0"/>
              <a:t>Obtaining independent signals</a:t>
            </a:r>
            <a:br>
              <a:rPr lang="en-US" sz="3000" dirty="0"/>
            </a:br>
            <a:r>
              <a:rPr lang="en-US" sz="3000" dirty="0">
                <a:solidFill>
                  <a:srgbClr val="92D050"/>
                </a:solidFill>
              </a:rPr>
              <a:t>QC of GWAS summary statistics</a:t>
            </a:r>
            <a: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t> </a:t>
            </a:r>
            <a:b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3000" b="0" i="0" u="none" strike="noStrike" kern="1200" cap="none" spc="0" normalizeH="0" baseline="0" noProof="0" dirty="0">
                <a:ln>
                  <a:noFill/>
                </a:ln>
                <a:solidFill>
                  <a:prstClr val="white"/>
                </a:solidFill>
                <a:effectLst/>
                <a:uLnTx/>
                <a:uFillTx/>
                <a:latin typeface="Calibri Light" panose="020F0302020204030204"/>
                <a:ea typeface="+mj-ea"/>
                <a:cs typeface="+mj-cs"/>
              </a:rPr>
              <a:t>Using GWAS results</a:t>
            </a:r>
            <a:br>
              <a:rPr lang="en-US" dirty="0"/>
            </a:br>
            <a:br>
              <a:rPr lang="en-US" sz="2700" dirty="0"/>
            </a:br>
            <a:endParaRPr lang="en-US" sz="2700" dirty="0"/>
          </a:p>
        </p:txBody>
      </p:sp>
    </p:spTree>
    <p:extLst>
      <p:ext uri="{BB962C8B-B14F-4D97-AF65-F5344CB8AC3E}">
        <p14:creationId xmlns:p14="http://schemas.microsoft.com/office/powerpoint/2010/main" val="3744051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E7E8E4-426F-C406-AE61-F3101F7FE381}"/>
              </a:ext>
            </a:extLst>
          </p:cNvPr>
          <p:cNvSpPr>
            <a:spLocks noGrp="1"/>
          </p:cNvSpPr>
          <p:nvPr>
            <p:ph type="body" sz="quarter" idx="10"/>
          </p:nvPr>
        </p:nvSpPr>
        <p:spPr/>
        <p:txBody>
          <a:bodyPr/>
          <a:lstStyle/>
          <a:p>
            <a:r>
              <a:rPr lang="en-US" dirty="0"/>
              <a:t>Meta-analysis workflow</a:t>
            </a:r>
            <a:endParaRPr lang="en-NL" dirty="0"/>
          </a:p>
        </p:txBody>
      </p:sp>
      <p:sp>
        <p:nvSpPr>
          <p:cNvPr id="7" name="Content Placeholder 2">
            <a:extLst>
              <a:ext uri="{FF2B5EF4-FFF2-40B4-BE49-F238E27FC236}">
                <a16:creationId xmlns:a16="http://schemas.microsoft.com/office/drawing/2014/main" id="{7A322606-CD5D-2987-4702-B734DBAA6ADC}"/>
              </a:ext>
            </a:extLst>
          </p:cNvPr>
          <p:cNvSpPr txBox="1">
            <a:spLocks/>
          </p:cNvSpPr>
          <p:nvPr/>
        </p:nvSpPr>
        <p:spPr>
          <a:xfrm>
            <a:off x="272603" y="1536486"/>
            <a:ext cx="10951335" cy="49151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2">
                    <a:lumMod val="9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2">
                    <a:lumMod val="9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9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9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9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lnSpc>
                <a:spcPct val="150000"/>
              </a:lnSpc>
              <a:buFont typeface="+mj-lt"/>
              <a:buAutoNum type="arabicPeriod"/>
            </a:pPr>
            <a:r>
              <a:rPr lang="en-US" dirty="0"/>
              <a:t>Write analysis-plan and post it online</a:t>
            </a:r>
          </a:p>
          <a:p>
            <a:pPr marL="914400" lvl="1" indent="-457200">
              <a:lnSpc>
                <a:spcPct val="150000"/>
              </a:lnSpc>
              <a:buFont typeface="+mj-lt"/>
              <a:buAutoNum type="arabicPeriod"/>
            </a:pPr>
            <a:r>
              <a:rPr lang="en-US" dirty="0"/>
              <a:t>Invite cohorts</a:t>
            </a:r>
          </a:p>
          <a:p>
            <a:pPr marL="914400" lvl="1" indent="-457200">
              <a:lnSpc>
                <a:spcPct val="150000"/>
              </a:lnSpc>
              <a:buFont typeface="+mj-lt"/>
              <a:buAutoNum type="arabicPeriod"/>
            </a:pPr>
            <a:r>
              <a:rPr lang="en-US" dirty="0"/>
              <a:t>Cohorts conduct GWAS according to analysis-plan </a:t>
            </a:r>
          </a:p>
          <a:p>
            <a:pPr marL="914400" lvl="1" indent="-457200">
              <a:lnSpc>
                <a:spcPct val="150000"/>
              </a:lnSpc>
              <a:buFont typeface="+mj-lt"/>
              <a:buAutoNum type="arabicPeriod"/>
            </a:pPr>
            <a:r>
              <a:rPr lang="en-US" dirty="0"/>
              <a:t>Cohorts upload results to a secure server </a:t>
            </a:r>
          </a:p>
          <a:p>
            <a:pPr marL="914400" lvl="1" indent="-457200">
              <a:lnSpc>
                <a:spcPct val="150000"/>
              </a:lnSpc>
              <a:buFont typeface="+mj-lt"/>
              <a:buAutoNum type="arabicPeriod"/>
            </a:pPr>
            <a:r>
              <a:rPr lang="en-US" dirty="0"/>
              <a:t>Data freeze</a:t>
            </a:r>
          </a:p>
          <a:p>
            <a:pPr marL="914400" lvl="1" indent="-457200">
              <a:lnSpc>
                <a:spcPct val="150000"/>
              </a:lnSpc>
              <a:buFont typeface="+mj-lt"/>
              <a:buAutoNum type="arabicPeriod"/>
            </a:pPr>
            <a:r>
              <a:rPr lang="en-US" dirty="0"/>
              <a:t>Meta-analysts conduct meta-analysis</a:t>
            </a:r>
          </a:p>
        </p:txBody>
      </p:sp>
      <p:sp>
        <p:nvSpPr>
          <p:cNvPr id="4" name="Rectangle: Rounded Corners 3">
            <a:extLst>
              <a:ext uri="{FF2B5EF4-FFF2-40B4-BE49-F238E27FC236}">
                <a16:creationId xmlns:a16="http://schemas.microsoft.com/office/drawing/2014/main" id="{EAA0A45F-4239-930A-674C-2A96AD022CF1}"/>
              </a:ext>
            </a:extLst>
          </p:cNvPr>
          <p:cNvSpPr/>
          <p:nvPr/>
        </p:nvSpPr>
        <p:spPr>
          <a:xfrm>
            <a:off x="765544" y="3024963"/>
            <a:ext cx="7793665" cy="669851"/>
          </a:xfrm>
          <a:prstGeom prst="round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6" name="Straight Arrow Connector 5">
            <a:extLst>
              <a:ext uri="{FF2B5EF4-FFF2-40B4-BE49-F238E27FC236}">
                <a16:creationId xmlns:a16="http://schemas.microsoft.com/office/drawing/2014/main" id="{9C3F9D20-DC0A-E886-55FB-27F3AD684446}"/>
              </a:ext>
            </a:extLst>
          </p:cNvPr>
          <p:cNvCxnSpPr/>
          <p:nvPr/>
        </p:nvCxnSpPr>
        <p:spPr>
          <a:xfrm>
            <a:off x="8086060" y="3707299"/>
            <a:ext cx="850605" cy="48724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53A4331-B350-DB7F-62B0-2FFA92A1C888}"/>
              </a:ext>
            </a:extLst>
          </p:cNvPr>
          <p:cNvSpPr txBox="1"/>
          <p:nvPr/>
        </p:nvSpPr>
        <p:spPr>
          <a:xfrm>
            <a:off x="8936665" y="3949995"/>
            <a:ext cx="2874335" cy="1200329"/>
          </a:xfrm>
          <a:prstGeom prst="rect">
            <a:avLst/>
          </a:prstGeom>
          <a:noFill/>
        </p:spPr>
        <p:txBody>
          <a:bodyPr wrap="square" rtlCol="0">
            <a:spAutoFit/>
          </a:bodyPr>
          <a:lstStyle/>
          <a:p>
            <a:r>
              <a:rPr lang="en-US" sz="2400" dirty="0">
                <a:solidFill>
                  <a:schemeClr val="accent1">
                    <a:lumMod val="75000"/>
                  </a:schemeClr>
                </a:solidFill>
              </a:rPr>
              <a:t>What if the cohort analyst made a mistake?</a:t>
            </a:r>
            <a:endParaRPr lang="en-NL" sz="2400" dirty="0">
              <a:solidFill>
                <a:schemeClr val="accent1">
                  <a:lumMod val="75000"/>
                </a:schemeClr>
              </a:solidFill>
            </a:endParaRPr>
          </a:p>
        </p:txBody>
      </p:sp>
    </p:spTree>
    <p:extLst>
      <p:ext uri="{BB962C8B-B14F-4D97-AF65-F5344CB8AC3E}">
        <p14:creationId xmlns:p14="http://schemas.microsoft.com/office/powerpoint/2010/main" val="221927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E7E8E4-426F-C406-AE61-F3101F7FE381}"/>
              </a:ext>
            </a:extLst>
          </p:cNvPr>
          <p:cNvSpPr>
            <a:spLocks noGrp="1"/>
          </p:cNvSpPr>
          <p:nvPr>
            <p:ph type="body" sz="quarter" idx="10"/>
          </p:nvPr>
        </p:nvSpPr>
        <p:spPr/>
        <p:txBody>
          <a:bodyPr/>
          <a:lstStyle/>
          <a:p>
            <a:r>
              <a:rPr lang="en-US" dirty="0"/>
              <a:t>Meta-analysis workflow</a:t>
            </a:r>
            <a:endParaRPr lang="en-NL" dirty="0"/>
          </a:p>
        </p:txBody>
      </p:sp>
      <p:sp>
        <p:nvSpPr>
          <p:cNvPr id="7" name="Content Placeholder 2">
            <a:extLst>
              <a:ext uri="{FF2B5EF4-FFF2-40B4-BE49-F238E27FC236}">
                <a16:creationId xmlns:a16="http://schemas.microsoft.com/office/drawing/2014/main" id="{7A322606-CD5D-2987-4702-B734DBAA6ADC}"/>
              </a:ext>
            </a:extLst>
          </p:cNvPr>
          <p:cNvSpPr txBox="1">
            <a:spLocks/>
          </p:cNvSpPr>
          <p:nvPr/>
        </p:nvSpPr>
        <p:spPr>
          <a:xfrm>
            <a:off x="272603" y="1536486"/>
            <a:ext cx="10951335" cy="49151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2">
                    <a:lumMod val="9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2">
                    <a:lumMod val="9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9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9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9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lnSpc>
                <a:spcPct val="150000"/>
              </a:lnSpc>
              <a:buFont typeface="+mj-lt"/>
              <a:buAutoNum type="arabicPeriod"/>
            </a:pPr>
            <a:r>
              <a:rPr lang="en-US" dirty="0"/>
              <a:t>Write analysis-plan and post it online</a:t>
            </a:r>
          </a:p>
          <a:p>
            <a:pPr marL="914400" lvl="1" indent="-457200">
              <a:lnSpc>
                <a:spcPct val="150000"/>
              </a:lnSpc>
              <a:buFont typeface="+mj-lt"/>
              <a:buAutoNum type="arabicPeriod"/>
            </a:pPr>
            <a:r>
              <a:rPr lang="en-US" dirty="0"/>
              <a:t>Invite cohorts</a:t>
            </a:r>
          </a:p>
          <a:p>
            <a:pPr marL="914400" lvl="1" indent="-457200">
              <a:lnSpc>
                <a:spcPct val="150000"/>
              </a:lnSpc>
              <a:buFont typeface="+mj-lt"/>
              <a:buAutoNum type="arabicPeriod"/>
            </a:pPr>
            <a:r>
              <a:rPr lang="en-US" dirty="0"/>
              <a:t>Cohorts conduct GWAS according to analysis-plan </a:t>
            </a:r>
          </a:p>
          <a:p>
            <a:pPr marL="914400" lvl="1" indent="-457200">
              <a:lnSpc>
                <a:spcPct val="150000"/>
              </a:lnSpc>
              <a:buFont typeface="+mj-lt"/>
              <a:buAutoNum type="arabicPeriod"/>
            </a:pPr>
            <a:r>
              <a:rPr lang="en-US" dirty="0"/>
              <a:t>Cohorts upload results to a secure server </a:t>
            </a:r>
          </a:p>
          <a:p>
            <a:pPr marL="914400" lvl="1" indent="-457200">
              <a:lnSpc>
                <a:spcPct val="150000"/>
              </a:lnSpc>
              <a:buFont typeface="+mj-lt"/>
              <a:buAutoNum type="arabicPeriod"/>
            </a:pPr>
            <a:r>
              <a:rPr lang="en-US" dirty="0">
                <a:solidFill>
                  <a:srgbClr val="92D050"/>
                </a:solidFill>
              </a:rPr>
              <a:t>Quality control</a:t>
            </a:r>
          </a:p>
          <a:p>
            <a:pPr marL="914400" lvl="1" indent="-457200">
              <a:lnSpc>
                <a:spcPct val="150000"/>
              </a:lnSpc>
              <a:buFont typeface="+mj-lt"/>
              <a:buAutoNum type="arabicPeriod"/>
            </a:pPr>
            <a:r>
              <a:rPr lang="en-US" dirty="0"/>
              <a:t>Data freeze</a:t>
            </a:r>
          </a:p>
          <a:p>
            <a:pPr marL="914400" lvl="1" indent="-457200">
              <a:lnSpc>
                <a:spcPct val="150000"/>
              </a:lnSpc>
              <a:buFont typeface="+mj-lt"/>
              <a:buAutoNum type="arabicPeriod"/>
            </a:pPr>
            <a:r>
              <a:rPr lang="en-US" dirty="0"/>
              <a:t>Meta-analysts conduct meta-analysis</a:t>
            </a:r>
          </a:p>
        </p:txBody>
      </p:sp>
      <p:sp>
        <p:nvSpPr>
          <p:cNvPr id="4" name="Rectangle: Rounded Corners 3">
            <a:extLst>
              <a:ext uri="{FF2B5EF4-FFF2-40B4-BE49-F238E27FC236}">
                <a16:creationId xmlns:a16="http://schemas.microsoft.com/office/drawing/2014/main" id="{EAA0A45F-4239-930A-674C-2A96AD022CF1}"/>
              </a:ext>
            </a:extLst>
          </p:cNvPr>
          <p:cNvSpPr/>
          <p:nvPr/>
        </p:nvSpPr>
        <p:spPr>
          <a:xfrm>
            <a:off x="765544" y="3024963"/>
            <a:ext cx="7793665" cy="669851"/>
          </a:xfrm>
          <a:prstGeom prst="round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6" name="Straight Arrow Connector 5">
            <a:extLst>
              <a:ext uri="{FF2B5EF4-FFF2-40B4-BE49-F238E27FC236}">
                <a16:creationId xmlns:a16="http://schemas.microsoft.com/office/drawing/2014/main" id="{9C3F9D20-DC0A-E886-55FB-27F3AD684446}"/>
              </a:ext>
            </a:extLst>
          </p:cNvPr>
          <p:cNvCxnSpPr/>
          <p:nvPr/>
        </p:nvCxnSpPr>
        <p:spPr>
          <a:xfrm>
            <a:off x="8086060" y="3707299"/>
            <a:ext cx="850605" cy="48724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53A4331-B350-DB7F-62B0-2FFA92A1C888}"/>
              </a:ext>
            </a:extLst>
          </p:cNvPr>
          <p:cNvSpPr txBox="1"/>
          <p:nvPr/>
        </p:nvSpPr>
        <p:spPr>
          <a:xfrm>
            <a:off x="8936665" y="3949995"/>
            <a:ext cx="2874335" cy="1200329"/>
          </a:xfrm>
          <a:prstGeom prst="rect">
            <a:avLst/>
          </a:prstGeom>
          <a:noFill/>
        </p:spPr>
        <p:txBody>
          <a:bodyPr wrap="square" rtlCol="0">
            <a:spAutoFit/>
          </a:bodyPr>
          <a:lstStyle/>
          <a:p>
            <a:r>
              <a:rPr lang="en-US" sz="2400" dirty="0">
                <a:solidFill>
                  <a:schemeClr val="accent1">
                    <a:lumMod val="75000"/>
                  </a:schemeClr>
                </a:solidFill>
              </a:rPr>
              <a:t>What if the cohort analyst made a mistake?</a:t>
            </a:r>
            <a:endParaRPr lang="en-NL" sz="2400" dirty="0">
              <a:solidFill>
                <a:schemeClr val="accent1">
                  <a:lumMod val="75000"/>
                </a:schemeClr>
              </a:solidFill>
            </a:endParaRPr>
          </a:p>
        </p:txBody>
      </p:sp>
    </p:spTree>
    <p:extLst>
      <p:ext uri="{BB962C8B-B14F-4D97-AF65-F5344CB8AC3E}">
        <p14:creationId xmlns:p14="http://schemas.microsoft.com/office/powerpoint/2010/main" val="17335863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663448-E5CC-4EE3-2399-A9C775739336}"/>
              </a:ext>
            </a:extLst>
          </p:cNvPr>
          <p:cNvSpPr>
            <a:spLocks noGrp="1"/>
          </p:cNvSpPr>
          <p:nvPr>
            <p:ph idx="1"/>
          </p:nvPr>
        </p:nvSpPr>
        <p:spPr/>
        <p:txBody>
          <a:bodyPr>
            <a:normAutofit/>
          </a:bodyPr>
          <a:lstStyle/>
          <a:p>
            <a:pPr algn="l"/>
            <a:r>
              <a:rPr lang="en-US" sz="3000" dirty="0"/>
              <a:t>Inspect </a:t>
            </a:r>
            <a:r>
              <a:rPr lang="en-US" sz="3000" b="0" i="0" u="none" strike="noStrike" baseline="0" dirty="0">
                <a:latin typeface="CMSS10"/>
              </a:rPr>
              <a:t>the cohort-level results for anomalies and make sure the data going into the meta-analysis are sensible.</a:t>
            </a:r>
          </a:p>
          <a:p>
            <a:pPr algn="l"/>
            <a:r>
              <a:rPr lang="en-US" sz="3000" dirty="0">
                <a:latin typeface="CMSS10"/>
              </a:rPr>
              <a:t>Is QC that important?</a:t>
            </a:r>
          </a:p>
          <a:p>
            <a:pPr marL="0" indent="0" algn="ctr">
              <a:buNone/>
            </a:pPr>
            <a:r>
              <a:rPr lang="en-US" sz="5400" dirty="0">
                <a:solidFill>
                  <a:srgbClr val="92D050"/>
                </a:solidFill>
                <a:latin typeface="CMSS10"/>
              </a:rPr>
              <a:t>YES!</a:t>
            </a:r>
          </a:p>
          <a:p>
            <a:pPr marL="0" indent="0" algn="ctr">
              <a:buNone/>
            </a:pPr>
            <a:r>
              <a:rPr lang="en-US" sz="3000" dirty="0"/>
              <a:t>Bad/No QC </a:t>
            </a:r>
            <a:r>
              <a:rPr lang="en-US" sz="3000" dirty="0">
                <a:sym typeface="Wingdings" panose="05000000000000000000" pitchFamily="2" charset="2"/>
              </a:rPr>
              <a:t> Lower power to detect true associations, increased chance of false positives</a:t>
            </a:r>
            <a:endParaRPr lang="en-NL" sz="3000" dirty="0"/>
          </a:p>
        </p:txBody>
      </p:sp>
      <p:sp>
        <p:nvSpPr>
          <p:cNvPr id="3" name="Text Placeholder 2">
            <a:extLst>
              <a:ext uri="{FF2B5EF4-FFF2-40B4-BE49-F238E27FC236}">
                <a16:creationId xmlns:a16="http://schemas.microsoft.com/office/drawing/2014/main" id="{C99C4891-1E0D-325B-00E4-35F4CB80BE80}"/>
              </a:ext>
            </a:extLst>
          </p:cNvPr>
          <p:cNvSpPr>
            <a:spLocks noGrp="1"/>
          </p:cNvSpPr>
          <p:nvPr>
            <p:ph type="body" sz="quarter" idx="10"/>
          </p:nvPr>
        </p:nvSpPr>
        <p:spPr/>
        <p:txBody>
          <a:bodyPr>
            <a:normAutofit fontScale="77500" lnSpcReduction="20000"/>
          </a:bodyPr>
          <a:lstStyle/>
          <a:p>
            <a:r>
              <a:rPr lang="en-US" dirty="0"/>
              <a:t>What does QC mean in the context of GWAS?</a:t>
            </a:r>
            <a:endParaRPr lang="en-NL" dirty="0"/>
          </a:p>
        </p:txBody>
      </p:sp>
    </p:spTree>
    <p:extLst>
      <p:ext uri="{BB962C8B-B14F-4D97-AF65-F5344CB8AC3E}">
        <p14:creationId xmlns:p14="http://schemas.microsoft.com/office/powerpoint/2010/main" val="101253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7C2294-7786-24C5-A01D-75858E695CF8}"/>
              </a:ext>
            </a:extLst>
          </p:cNvPr>
          <p:cNvPicPr>
            <a:picLocks noChangeAspect="1"/>
          </p:cNvPicPr>
          <p:nvPr/>
        </p:nvPicPr>
        <p:blipFill>
          <a:blip r:embed="rId2"/>
          <a:stretch>
            <a:fillRect/>
          </a:stretch>
        </p:blipFill>
        <p:spPr>
          <a:xfrm>
            <a:off x="1617607" y="255182"/>
            <a:ext cx="8956786" cy="6347635"/>
          </a:xfrm>
          <a:prstGeom prst="rect">
            <a:avLst/>
          </a:prstGeom>
        </p:spPr>
      </p:pic>
    </p:spTree>
    <p:extLst>
      <p:ext uri="{BB962C8B-B14F-4D97-AF65-F5344CB8AC3E}">
        <p14:creationId xmlns:p14="http://schemas.microsoft.com/office/powerpoint/2010/main" val="26944011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1BC7BC-6624-86FF-B798-F9142F2CDA21}"/>
              </a:ext>
            </a:extLst>
          </p:cNvPr>
          <p:cNvSpPr>
            <a:spLocks noGrp="1"/>
          </p:cNvSpPr>
          <p:nvPr>
            <p:ph idx="1"/>
          </p:nvPr>
        </p:nvSpPr>
        <p:spPr>
          <a:xfrm>
            <a:off x="484414" y="1783892"/>
            <a:ext cx="11326586" cy="4351338"/>
          </a:xfrm>
        </p:spPr>
        <p:txBody>
          <a:bodyPr>
            <a:normAutofit/>
          </a:bodyPr>
          <a:lstStyle/>
          <a:p>
            <a:pPr marL="0" indent="0" algn="l">
              <a:buNone/>
            </a:pPr>
            <a:r>
              <a:rPr lang="en-US" sz="2800" b="0" i="0" u="none" strike="noStrike" baseline="0" dirty="0"/>
              <a:t>Anything you can think of! Examples:</a:t>
            </a:r>
          </a:p>
          <a:p>
            <a:pPr marL="457200" indent="-457200" algn="l">
              <a:buFont typeface="+mj-lt"/>
              <a:buAutoNum type="arabicPeriod"/>
            </a:pPr>
            <a:r>
              <a:rPr lang="en-US" sz="2800" b="0" i="0" u="none" strike="noStrike" baseline="0" dirty="0"/>
              <a:t>Incorrect coding of the outcome, e.g. reverse-coding, incorrect missing value coding</a:t>
            </a:r>
          </a:p>
          <a:p>
            <a:pPr marL="457200" indent="-457200" algn="l">
              <a:buFont typeface="+mj-lt"/>
              <a:buAutoNum type="arabicPeriod"/>
            </a:pPr>
            <a:r>
              <a:rPr lang="en-US" sz="2800" b="0" i="0" u="none" strike="noStrike" baseline="0" dirty="0"/>
              <a:t>Incorrect model specification, e.g. omission of necessary covariates, no proper control for population stratification</a:t>
            </a:r>
          </a:p>
          <a:p>
            <a:pPr marL="457200" indent="-457200" algn="l">
              <a:buFont typeface="+mj-lt"/>
              <a:buAutoNum type="arabicPeriod"/>
            </a:pPr>
            <a:r>
              <a:rPr lang="en-US" sz="2800" b="0" i="0" u="none" strike="noStrike" baseline="0" dirty="0"/>
              <a:t>Problems with genotype data, e.g. flipped SNP alleles, errors in imputation</a:t>
            </a:r>
          </a:p>
          <a:p>
            <a:pPr marL="457200" indent="-457200" algn="l">
              <a:buFont typeface="+mj-lt"/>
              <a:buAutoNum type="arabicPeriod"/>
            </a:pPr>
            <a:r>
              <a:rPr lang="en-US" sz="2800" b="0" i="0" u="none" strike="noStrike" baseline="0" dirty="0"/>
              <a:t>Unreliable SNPs, e.g. low imputation quality, low minor allele frequency.</a:t>
            </a:r>
          </a:p>
        </p:txBody>
      </p:sp>
      <p:sp>
        <p:nvSpPr>
          <p:cNvPr id="3" name="Text Placeholder 2">
            <a:extLst>
              <a:ext uri="{FF2B5EF4-FFF2-40B4-BE49-F238E27FC236}">
                <a16:creationId xmlns:a16="http://schemas.microsoft.com/office/drawing/2014/main" id="{DD5335B0-F2D8-A00D-EFD3-AA08C763EAA3}"/>
              </a:ext>
            </a:extLst>
          </p:cNvPr>
          <p:cNvSpPr>
            <a:spLocks noGrp="1"/>
          </p:cNvSpPr>
          <p:nvPr>
            <p:ph type="body" sz="quarter" idx="10"/>
          </p:nvPr>
        </p:nvSpPr>
        <p:spPr/>
        <p:txBody>
          <a:bodyPr/>
          <a:lstStyle/>
          <a:p>
            <a:r>
              <a:rPr lang="en-US" dirty="0"/>
              <a:t>What can go wrong?</a:t>
            </a:r>
            <a:endParaRPr lang="en-NL" dirty="0"/>
          </a:p>
        </p:txBody>
      </p:sp>
    </p:spTree>
    <p:extLst>
      <p:ext uri="{BB962C8B-B14F-4D97-AF65-F5344CB8AC3E}">
        <p14:creationId xmlns:p14="http://schemas.microsoft.com/office/powerpoint/2010/main" val="342970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CC4EBB-B0B5-02AF-E9A8-4D7B0295769A}"/>
              </a:ext>
            </a:extLst>
          </p:cNvPr>
          <p:cNvSpPr>
            <a:spLocks noGrp="1"/>
          </p:cNvSpPr>
          <p:nvPr>
            <p:ph idx="1"/>
          </p:nvPr>
        </p:nvSpPr>
        <p:spPr/>
        <p:txBody>
          <a:bodyPr/>
          <a:lstStyle/>
          <a:p>
            <a:pPr marL="0" indent="0">
              <a:buNone/>
            </a:pPr>
            <a:r>
              <a:rPr lang="en-US" dirty="0">
                <a:solidFill>
                  <a:srgbClr val="92D050"/>
                </a:solidFill>
              </a:rPr>
              <a:t>Step 0: Check file format </a:t>
            </a:r>
          </a:p>
          <a:p>
            <a:pPr marL="0" indent="0">
              <a:buNone/>
            </a:pPr>
            <a:r>
              <a:rPr lang="en-US" dirty="0"/>
              <a:t>What do uploaded data look like?</a:t>
            </a:r>
            <a:endParaRPr lang="en-NL" dirty="0"/>
          </a:p>
        </p:txBody>
      </p:sp>
      <p:sp>
        <p:nvSpPr>
          <p:cNvPr id="3" name="Text Placeholder 2">
            <a:extLst>
              <a:ext uri="{FF2B5EF4-FFF2-40B4-BE49-F238E27FC236}">
                <a16:creationId xmlns:a16="http://schemas.microsoft.com/office/drawing/2014/main" id="{3BEB4395-DAF3-CF89-B70C-C2849E9D67FB}"/>
              </a:ext>
            </a:extLst>
          </p:cNvPr>
          <p:cNvSpPr>
            <a:spLocks noGrp="1"/>
          </p:cNvSpPr>
          <p:nvPr>
            <p:ph type="body" sz="quarter" idx="10"/>
          </p:nvPr>
        </p:nvSpPr>
        <p:spPr/>
        <p:txBody>
          <a:bodyPr/>
          <a:lstStyle/>
          <a:p>
            <a:r>
              <a:rPr lang="en-US" dirty="0"/>
              <a:t>How to detect – Step 0</a:t>
            </a:r>
            <a:endParaRPr lang="en-NL" dirty="0"/>
          </a:p>
        </p:txBody>
      </p:sp>
      <p:pic>
        <p:nvPicPr>
          <p:cNvPr id="7" name="Picture 6">
            <a:extLst>
              <a:ext uri="{FF2B5EF4-FFF2-40B4-BE49-F238E27FC236}">
                <a16:creationId xmlns:a16="http://schemas.microsoft.com/office/drawing/2014/main" id="{04FEF759-0B11-F1DE-0307-C149555A1439}"/>
              </a:ext>
            </a:extLst>
          </p:cNvPr>
          <p:cNvPicPr>
            <a:picLocks noChangeAspect="1"/>
          </p:cNvPicPr>
          <p:nvPr/>
        </p:nvPicPr>
        <p:blipFill>
          <a:blip r:embed="rId2"/>
          <a:stretch>
            <a:fillRect/>
          </a:stretch>
        </p:blipFill>
        <p:spPr>
          <a:xfrm>
            <a:off x="979714" y="2981160"/>
            <a:ext cx="10232571" cy="3056099"/>
          </a:xfrm>
          <a:prstGeom prst="rect">
            <a:avLst/>
          </a:prstGeom>
        </p:spPr>
      </p:pic>
    </p:spTree>
    <p:extLst>
      <p:ext uri="{BB962C8B-B14F-4D97-AF65-F5344CB8AC3E}">
        <p14:creationId xmlns:p14="http://schemas.microsoft.com/office/powerpoint/2010/main" val="311018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BEB4395-DAF3-CF89-B70C-C2849E9D67FB}"/>
              </a:ext>
            </a:extLst>
          </p:cNvPr>
          <p:cNvSpPr>
            <a:spLocks noGrp="1"/>
          </p:cNvSpPr>
          <p:nvPr>
            <p:ph type="body" sz="quarter" idx="10"/>
          </p:nvPr>
        </p:nvSpPr>
        <p:spPr/>
        <p:txBody>
          <a:bodyPr/>
          <a:lstStyle/>
          <a:p>
            <a:r>
              <a:rPr lang="en-US" dirty="0"/>
              <a:t>How to detect – Step 0</a:t>
            </a:r>
            <a:endParaRPr lang="en-NL" dirty="0"/>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450A740-C6CF-C341-A378-199F17641708}"/>
                  </a:ext>
                </a:extLst>
              </p:cNvPr>
              <p:cNvSpPr>
                <a:spLocks noGrp="1"/>
              </p:cNvSpPr>
              <p:nvPr>
                <p:ph idx="1"/>
              </p:nvPr>
            </p:nvSpPr>
            <p:spPr>
              <a:xfrm>
                <a:off x="387350" y="1622015"/>
                <a:ext cx="11423650" cy="4351338"/>
              </a:xfrm>
            </p:spPr>
            <p:txBody>
              <a:bodyPr>
                <a:normAutofit fontScale="92500"/>
              </a:bodyPr>
              <a:lstStyle/>
              <a:p>
                <a:r>
                  <a:rPr lang="en-US" dirty="0"/>
                  <a:t>Analysis plan asks the analysts to upload the files in a certain format.</a:t>
                </a:r>
              </a:p>
              <a:p>
                <a:pPr lvl="1"/>
                <a:r>
                  <a:rPr lang="en-US" dirty="0"/>
                  <a:t>Delimiter (e.g. tab-delimited), file format (e.g. *.txt), header/no header</a:t>
                </a:r>
              </a:p>
              <a:p>
                <a:pPr lvl="1"/>
                <a:r>
                  <a:rPr lang="en-US" dirty="0"/>
                  <a:t>Variables to include: SNP ID, effect allele, other allele, effect allele frequency, imputation accuracy, beta, SE, </a:t>
                </a:r>
                <a14:m>
                  <m:oMath xmlns:m="http://schemas.openxmlformats.org/officeDocument/2006/math">
                    <m:r>
                      <a:rPr lang="en-US" i="1" dirty="0" smtClean="0">
                        <a:latin typeface="Cambria Math" panose="02040503050406030204" pitchFamily="18" charset="0"/>
                      </a:rPr>
                      <m:t>𝑃</m:t>
                    </m:r>
                  </m:oMath>
                </a14:m>
                <a:r>
                  <a:rPr lang="en-US" dirty="0"/>
                  <a:t>-value, sample size, etc.</a:t>
                </a:r>
              </a:p>
              <a:p>
                <a:r>
                  <a:rPr lang="en-US" dirty="0"/>
                  <a:t>Before starting quality control, make sure that</a:t>
                </a:r>
              </a:p>
              <a:p>
                <a:pPr lvl="1"/>
                <a:r>
                  <a:rPr lang="en-US" dirty="0"/>
                  <a:t>The files are in the specified format, re-format when necessary</a:t>
                </a:r>
              </a:p>
              <a:p>
                <a:pPr lvl="1"/>
                <a:r>
                  <a:rPr lang="en-US" dirty="0"/>
                  <a:t>All requested variables are included, contact the cohort analyst if something is missing</a:t>
                </a:r>
              </a:p>
              <a:p>
                <a:pPr lvl="1"/>
                <a:r>
                  <a:rPr lang="en-US" dirty="0"/>
                  <a:t>All requested descriptive statistics, such as phenotype distribution, genotyping chip, imputation software, etc. are provided</a:t>
                </a:r>
                <a:endParaRPr lang="en-NL" dirty="0"/>
              </a:p>
            </p:txBody>
          </p:sp>
        </mc:Choice>
        <mc:Fallback xmlns="">
          <p:sp>
            <p:nvSpPr>
              <p:cNvPr id="5" name="Content Placeholder 4">
                <a:extLst>
                  <a:ext uri="{FF2B5EF4-FFF2-40B4-BE49-F238E27FC236}">
                    <a16:creationId xmlns:a16="http://schemas.microsoft.com/office/drawing/2014/main" id="{5450A740-C6CF-C341-A378-199F17641708}"/>
                  </a:ext>
                </a:extLst>
              </p:cNvPr>
              <p:cNvSpPr>
                <a:spLocks noGrp="1" noRot="1" noChangeAspect="1" noMove="1" noResize="1" noEditPoints="1" noAdjustHandles="1" noChangeArrowheads="1" noChangeShapeType="1" noTextEdit="1"/>
              </p:cNvSpPr>
              <p:nvPr>
                <p:ph idx="1"/>
              </p:nvPr>
            </p:nvSpPr>
            <p:spPr>
              <a:xfrm>
                <a:off x="387350" y="1622015"/>
                <a:ext cx="11423650" cy="4351338"/>
              </a:xfrm>
              <a:blipFill>
                <a:blip r:embed="rId2"/>
                <a:stretch>
                  <a:fillRect l="-1121" t="-2801" r="-1121" b="-560"/>
                </a:stretch>
              </a:blipFill>
            </p:spPr>
            <p:txBody>
              <a:bodyPr/>
              <a:lstStyle/>
              <a:p>
                <a:r>
                  <a:rPr lang="en-NL">
                    <a:noFill/>
                  </a:rPr>
                  <a:t> </a:t>
                </a:r>
              </a:p>
            </p:txBody>
          </p:sp>
        </mc:Fallback>
      </mc:AlternateContent>
    </p:spTree>
    <p:extLst>
      <p:ext uri="{BB962C8B-B14F-4D97-AF65-F5344CB8AC3E}">
        <p14:creationId xmlns:p14="http://schemas.microsoft.com/office/powerpoint/2010/main" val="178069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2ADE0EF5-E9A3-C1E2-4C7E-A755E3362590}"/>
                  </a:ext>
                </a:extLst>
              </p:cNvPr>
              <p:cNvSpPr>
                <a:spLocks noGrp="1"/>
              </p:cNvSpPr>
              <p:nvPr>
                <p:ph idx="1"/>
              </p:nvPr>
            </p:nvSpPr>
            <p:spPr/>
            <p:txBody>
              <a:bodyPr>
                <a:normAutofit lnSpcReduction="10000"/>
              </a:bodyPr>
              <a:lstStyle/>
              <a:p>
                <a:pPr marL="0" indent="0">
                  <a:buNone/>
                </a:pPr>
                <a:r>
                  <a:rPr lang="en-US" dirty="0">
                    <a:solidFill>
                      <a:srgbClr val="92D050"/>
                    </a:solidFill>
                  </a:rPr>
                  <a:t>Step 1: SNP filtering</a:t>
                </a:r>
              </a:p>
              <a:p>
                <a:pPr marL="0" indent="0">
                  <a:buNone/>
                </a:pPr>
                <a:r>
                  <a:rPr lang="en-US" sz="2400" i="1" dirty="0" err="1"/>
                  <a:t>EasyQC</a:t>
                </a:r>
                <a:r>
                  <a:rPr lang="en-US" sz="2400" dirty="0"/>
                  <a:t>: R package for QC that implements an extensive protocol by Winkler et al (2014). </a:t>
                </a:r>
              </a:p>
              <a:p>
                <a:r>
                  <a:rPr lang="en-US" sz="2400" dirty="0"/>
                  <a:t>Filter out low-quality SNPs, such as </a:t>
                </a:r>
              </a:p>
              <a:p>
                <a:pPr lvl="1"/>
                <a:r>
                  <a:rPr lang="en-US" sz="2400" b="0" i="0" u="none" strike="noStrike" baseline="0" dirty="0"/>
                  <a:t>SNPs with missing/incorrect values for requested variables, e.g. no effect allele, </a:t>
                </a:r>
                <a14:m>
                  <m:oMath xmlns:m="http://schemas.openxmlformats.org/officeDocument/2006/math">
                    <m:r>
                      <a:rPr lang="en-US" sz="2400" b="0" i="1" u="none" strike="noStrike" baseline="0" dirty="0" smtClean="0">
                        <a:latin typeface="Cambria Math" panose="02040503050406030204" pitchFamily="18" charset="0"/>
                      </a:rPr>
                      <m:t>𝑃</m:t>
                    </m:r>
                  </m:oMath>
                </a14:m>
                <a:r>
                  <a:rPr lang="en-US" sz="2400" b="0" i="0" u="none" strike="noStrike" baseline="0" dirty="0"/>
                  <a:t>-value's outside the range [0,1], etc.</a:t>
                </a:r>
              </a:p>
              <a:p>
                <a:pPr lvl="1"/>
                <a:r>
                  <a:rPr lang="en-US" sz="2400" b="0" i="0" u="none" strike="noStrike" baseline="0" dirty="0"/>
                  <a:t>SNPs with low minor allele frequency (MAF), e.g. MAF &lt; 1%. </a:t>
                </a:r>
              </a:p>
              <a:p>
                <a:pPr lvl="1"/>
                <a:r>
                  <a:rPr lang="en-US" sz="2400" b="0" i="0" u="none" strike="noStrike" baseline="0" dirty="0"/>
                  <a:t>SNPs with low imputation accuracy: may depend on imputation software, e.g. 0.6 for </a:t>
                </a:r>
                <a:r>
                  <a:rPr lang="en-US" sz="2400" b="0" i="0" u="none" strike="noStrike" baseline="0" dirty="0" err="1"/>
                  <a:t>MaCH</a:t>
                </a:r>
                <a:r>
                  <a:rPr lang="en-US" sz="2400" b="0" i="0" u="none" strike="noStrike" baseline="0" dirty="0"/>
                  <a:t>, 0.7 for IMPUTE2.</a:t>
                </a:r>
              </a:p>
              <a:p>
                <a:pPr lvl="1"/>
                <a:r>
                  <a:rPr lang="en-US" sz="2400" b="0" i="0" u="none" strike="noStrike" baseline="0" dirty="0"/>
                  <a:t>Variants that are outside the scope of the meta-analysis, e.g. non-autosomal SNPs, indels, or structural variants</a:t>
                </a:r>
              </a:p>
              <a:p>
                <a:pPr algn="l"/>
                <a:r>
                  <a:rPr lang="en-US" sz="2400" b="0" i="0" u="none" strike="noStrike" baseline="0" dirty="0"/>
                  <a:t>Inspect number of SNPs dropped in each step. Too large / too little may indicate problems!</a:t>
                </a:r>
                <a:endParaRPr lang="en-NL" sz="2400" dirty="0"/>
              </a:p>
            </p:txBody>
          </p:sp>
        </mc:Choice>
        <mc:Fallback xmlns="">
          <p:sp>
            <p:nvSpPr>
              <p:cNvPr id="2" name="Content Placeholder 1">
                <a:extLst>
                  <a:ext uri="{FF2B5EF4-FFF2-40B4-BE49-F238E27FC236}">
                    <a16:creationId xmlns:a16="http://schemas.microsoft.com/office/drawing/2014/main" id="{2ADE0EF5-E9A3-C1E2-4C7E-A755E3362590}"/>
                  </a:ext>
                </a:extLst>
              </p:cNvPr>
              <p:cNvSpPr>
                <a:spLocks noGrp="1" noRot="1" noChangeAspect="1" noMove="1" noResize="1" noEditPoints="1" noAdjustHandles="1" noChangeArrowheads="1" noChangeShapeType="1" noTextEdit="1"/>
              </p:cNvSpPr>
              <p:nvPr>
                <p:ph idx="1"/>
              </p:nvPr>
            </p:nvSpPr>
            <p:spPr>
              <a:blipFill>
                <a:blip r:embed="rId2"/>
                <a:stretch>
                  <a:fillRect l="-1387" t="-3787" r="-587" b="-3086"/>
                </a:stretch>
              </a:blipFill>
            </p:spPr>
            <p:txBody>
              <a:bodyPr/>
              <a:lstStyle/>
              <a:p>
                <a:r>
                  <a:rPr lang="en-NL">
                    <a:noFill/>
                  </a:rPr>
                  <a:t> </a:t>
                </a:r>
              </a:p>
            </p:txBody>
          </p:sp>
        </mc:Fallback>
      </mc:AlternateContent>
      <p:sp>
        <p:nvSpPr>
          <p:cNvPr id="3" name="Text Placeholder 2">
            <a:extLst>
              <a:ext uri="{FF2B5EF4-FFF2-40B4-BE49-F238E27FC236}">
                <a16:creationId xmlns:a16="http://schemas.microsoft.com/office/drawing/2014/main" id="{6C414CE1-EF2C-4BB9-8D26-E6149747D6B3}"/>
              </a:ext>
            </a:extLst>
          </p:cNvPr>
          <p:cNvSpPr>
            <a:spLocks noGrp="1"/>
          </p:cNvSpPr>
          <p:nvPr>
            <p:ph type="body" sz="quarter" idx="10"/>
          </p:nvPr>
        </p:nvSpPr>
        <p:spPr/>
        <p:txBody>
          <a:bodyPr/>
          <a:lstStyle/>
          <a:p>
            <a:r>
              <a:rPr lang="en-US" dirty="0"/>
              <a:t>How to detect? – Step 1</a:t>
            </a:r>
            <a:endParaRPr lang="en-NL" dirty="0"/>
          </a:p>
        </p:txBody>
      </p:sp>
    </p:spTree>
    <p:extLst>
      <p:ext uri="{BB962C8B-B14F-4D97-AF65-F5344CB8AC3E}">
        <p14:creationId xmlns:p14="http://schemas.microsoft.com/office/powerpoint/2010/main" val="90597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CD89E0-19F7-26BE-6EFC-BEEBAA47D7B1}"/>
              </a:ext>
            </a:extLst>
          </p:cNvPr>
          <p:cNvSpPr>
            <a:spLocks noGrp="1"/>
          </p:cNvSpPr>
          <p:nvPr>
            <p:ph idx="1"/>
          </p:nvPr>
        </p:nvSpPr>
        <p:spPr/>
        <p:txBody>
          <a:bodyPr>
            <a:normAutofit/>
          </a:bodyPr>
          <a:lstStyle/>
          <a:p>
            <a:pPr marL="0" indent="0">
              <a:buNone/>
            </a:pPr>
            <a:r>
              <a:rPr lang="en-US" dirty="0">
                <a:solidFill>
                  <a:srgbClr val="92D050"/>
                </a:solidFill>
              </a:rPr>
              <a:t>Step 2: Diagnostic plots</a:t>
            </a:r>
          </a:p>
          <a:p>
            <a:pPr algn="l"/>
            <a:r>
              <a:rPr lang="en-US" sz="2600" b="0" i="0" u="none" strike="noStrike" baseline="0" dirty="0">
                <a:latin typeface="CMSS10"/>
              </a:rPr>
              <a:t>Inspect diagnostic plots of the cleaned data to detect remaining problems.</a:t>
            </a:r>
          </a:p>
          <a:p>
            <a:pPr algn="l"/>
            <a:r>
              <a:rPr lang="en-US" sz="2600" b="0" i="0" u="none" strike="noStrike" baseline="0" dirty="0">
                <a:latin typeface="CMSS10"/>
              </a:rPr>
              <a:t>Some useful plots to start with (implemented in </a:t>
            </a:r>
            <a:r>
              <a:rPr lang="en-US" sz="2600" b="0" i="0" u="none" strike="noStrike" baseline="0" dirty="0" err="1">
                <a:latin typeface="CMSS10"/>
              </a:rPr>
              <a:t>EasyQC</a:t>
            </a:r>
            <a:r>
              <a:rPr lang="en-US" sz="2600" b="0" i="0" u="none" strike="noStrike" baseline="0" dirty="0">
                <a:latin typeface="CMSS10"/>
              </a:rPr>
              <a:t>):</a:t>
            </a:r>
          </a:p>
          <a:p>
            <a:pPr lvl="1"/>
            <a:r>
              <a:rPr lang="en-US" sz="2600" b="0" i="0" u="none" strike="noStrike" baseline="0" dirty="0">
                <a:latin typeface="CMSY9"/>
              </a:rPr>
              <a:t> </a:t>
            </a:r>
            <a:r>
              <a:rPr lang="en-US" sz="2600" b="0" i="0" u="none" strike="noStrike" baseline="0" dirty="0">
                <a:latin typeface="CMSS10"/>
              </a:rPr>
              <a:t>Allele Frequency Plots (AF Plots)</a:t>
            </a:r>
          </a:p>
          <a:p>
            <a:pPr lvl="1"/>
            <a:r>
              <a:rPr lang="en-US" sz="2600" b="0" i="0" u="none" strike="noStrike" baseline="0" dirty="0">
                <a:latin typeface="CMSY9"/>
              </a:rPr>
              <a:t> </a:t>
            </a:r>
            <a:r>
              <a:rPr lang="en-US" sz="2600" b="0" i="0" u="none" strike="noStrike" baseline="0" dirty="0">
                <a:latin typeface="CMSS10"/>
              </a:rPr>
              <a:t>P-value vs Z-score Plots (PZ Plots)</a:t>
            </a:r>
          </a:p>
          <a:p>
            <a:pPr lvl="1"/>
            <a:r>
              <a:rPr lang="en-US" sz="2600" b="0" i="0" u="none" strike="noStrike" baseline="0" dirty="0">
                <a:latin typeface="CMSY9"/>
              </a:rPr>
              <a:t> </a:t>
            </a:r>
            <a:r>
              <a:rPr lang="en-US" sz="2600" b="0" i="0" u="none" strike="noStrike" baseline="0" dirty="0">
                <a:latin typeface="CMSS10"/>
              </a:rPr>
              <a:t>Quantile-Quantile Plots (QQ Plots)</a:t>
            </a:r>
          </a:p>
          <a:p>
            <a:pPr lvl="1"/>
            <a:r>
              <a:rPr lang="en-US" sz="2600" b="0" i="0" u="none" strike="noStrike" baseline="0" dirty="0">
                <a:latin typeface="CMSY9"/>
              </a:rPr>
              <a:t> </a:t>
            </a:r>
            <a:r>
              <a:rPr lang="en-US" sz="2600" b="0" i="0" u="none" strike="noStrike" baseline="0" dirty="0">
                <a:latin typeface="CMSS10"/>
              </a:rPr>
              <a:t>Standard Error - N Plots (SE-N Plots)</a:t>
            </a:r>
          </a:p>
          <a:p>
            <a:pPr algn="l"/>
            <a:r>
              <a:rPr lang="en-US" sz="2600" b="0" i="0" u="none" strike="noStrike" baseline="0" dirty="0">
                <a:latin typeface="CMSS10"/>
              </a:rPr>
              <a:t>Supplement with other plots if needed.</a:t>
            </a:r>
          </a:p>
        </p:txBody>
      </p:sp>
      <p:sp>
        <p:nvSpPr>
          <p:cNvPr id="3" name="Text Placeholder 2">
            <a:extLst>
              <a:ext uri="{FF2B5EF4-FFF2-40B4-BE49-F238E27FC236}">
                <a16:creationId xmlns:a16="http://schemas.microsoft.com/office/drawing/2014/main" id="{32168327-089E-A880-9C09-373D45294F49}"/>
              </a:ext>
            </a:extLst>
          </p:cNvPr>
          <p:cNvSpPr>
            <a:spLocks noGrp="1"/>
          </p:cNvSpPr>
          <p:nvPr>
            <p:ph type="body" sz="quarter" idx="10"/>
          </p:nvPr>
        </p:nvSpPr>
        <p:spPr/>
        <p:txBody>
          <a:bodyPr/>
          <a:lstStyle/>
          <a:p>
            <a:r>
              <a:rPr lang="en-US" dirty="0"/>
              <a:t>How to detect? – Step 2</a:t>
            </a:r>
            <a:endParaRPr lang="en-NL" dirty="0"/>
          </a:p>
        </p:txBody>
      </p:sp>
    </p:spTree>
    <p:extLst>
      <p:ext uri="{BB962C8B-B14F-4D97-AF65-F5344CB8AC3E}">
        <p14:creationId xmlns:p14="http://schemas.microsoft.com/office/powerpoint/2010/main" val="403452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E5734-ADF0-AE71-5345-8B29994E5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148" y="1773826"/>
            <a:ext cx="3820651" cy="3494859"/>
          </a:xfrm>
          <a:prstGeom prst="rect">
            <a:avLst/>
          </a:prstGeom>
        </p:spPr>
      </p:pic>
      <p:pic>
        <p:nvPicPr>
          <p:cNvPr id="6" name="Picture 5">
            <a:extLst>
              <a:ext uri="{FF2B5EF4-FFF2-40B4-BE49-F238E27FC236}">
                <a16:creationId xmlns:a16="http://schemas.microsoft.com/office/drawing/2014/main" id="{237A641B-D415-CF58-0BA9-52776B89E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5675" y="1773827"/>
            <a:ext cx="3820649" cy="3494858"/>
          </a:xfrm>
          <a:prstGeom prst="rect">
            <a:avLst/>
          </a:prstGeom>
        </p:spPr>
      </p:pic>
      <p:pic>
        <p:nvPicPr>
          <p:cNvPr id="8" name="Picture 7">
            <a:extLst>
              <a:ext uri="{FF2B5EF4-FFF2-40B4-BE49-F238E27FC236}">
                <a16:creationId xmlns:a16="http://schemas.microsoft.com/office/drawing/2014/main" id="{8F8F4ECD-B5B3-44C6-E1DC-440B1843C2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8200" y="1773827"/>
            <a:ext cx="3820649" cy="3494858"/>
          </a:xfrm>
          <a:prstGeom prst="rect">
            <a:avLst/>
          </a:prstGeom>
        </p:spPr>
      </p:pic>
      <p:sp>
        <p:nvSpPr>
          <p:cNvPr id="9" name="TextBox 8">
            <a:extLst>
              <a:ext uri="{FF2B5EF4-FFF2-40B4-BE49-F238E27FC236}">
                <a16:creationId xmlns:a16="http://schemas.microsoft.com/office/drawing/2014/main" id="{E05BD152-7FA2-7550-163E-EBCE19E7ECF3}"/>
              </a:ext>
            </a:extLst>
          </p:cNvPr>
          <p:cNvSpPr txBox="1"/>
          <p:nvPr/>
        </p:nvSpPr>
        <p:spPr>
          <a:xfrm>
            <a:off x="566657" y="574766"/>
            <a:ext cx="5607721" cy="707886"/>
          </a:xfrm>
          <a:prstGeom prst="rect">
            <a:avLst/>
          </a:prstGeom>
          <a:noFill/>
        </p:spPr>
        <p:txBody>
          <a:bodyPr wrap="square" rtlCol="0">
            <a:spAutoFit/>
          </a:bodyPr>
          <a:lstStyle/>
          <a:p>
            <a:r>
              <a:rPr lang="en-US" sz="4000" dirty="0">
                <a:solidFill>
                  <a:schemeClr val="bg2">
                    <a:lumMod val="90000"/>
                  </a:schemeClr>
                </a:solidFill>
              </a:rPr>
              <a:t>AF-plot</a:t>
            </a:r>
            <a:endParaRPr lang="en-NL" sz="4000" dirty="0">
              <a:solidFill>
                <a:schemeClr val="bg2">
                  <a:lumMod val="90000"/>
                </a:schemeClr>
              </a:solidFill>
            </a:endParaRPr>
          </a:p>
        </p:txBody>
      </p:sp>
    </p:spTree>
    <p:extLst>
      <p:ext uri="{BB962C8B-B14F-4D97-AF65-F5344CB8AC3E}">
        <p14:creationId xmlns:p14="http://schemas.microsoft.com/office/powerpoint/2010/main" val="93085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5BD152-7FA2-7550-163E-EBCE19E7ECF3}"/>
              </a:ext>
            </a:extLst>
          </p:cNvPr>
          <p:cNvSpPr txBox="1"/>
          <p:nvPr/>
        </p:nvSpPr>
        <p:spPr>
          <a:xfrm>
            <a:off x="566657" y="574766"/>
            <a:ext cx="5607721" cy="707886"/>
          </a:xfrm>
          <a:prstGeom prst="rect">
            <a:avLst/>
          </a:prstGeom>
          <a:noFill/>
        </p:spPr>
        <p:txBody>
          <a:bodyPr wrap="square" rtlCol="0">
            <a:spAutoFit/>
          </a:bodyPr>
          <a:lstStyle/>
          <a:p>
            <a:r>
              <a:rPr lang="en-US" sz="4000" dirty="0">
                <a:solidFill>
                  <a:schemeClr val="bg2">
                    <a:lumMod val="90000"/>
                  </a:schemeClr>
                </a:solidFill>
              </a:rPr>
              <a:t>PZ-plot</a:t>
            </a:r>
            <a:endParaRPr lang="en-NL" sz="4000" dirty="0">
              <a:solidFill>
                <a:schemeClr val="bg2">
                  <a:lumMod val="90000"/>
                </a:schemeClr>
              </a:solidFill>
            </a:endParaRPr>
          </a:p>
        </p:txBody>
      </p:sp>
      <p:pic>
        <p:nvPicPr>
          <p:cNvPr id="3" name="Picture 2">
            <a:extLst>
              <a:ext uri="{FF2B5EF4-FFF2-40B4-BE49-F238E27FC236}">
                <a16:creationId xmlns:a16="http://schemas.microsoft.com/office/drawing/2014/main" id="{ECCFE821-325A-F179-48AA-F5822C9988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763" y="1750422"/>
            <a:ext cx="4807132" cy="4397222"/>
          </a:xfrm>
          <a:prstGeom prst="rect">
            <a:avLst/>
          </a:prstGeom>
        </p:spPr>
      </p:pic>
      <p:pic>
        <p:nvPicPr>
          <p:cNvPr id="7" name="Picture 6">
            <a:extLst>
              <a:ext uri="{FF2B5EF4-FFF2-40B4-BE49-F238E27FC236}">
                <a16:creationId xmlns:a16="http://schemas.microsoft.com/office/drawing/2014/main" id="{CBB6ACAB-6077-5FA2-11C3-A7E88DABD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2106" y="1811382"/>
            <a:ext cx="4807133" cy="4397222"/>
          </a:xfrm>
          <a:prstGeom prst="rect">
            <a:avLst/>
          </a:prstGeom>
        </p:spPr>
      </p:pic>
    </p:spTree>
    <p:extLst>
      <p:ext uri="{BB962C8B-B14F-4D97-AF65-F5344CB8AC3E}">
        <p14:creationId xmlns:p14="http://schemas.microsoft.com/office/powerpoint/2010/main" val="92679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5BD152-7FA2-7550-163E-EBCE19E7ECF3}"/>
              </a:ext>
            </a:extLst>
          </p:cNvPr>
          <p:cNvSpPr txBox="1"/>
          <p:nvPr/>
        </p:nvSpPr>
        <p:spPr>
          <a:xfrm>
            <a:off x="566657" y="574766"/>
            <a:ext cx="5607721" cy="707886"/>
          </a:xfrm>
          <a:prstGeom prst="rect">
            <a:avLst/>
          </a:prstGeom>
          <a:noFill/>
        </p:spPr>
        <p:txBody>
          <a:bodyPr wrap="square" rtlCol="0">
            <a:spAutoFit/>
          </a:bodyPr>
          <a:lstStyle/>
          <a:p>
            <a:r>
              <a:rPr lang="en-US" sz="4000" dirty="0">
                <a:solidFill>
                  <a:schemeClr val="bg2">
                    <a:lumMod val="90000"/>
                  </a:schemeClr>
                </a:solidFill>
              </a:rPr>
              <a:t>QQ-plot</a:t>
            </a:r>
            <a:endParaRPr lang="en-NL" sz="4000" dirty="0">
              <a:solidFill>
                <a:schemeClr val="bg2">
                  <a:lumMod val="90000"/>
                </a:schemeClr>
              </a:solidFill>
            </a:endParaRPr>
          </a:p>
        </p:txBody>
      </p:sp>
      <p:pic>
        <p:nvPicPr>
          <p:cNvPr id="4" name="Picture 3">
            <a:extLst>
              <a:ext uri="{FF2B5EF4-FFF2-40B4-BE49-F238E27FC236}">
                <a16:creationId xmlns:a16="http://schemas.microsoft.com/office/drawing/2014/main" id="{EE4CA45D-11F5-2DEA-AC8D-495596DE1C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668" y="1727425"/>
            <a:ext cx="5133185" cy="4420825"/>
          </a:xfrm>
          <a:prstGeom prst="rect">
            <a:avLst/>
          </a:prstGeom>
        </p:spPr>
      </p:pic>
      <p:pic>
        <p:nvPicPr>
          <p:cNvPr id="6" name="Picture 5">
            <a:extLst>
              <a:ext uri="{FF2B5EF4-FFF2-40B4-BE49-F238E27FC236}">
                <a16:creationId xmlns:a16="http://schemas.microsoft.com/office/drawing/2014/main" id="{50798179-E0C5-F875-5E54-3DC58DC19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4680" y="1727424"/>
            <a:ext cx="4832935" cy="4420825"/>
          </a:xfrm>
          <a:prstGeom prst="rect">
            <a:avLst/>
          </a:prstGeom>
        </p:spPr>
      </p:pic>
    </p:spTree>
    <p:extLst>
      <p:ext uri="{BB962C8B-B14F-4D97-AF65-F5344CB8AC3E}">
        <p14:creationId xmlns:p14="http://schemas.microsoft.com/office/powerpoint/2010/main" val="53724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5BD152-7FA2-7550-163E-EBCE19E7ECF3}"/>
              </a:ext>
            </a:extLst>
          </p:cNvPr>
          <p:cNvSpPr txBox="1"/>
          <p:nvPr/>
        </p:nvSpPr>
        <p:spPr>
          <a:xfrm>
            <a:off x="566657" y="574766"/>
            <a:ext cx="9831377" cy="707886"/>
          </a:xfrm>
          <a:prstGeom prst="rect">
            <a:avLst/>
          </a:prstGeom>
          <a:noFill/>
        </p:spPr>
        <p:txBody>
          <a:bodyPr wrap="square" rtlCol="0">
            <a:spAutoFit/>
          </a:bodyPr>
          <a:lstStyle/>
          <a:p>
            <a:r>
              <a:rPr lang="en-US" sz="4000" dirty="0">
                <a:solidFill>
                  <a:schemeClr val="bg2">
                    <a:lumMod val="90000"/>
                  </a:schemeClr>
                </a:solidFill>
              </a:rPr>
              <a:t>Predicted vs Reported Standard Error plot</a:t>
            </a:r>
            <a:endParaRPr lang="en-NL" sz="4000" dirty="0">
              <a:solidFill>
                <a:schemeClr val="bg2">
                  <a:lumMod val="90000"/>
                </a:schemeClr>
              </a:solidFill>
            </a:endParaRPr>
          </a:p>
        </p:txBody>
      </p:sp>
      <p:pic>
        <p:nvPicPr>
          <p:cNvPr id="3" name="Picture 2">
            <a:extLst>
              <a:ext uri="{FF2B5EF4-FFF2-40B4-BE49-F238E27FC236}">
                <a16:creationId xmlns:a16="http://schemas.microsoft.com/office/drawing/2014/main" id="{A2673A41-77DB-DBE0-73F5-A52CB35A70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378" y="1743336"/>
            <a:ext cx="4859782" cy="4539898"/>
          </a:xfrm>
          <a:prstGeom prst="rect">
            <a:avLst/>
          </a:prstGeom>
        </p:spPr>
      </p:pic>
      <p:pic>
        <p:nvPicPr>
          <p:cNvPr id="7" name="Picture 6">
            <a:extLst>
              <a:ext uri="{FF2B5EF4-FFF2-40B4-BE49-F238E27FC236}">
                <a16:creationId xmlns:a16="http://schemas.microsoft.com/office/drawing/2014/main" id="{F77F0F9E-0596-1733-F7D7-408B323030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2099" y="1728939"/>
            <a:ext cx="4777523" cy="4539898"/>
          </a:xfrm>
          <a:prstGeom prst="rect">
            <a:avLst/>
          </a:prstGeom>
        </p:spPr>
      </p:pic>
    </p:spTree>
    <p:extLst>
      <p:ext uri="{BB962C8B-B14F-4D97-AF65-F5344CB8AC3E}">
        <p14:creationId xmlns:p14="http://schemas.microsoft.com/office/powerpoint/2010/main" val="211234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5BD152-7FA2-7550-163E-EBCE19E7ECF3}"/>
              </a:ext>
            </a:extLst>
          </p:cNvPr>
          <p:cNvSpPr txBox="1"/>
          <p:nvPr/>
        </p:nvSpPr>
        <p:spPr>
          <a:xfrm>
            <a:off x="566657" y="574766"/>
            <a:ext cx="9831377" cy="707886"/>
          </a:xfrm>
          <a:prstGeom prst="rect">
            <a:avLst/>
          </a:prstGeom>
          <a:noFill/>
        </p:spPr>
        <p:txBody>
          <a:bodyPr wrap="square" rtlCol="0">
            <a:spAutoFit/>
          </a:bodyPr>
          <a:lstStyle/>
          <a:p>
            <a:r>
              <a:rPr lang="en-US" sz="4000" dirty="0">
                <a:solidFill>
                  <a:schemeClr val="bg2">
                    <a:lumMod val="90000"/>
                  </a:schemeClr>
                </a:solidFill>
              </a:rPr>
              <a:t>Chromosome-SE plot</a:t>
            </a:r>
            <a:endParaRPr lang="en-NL" sz="4000" dirty="0">
              <a:solidFill>
                <a:schemeClr val="bg2">
                  <a:lumMod val="90000"/>
                </a:schemeClr>
              </a:solidFill>
            </a:endParaRPr>
          </a:p>
        </p:txBody>
      </p:sp>
      <p:pic>
        <p:nvPicPr>
          <p:cNvPr id="4" name="Picture 3">
            <a:extLst>
              <a:ext uri="{FF2B5EF4-FFF2-40B4-BE49-F238E27FC236}">
                <a16:creationId xmlns:a16="http://schemas.microsoft.com/office/drawing/2014/main" id="{6F94C454-41E9-C217-7C95-3BB0D4157E06}"/>
              </a:ext>
            </a:extLst>
          </p:cNvPr>
          <p:cNvPicPr>
            <a:picLocks noChangeAspect="1"/>
          </p:cNvPicPr>
          <p:nvPr/>
        </p:nvPicPr>
        <p:blipFill>
          <a:blip r:embed="rId2"/>
          <a:stretch>
            <a:fillRect/>
          </a:stretch>
        </p:blipFill>
        <p:spPr>
          <a:xfrm>
            <a:off x="1974040" y="1381806"/>
            <a:ext cx="8243919" cy="5254126"/>
          </a:xfrm>
          <a:prstGeom prst="rect">
            <a:avLst/>
          </a:prstGeom>
        </p:spPr>
      </p:pic>
    </p:spTree>
    <p:extLst>
      <p:ext uri="{BB962C8B-B14F-4D97-AF65-F5344CB8AC3E}">
        <p14:creationId xmlns:p14="http://schemas.microsoft.com/office/powerpoint/2010/main" val="275442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CD89E0-19F7-26BE-6EFC-BEEBAA47D7B1}"/>
              </a:ext>
            </a:extLst>
          </p:cNvPr>
          <p:cNvSpPr>
            <a:spLocks noGrp="1"/>
          </p:cNvSpPr>
          <p:nvPr>
            <p:ph idx="1"/>
          </p:nvPr>
        </p:nvSpPr>
        <p:spPr/>
        <p:txBody>
          <a:bodyPr/>
          <a:lstStyle/>
          <a:p>
            <a:pPr marL="0" indent="0">
              <a:buNone/>
            </a:pPr>
            <a:r>
              <a:rPr lang="en-US" dirty="0">
                <a:solidFill>
                  <a:srgbClr val="92D050"/>
                </a:solidFill>
              </a:rPr>
              <a:t>Step 3: Other diagnostics</a:t>
            </a:r>
          </a:p>
          <a:p>
            <a:pPr marL="0" indent="0" algn="l">
              <a:buNone/>
            </a:pPr>
            <a:r>
              <a:rPr lang="en-US" sz="2600" b="0" i="0" u="none" strike="noStrike" baseline="0" dirty="0"/>
              <a:t>Tests of allele misalignment / reverse-coded phenotype:</a:t>
            </a:r>
          </a:p>
          <a:p>
            <a:pPr lvl="1"/>
            <a:r>
              <a:rPr lang="en-US" sz="2600" b="0" i="0" u="none" strike="noStrike" baseline="0" dirty="0"/>
              <a:t>Sign-concordance of top SNPs with a reference cohort</a:t>
            </a:r>
          </a:p>
          <a:p>
            <a:pPr lvl="1"/>
            <a:r>
              <a:rPr lang="en-US" sz="2600" b="0" i="0" u="none" strike="noStrike" baseline="0" dirty="0"/>
              <a:t>In large cohorts, bi-variate LD-score regression (</a:t>
            </a:r>
            <a:r>
              <a:rPr lang="en-US" sz="2600" b="0" i="0" u="none" strike="noStrike" baseline="0" dirty="0" err="1"/>
              <a:t>Bulik</a:t>
            </a:r>
            <a:r>
              <a:rPr lang="en-US" sz="2600" b="0" i="0" u="none" strike="noStrike" baseline="0" dirty="0"/>
              <a:t>-Sullivan et al., 2015) - uses GWAS summary statistics to estimate the genetic correlation between two phenotypes</a:t>
            </a:r>
          </a:p>
          <a:p>
            <a:pPr lvl="2"/>
            <a:r>
              <a:rPr lang="en-US" sz="2600" b="0" i="0" u="none" strike="noStrike" baseline="0" dirty="0"/>
              <a:t> Genetic correlations with a reference cohort</a:t>
            </a:r>
          </a:p>
          <a:p>
            <a:pPr lvl="2"/>
            <a:r>
              <a:rPr lang="en-US" sz="2600" b="0" i="0" u="none" strike="noStrike" baseline="0" dirty="0"/>
              <a:t> Genetic correlations across phenotypes within the same cohort (in case multiple phenotypes are being analyzed).</a:t>
            </a:r>
          </a:p>
        </p:txBody>
      </p:sp>
      <p:sp>
        <p:nvSpPr>
          <p:cNvPr id="3" name="Text Placeholder 2">
            <a:extLst>
              <a:ext uri="{FF2B5EF4-FFF2-40B4-BE49-F238E27FC236}">
                <a16:creationId xmlns:a16="http://schemas.microsoft.com/office/drawing/2014/main" id="{32168327-089E-A880-9C09-373D45294F49}"/>
              </a:ext>
            </a:extLst>
          </p:cNvPr>
          <p:cNvSpPr>
            <a:spLocks noGrp="1"/>
          </p:cNvSpPr>
          <p:nvPr>
            <p:ph type="body" sz="quarter" idx="10"/>
          </p:nvPr>
        </p:nvSpPr>
        <p:spPr/>
        <p:txBody>
          <a:bodyPr/>
          <a:lstStyle/>
          <a:p>
            <a:r>
              <a:rPr lang="en-US" dirty="0"/>
              <a:t>How to detect? – Step 3</a:t>
            </a:r>
            <a:endParaRPr lang="en-NL" dirty="0"/>
          </a:p>
        </p:txBody>
      </p:sp>
    </p:spTree>
    <p:extLst>
      <p:ext uri="{BB962C8B-B14F-4D97-AF65-F5344CB8AC3E}">
        <p14:creationId xmlns:p14="http://schemas.microsoft.com/office/powerpoint/2010/main" val="83895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CD89E0-19F7-26BE-6EFC-BEEBAA47D7B1}"/>
              </a:ext>
            </a:extLst>
          </p:cNvPr>
          <p:cNvSpPr>
            <a:spLocks noGrp="1"/>
          </p:cNvSpPr>
          <p:nvPr>
            <p:ph idx="1"/>
          </p:nvPr>
        </p:nvSpPr>
        <p:spPr/>
        <p:txBody>
          <a:bodyPr>
            <a:normAutofit/>
          </a:bodyPr>
          <a:lstStyle/>
          <a:p>
            <a:pPr algn="l"/>
            <a:r>
              <a:rPr lang="en-US" sz="3000" b="0" i="0" u="none" strike="noStrike" baseline="0" dirty="0">
                <a:latin typeface="CMSS10"/>
              </a:rPr>
              <a:t>Stricter SNP-filters</a:t>
            </a:r>
          </a:p>
          <a:p>
            <a:pPr algn="l"/>
            <a:r>
              <a:rPr lang="en-US" sz="3000" b="0" i="0" u="none" strike="noStrike" baseline="0" dirty="0">
                <a:latin typeface="CMSS10"/>
              </a:rPr>
              <a:t>More serious problems: bad imputation, insufficient controls for population stratification, etc.</a:t>
            </a:r>
          </a:p>
          <a:p>
            <a:pPr lvl="1"/>
            <a:r>
              <a:rPr lang="en-US" sz="3000" b="0" i="0" u="none" strike="noStrike" baseline="0" dirty="0">
                <a:latin typeface="CMSY9"/>
              </a:rPr>
              <a:t> </a:t>
            </a:r>
            <a:r>
              <a:rPr lang="en-US" sz="3000" b="0" i="0" u="none" strike="noStrike" baseline="0" dirty="0">
                <a:latin typeface="CMSS10"/>
              </a:rPr>
              <a:t>Contact the cohort analyst to figure out what exactly is wrong, ask to re-run analyses correctly if necessary.</a:t>
            </a:r>
          </a:p>
          <a:p>
            <a:pPr lvl="1"/>
            <a:r>
              <a:rPr lang="en-US" sz="3000" b="0" i="0" u="none" strike="noStrike" baseline="0" dirty="0">
                <a:latin typeface="CMSY9"/>
              </a:rPr>
              <a:t> </a:t>
            </a:r>
            <a:r>
              <a:rPr lang="en-US" sz="3000" b="0" i="0" u="none" strike="noStrike" baseline="0" dirty="0">
                <a:latin typeface="CMSS10"/>
              </a:rPr>
              <a:t>Re-run the QC steps on the newly uploaded results to make sure the problem is fixed.</a:t>
            </a:r>
          </a:p>
          <a:p>
            <a:pPr algn="l"/>
            <a:r>
              <a:rPr lang="en-US" sz="3000" b="0" i="0" u="none" strike="noStrike" baseline="0" dirty="0">
                <a:latin typeface="CMSS10"/>
              </a:rPr>
              <a:t>If problems can't be fixed, drop the cohort from the study.</a:t>
            </a:r>
            <a:endParaRPr lang="en-US" sz="3000" b="0" i="0" u="none" strike="noStrike" baseline="0" dirty="0"/>
          </a:p>
        </p:txBody>
      </p:sp>
      <p:sp>
        <p:nvSpPr>
          <p:cNvPr id="3" name="Text Placeholder 2">
            <a:extLst>
              <a:ext uri="{FF2B5EF4-FFF2-40B4-BE49-F238E27FC236}">
                <a16:creationId xmlns:a16="http://schemas.microsoft.com/office/drawing/2014/main" id="{32168327-089E-A880-9C09-373D45294F49}"/>
              </a:ext>
            </a:extLst>
          </p:cNvPr>
          <p:cNvSpPr>
            <a:spLocks noGrp="1"/>
          </p:cNvSpPr>
          <p:nvPr>
            <p:ph type="body" sz="quarter" idx="10"/>
          </p:nvPr>
        </p:nvSpPr>
        <p:spPr/>
        <p:txBody>
          <a:bodyPr/>
          <a:lstStyle/>
          <a:p>
            <a:r>
              <a:rPr lang="en-US" dirty="0"/>
              <a:t>How to fix?</a:t>
            </a:r>
            <a:endParaRPr lang="en-NL" dirty="0"/>
          </a:p>
        </p:txBody>
      </p:sp>
    </p:spTree>
    <p:extLst>
      <p:ext uri="{BB962C8B-B14F-4D97-AF65-F5344CB8AC3E}">
        <p14:creationId xmlns:p14="http://schemas.microsoft.com/office/powerpoint/2010/main" val="340818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CD89E0-19F7-26BE-6EFC-BEEBAA47D7B1}"/>
              </a:ext>
            </a:extLst>
          </p:cNvPr>
          <p:cNvSpPr>
            <a:spLocks noGrp="1"/>
          </p:cNvSpPr>
          <p:nvPr>
            <p:ph idx="1"/>
          </p:nvPr>
        </p:nvSpPr>
        <p:spPr/>
        <p:txBody>
          <a:bodyPr>
            <a:normAutofit/>
          </a:bodyPr>
          <a:lstStyle/>
          <a:p>
            <a:pPr algn="l"/>
            <a:r>
              <a:rPr lang="en-US" sz="2600" b="0" i="0" u="none" strike="noStrike" baseline="0" dirty="0"/>
              <a:t>Winkler et al. (2014). Quality control and conduct of genome-wide association meta-analyses. </a:t>
            </a:r>
            <a:r>
              <a:rPr lang="en-US" sz="2600" b="0" i="1" u="none" strike="noStrike" baseline="0" dirty="0"/>
              <a:t>Nature Protocols</a:t>
            </a:r>
            <a:r>
              <a:rPr lang="en-US" sz="2600" b="0" i="0" u="none" strike="noStrike" baseline="0" dirty="0"/>
              <a:t>, 9(5), 1192-212.</a:t>
            </a:r>
          </a:p>
          <a:p>
            <a:pPr algn="l"/>
            <a:r>
              <a:rPr lang="en-US" sz="2600" b="0" i="0" u="none" strike="noStrike" baseline="0" dirty="0"/>
              <a:t>Okbay, Baselmans, et al. (2016). Genetic variants associated with subjective well-being, depressive symptoms, and neuroticism identified through genome-wide analyses. </a:t>
            </a:r>
            <a:r>
              <a:rPr lang="en-US" sz="2600" b="0" i="1" u="none" strike="noStrike" baseline="0" dirty="0"/>
              <a:t>Nature Genetics</a:t>
            </a:r>
            <a:r>
              <a:rPr lang="en-US" sz="2600" b="0" i="0" u="none" strike="noStrike" baseline="0" dirty="0"/>
              <a:t>, 48(6), 624-633. </a:t>
            </a:r>
            <a:r>
              <a:rPr lang="en-US" sz="2600" b="0" i="0" u="none" strike="noStrike" baseline="0" dirty="0">
                <a:hlinkClick r:id="rId2"/>
              </a:rPr>
              <a:t>http://doi.org/10.1038/ng.3552</a:t>
            </a:r>
            <a:r>
              <a:rPr lang="en-US" sz="2600" b="0" i="0" u="none" strike="noStrike" baseline="0" dirty="0"/>
              <a:t>  </a:t>
            </a:r>
          </a:p>
          <a:p>
            <a:pPr lvl="1"/>
            <a:r>
              <a:rPr lang="en-US" sz="2200" b="0" i="0" u="none" strike="noStrike" baseline="0" dirty="0"/>
              <a:t>Supplementary Note 1.G</a:t>
            </a:r>
          </a:p>
          <a:p>
            <a:pPr algn="l"/>
            <a:r>
              <a:rPr lang="en-US" sz="2600" b="0" i="0" u="none" strike="noStrike" baseline="0" dirty="0"/>
              <a:t>Okbay, Beauchamp, et al. (2016). Genome-wide association study </a:t>
            </a:r>
            <a:r>
              <a:rPr lang="en-US" sz="2600" b="0" i="0" u="none" strike="noStrike" baseline="0" dirty="0" err="1"/>
              <a:t>identies</a:t>
            </a:r>
            <a:r>
              <a:rPr lang="en-US" sz="2600" b="0" i="0" u="none" strike="noStrike" baseline="0" dirty="0"/>
              <a:t> 74 loci associated with educational attainment. </a:t>
            </a:r>
            <a:r>
              <a:rPr lang="en-US" sz="2600" b="0" i="1" u="none" strike="noStrike" baseline="0" dirty="0"/>
              <a:t>Nature</a:t>
            </a:r>
            <a:r>
              <a:rPr lang="en-US" sz="2600" b="0" i="0" u="none" strike="noStrike" baseline="0" dirty="0"/>
              <a:t>, 533(7604), 539-542. http://doi.org/10.1038/nature17671</a:t>
            </a:r>
          </a:p>
          <a:p>
            <a:pPr lvl="1"/>
            <a:r>
              <a:rPr lang="en-US" sz="2200" b="0" i="0" u="none" strike="noStrike" baseline="0" dirty="0"/>
              <a:t> Supplementary Methods 1.5</a:t>
            </a:r>
          </a:p>
        </p:txBody>
      </p:sp>
      <p:sp>
        <p:nvSpPr>
          <p:cNvPr id="3" name="Text Placeholder 2">
            <a:extLst>
              <a:ext uri="{FF2B5EF4-FFF2-40B4-BE49-F238E27FC236}">
                <a16:creationId xmlns:a16="http://schemas.microsoft.com/office/drawing/2014/main" id="{32168327-089E-A880-9C09-373D45294F49}"/>
              </a:ext>
            </a:extLst>
          </p:cNvPr>
          <p:cNvSpPr>
            <a:spLocks noGrp="1"/>
          </p:cNvSpPr>
          <p:nvPr>
            <p:ph type="body" sz="quarter" idx="10"/>
          </p:nvPr>
        </p:nvSpPr>
        <p:spPr/>
        <p:txBody>
          <a:bodyPr/>
          <a:lstStyle/>
          <a:p>
            <a:r>
              <a:rPr lang="en-US" dirty="0"/>
              <a:t>More on QC...</a:t>
            </a:r>
            <a:endParaRPr lang="en-NL" dirty="0"/>
          </a:p>
        </p:txBody>
      </p:sp>
    </p:spTree>
    <p:extLst>
      <p:ext uri="{BB962C8B-B14F-4D97-AF65-F5344CB8AC3E}">
        <p14:creationId xmlns:p14="http://schemas.microsoft.com/office/powerpoint/2010/main" val="8583179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A335E-C5A8-ACB5-F217-4FDA9C289BAA}"/>
              </a:ext>
            </a:extLst>
          </p:cNvPr>
          <p:cNvSpPr>
            <a:spLocks noGrp="1"/>
          </p:cNvSpPr>
          <p:nvPr>
            <p:ph type="title"/>
          </p:nvPr>
        </p:nvSpPr>
        <p:spPr>
          <a:xfrm>
            <a:off x="384600" y="2038391"/>
            <a:ext cx="11422800" cy="2887543"/>
          </a:xfrm>
        </p:spPr>
        <p:txBody>
          <a:bodyPr>
            <a:normAutofit fontScale="90000"/>
          </a:bodyPr>
          <a:lstStyle/>
          <a:p>
            <a:r>
              <a:rPr lang="en-GB" sz="6700" dirty="0"/>
              <a:t>Part A - </a:t>
            </a:r>
            <a:r>
              <a:rPr lang="en-US" sz="6700" dirty="0"/>
              <a:t>Genetic discovery </a:t>
            </a:r>
            <a:br>
              <a:rPr lang="en-US" dirty="0"/>
            </a:br>
            <a:r>
              <a:rPr lang="en-US" sz="3000" dirty="0"/>
              <a:t>Candidate gene studies vs. GWAS</a:t>
            </a:r>
            <a:br>
              <a:rPr lang="en-US" sz="3000" dirty="0"/>
            </a:br>
            <a:r>
              <a:rPr lang="en-US" sz="3000" dirty="0"/>
              <a:t>Meta-analysis</a:t>
            </a:r>
            <a:br>
              <a:rPr lang="en-US" sz="3000" dirty="0"/>
            </a:br>
            <a:r>
              <a:rPr lang="en-US" sz="3000" dirty="0"/>
              <a:t>Obtaining independent signals</a:t>
            </a:r>
            <a:br>
              <a:rPr lang="en-US" sz="3000" dirty="0">
                <a:solidFill>
                  <a:srgbClr val="92D050"/>
                </a:solidFill>
              </a:rPr>
            </a:br>
            <a:r>
              <a:rPr lang="en-US" sz="3000" dirty="0"/>
              <a:t>QC of GWAS summary statistics</a:t>
            </a:r>
            <a:br>
              <a:rPr lang="en-US" sz="3000" dirty="0"/>
            </a:br>
            <a:r>
              <a:rPr lang="en-US" sz="3000" dirty="0">
                <a:solidFill>
                  <a:srgbClr val="92D050"/>
                </a:solidFill>
              </a:rPr>
              <a:t>Using GWAS results</a:t>
            </a:r>
            <a:br>
              <a:rPr lang="en-US" dirty="0"/>
            </a:br>
            <a:br>
              <a:rPr lang="en-US" sz="2700" dirty="0"/>
            </a:br>
            <a:endParaRPr lang="en-US" sz="2700" dirty="0"/>
          </a:p>
        </p:txBody>
      </p:sp>
    </p:spTree>
    <p:extLst>
      <p:ext uri="{BB962C8B-B14F-4D97-AF65-F5344CB8AC3E}">
        <p14:creationId xmlns:p14="http://schemas.microsoft.com/office/powerpoint/2010/main" val="36420453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DADFE76-7AAE-A90E-41DB-21168B9ED506}"/>
              </a:ext>
            </a:extLst>
          </p:cNvPr>
          <p:cNvSpPr>
            <a:spLocks noGrp="1"/>
          </p:cNvSpPr>
          <p:nvPr>
            <p:ph type="body" sz="quarter" idx="10"/>
          </p:nvPr>
        </p:nvSpPr>
        <p:spPr/>
        <p:txBody>
          <a:bodyPr/>
          <a:lstStyle/>
          <a:p>
            <a:r>
              <a:rPr lang="en-US" dirty="0"/>
              <a:t>What to do with GWAS results?</a:t>
            </a:r>
          </a:p>
        </p:txBody>
      </p:sp>
      <p:sp>
        <p:nvSpPr>
          <p:cNvPr id="5" name="Content Placeholder 4">
            <a:extLst>
              <a:ext uri="{FF2B5EF4-FFF2-40B4-BE49-F238E27FC236}">
                <a16:creationId xmlns:a16="http://schemas.microsoft.com/office/drawing/2014/main" id="{446EA247-993A-15FE-7405-B3630EF4F284}"/>
              </a:ext>
            </a:extLst>
          </p:cNvPr>
          <p:cNvSpPr>
            <a:spLocks noGrp="1"/>
          </p:cNvSpPr>
          <p:nvPr>
            <p:ph idx="1"/>
          </p:nvPr>
        </p:nvSpPr>
        <p:spPr>
          <a:xfrm>
            <a:off x="387350" y="1743740"/>
            <a:ext cx="11423650" cy="4671200"/>
          </a:xfrm>
        </p:spPr>
        <p:txBody>
          <a:bodyPr>
            <a:normAutofit/>
          </a:bodyPr>
          <a:lstStyle/>
          <a:p>
            <a:r>
              <a:rPr lang="en-GB" dirty="0">
                <a:solidFill>
                  <a:srgbClr val="92D050"/>
                </a:solidFill>
              </a:rPr>
              <a:t>Biological annotation (today)</a:t>
            </a:r>
          </a:p>
          <a:p>
            <a:r>
              <a:rPr lang="en-GB" dirty="0"/>
              <a:t>Heritability, genetic correlations with other traits </a:t>
            </a:r>
          </a:p>
          <a:p>
            <a:r>
              <a:rPr lang="en-GB" dirty="0"/>
              <a:t>Mendelian randomization</a:t>
            </a:r>
          </a:p>
          <a:p>
            <a:r>
              <a:rPr lang="en-GB" dirty="0"/>
              <a:t>Multi-trait analyses: Genomic SEM, MTAG</a:t>
            </a:r>
          </a:p>
          <a:p>
            <a:r>
              <a:rPr lang="en-GB" dirty="0"/>
              <a:t>Construct polygenic indices</a:t>
            </a:r>
          </a:p>
          <a:p>
            <a:endParaRPr lang="en-GB" dirty="0"/>
          </a:p>
          <a:p>
            <a:endParaRPr lang="en-GB" dirty="0"/>
          </a:p>
        </p:txBody>
      </p:sp>
      <p:sp>
        <p:nvSpPr>
          <p:cNvPr id="2" name="Right Brace 1">
            <a:extLst>
              <a:ext uri="{FF2B5EF4-FFF2-40B4-BE49-F238E27FC236}">
                <a16:creationId xmlns:a16="http://schemas.microsoft.com/office/drawing/2014/main" id="{75154406-375A-6C56-74B7-FE198CA3EFB7}"/>
              </a:ext>
            </a:extLst>
          </p:cNvPr>
          <p:cNvSpPr/>
          <p:nvPr/>
        </p:nvSpPr>
        <p:spPr>
          <a:xfrm>
            <a:off x="8745279" y="2286000"/>
            <a:ext cx="377456" cy="1117600"/>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L"/>
          </a:p>
        </p:txBody>
      </p:sp>
      <p:sp>
        <p:nvSpPr>
          <p:cNvPr id="3" name="TextBox 2">
            <a:extLst>
              <a:ext uri="{FF2B5EF4-FFF2-40B4-BE49-F238E27FC236}">
                <a16:creationId xmlns:a16="http://schemas.microsoft.com/office/drawing/2014/main" id="{0932351C-1163-0CA8-0F74-1A4DE0D01486}"/>
              </a:ext>
            </a:extLst>
          </p:cNvPr>
          <p:cNvSpPr txBox="1"/>
          <p:nvPr/>
        </p:nvSpPr>
        <p:spPr>
          <a:xfrm>
            <a:off x="9266275" y="2152302"/>
            <a:ext cx="2014870" cy="1384995"/>
          </a:xfrm>
          <a:prstGeom prst="rect">
            <a:avLst/>
          </a:prstGeom>
          <a:noFill/>
        </p:spPr>
        <p:txBody>
          <a:bodyPr wrap="square" rtlCol="0">
            <a:spAutoFit/>
          </a:bodyPr>
          <a:lstStyle/>
          <a:p>
            <a:r>
              <a:rPr lang="en-US" sz="2800" dirty="0">
                <a:solidFill>
                  <a:schemeClr val="accent5">
                    <a:lumMod val="75000"/>
                  </a:schemeClr>
                </a:solidFill>
              </a:rPr>
              <a:t>LD score regression - next lecture</a:t>
            </a:r>
            <a:endParaRPr lang="en-NL" sz="2800" dirty="0">
              <a:solidFill>
                <a:schemeClr val="accent5">
                  <a:lumMod val="75000"/>
                </a:schemeClr>
              </a:solidFill>
            </a:endParaRPr>
          </a:p>
        </p:txBody>
      </p:sp>
      <p:cxnSp>
        <p:nvCxnSpPr>
          <p:cNvPr id="7" name="Straight Arrow Connector 6">
            <a:extLst>
              <a:ext uri="{FF2B5EF4-FFF2-40B4-BE49-F238E27FC236}">
                <a16:creationId xmlns:a16="http://schemas.microsoft.com/office/drawing/2014/main" id="{B5030797-730D-9DEC-7903-6BDF46952432}"/>
              </a:ext>
            </a:extLst>
          </p:cNvPr>
          <p:cNvCxnSpPr/>
          <p:nvPr/>
        </p:nvCxnSpPr>
        <p:spPr>
          <a:xfrm>
            <a:off x="5348177" y="4279605"/>
            <a:ext cx="834656" cy="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8" name="TextBox 7">
            <a:extLst>
              <a:ext uri="{FF2B5EF4-FFF2-40B4-BE49-F238E27FC236}">
                <a16:creationId xmlns:a16="http://schemas.microsoft.com/office/drawing/2014/main" id="{1E6717DD-AB99-31FA-FA0D-CBBEA844D12B}"/>
              </a:ext>
            </a:extLst>
          </p:cNvPr>
          <p:cNvSpPr txBox="1"/>
          <p:nvPr/>
        </p:nvSpPr>
        <p:spPr>
          <a:xfrm>
            <a:off x="6182833" y="4017995"/>
            <a:ext cx="3014330" cy="523220"/>
          </a:xfrm>
          <a:prstGeom prst="rect">
            <a:avLst/>
          </a:prstGeom>
          <a:noFill/>
        </p:spPr>
        <p:txBody>
          <a:bodyPr wrap="square" rtlCol="0">
            <a:spAutoFit/>
          </a:bodyPr>
          <a:lstStyle/>
          <a:p>
            <a:r>
              <a:rPr lang="en-US" sz="2800" dirty="0">
                <a:solidFill>
                  <a:schemeClr val="accent2"/>
                </a:solidFill>
              </a:rPr>
              <a:t>Thursday</a:t>
            </a:r>
            <a:endParaRPr lang="en-NL" sz="2800" dirty="0">
              <a:solidFill>
                <a:schemeClr val="accent2"/>
              </a:solidFill>
            </a:endParaRPr>
          </a:p>
        </p:txBody>
      </p:sp>
    </p:spTree>
    <p:extLst>
      <p:ext uri="{BB962C8B-B14F-4D97-AF65-F5344CB8AC3E}">
        <p14:creationId xmlns:p14="http://schemas.microsoft.com/office/powerpoint/2010/main" val="77618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1522" y="1816550"/>
            <a:ext cx="11423650" cy="4351338"/>
          </a:xfrm>
        </p:spPr>
        <p:txBody>
          <a:bodyPr/>
          <a:lstStyle/>
          <a:p>
            <a:pPr marL="0" indent="0">
              <a:buNone/>
            </a:pPr>
            <a:r>
              <a:rPr lang="en-US" dirty="0"/>
              <a:t>Life after the Manhattan plot…</a:t>
            </a:r>
          </a:p>
          <a:p>
            <a:pPr marL="0" indent="0">
              <a:buNone/>
            </a:pPr>
            <a:endParaRPr lang="en-US" dirty="0"/>
          </a:p>
          <a:p>
            <a:r>
              <a:rPr lang="en-US" dirty="0"/>
              <a:t>Which are the causal variants?</a:t>
            </a:r>
          </a:p>
          <a:p>
            <a:r>
              <a:rPr lang="en-US" dirty="0"/>
              <a:t>Which are the causal genes?</a:t>
            </a:r>
          </a:p>
          <a:p>
            <a:r>
              <a:rPr lang="en-US" dirty="0"/>
              <a:t>Which biological pathways are involved?</a:t>
            </a:r>
          </a:p>
          <a:p>
            <a:r>
              <a:rPr lang="en-US" dirty="0"/>
              <a:t>Which are the tissues of action?</a:t>
            </a:r>
          </a:p>
          <a:p>
            <a:endParaRPr lang="en-US" dirty="0"/>
          </a:p>
        </p:txBody>
      </p:sp>
      <p:sp>
        <p:nvSpPr>
          <p:cNvPr id="4" name="Text Placeholder 3">
            <a:extLst>
              <a:ext uri="{FF2B5EF4-FFF2-40B4-BE49-F238E27FC236}">
                <a16:creationId xmlns:a16="http://schemas.microsoft.com/office/drawing/2014/main" id="{6720D12D-DED5-9CDC-31A8-60BCE7D1A838}"/>
              </a:ext>
            </a:extLst>
          </p:cNvPr>
          <p:cNvSpPr>
            <a:spLocks noGrp="1"/>
          </p:cNvSpPr>
          <p:nvPr>
            <p:ph type="body" sz="quarter" idx="10"/>
          </p:nvPr>
        </p:nvSpPr>
        <p:spPr/>
        <p:txBody>
          <a:bodyPr/>
          <a:lstStyle/>
          <a:p>
            <a:r>
              <a:rPr lang="en-US" dirty="0"/>
              <a:t>Causality after GWAS results</a:t>
            </a:r>
            <a:endParaRPr lang="en-NL" dirty="0"/>
          </a:p>
        </p:txBody>
      </p:sp>
      <p:sp>
        <p:nvSpPr>
          <p:cNvPr id="5" name="Content Placeholder 2"/>
          <p:cNvSpPr txBox="1">
            <a:spLocks/>
          </p:cNvSpPr>
          <p:nvPr/>
        </p:nvSpPr>
        <p:spPr>
          <a:xfrm>
            <a:off x="1981200" y="5121986"/>
            <a:ext cx="8229600" cy="178678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000" dirty="0"/>
          </a:p>
        </p:txBody>
      </p:sp>
    </p:spTree>
    <p:extLst>
      <p:ext uri="{BB962C8B-B14F-4D97-AF65-F5344CB8AC3E}">
        <p14:creationId xmlns:p14="http://schemas.microsoft.com/office/powerpoint/2010/main" val="1283382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EFA858-F084-C52E-A818-E17F51446C11}"/>
              </a:ext>
            </a:extLst>
          </p:cNvPr>
          <p:cNvSpPr>
            <a:spLocks noGrp="1"/>
          </p:cNvSpPr>
          <p:nvPr>
            <p:ph idx="1"/>
          </p:nvPr>
        </p:nvSpPr>
        <p:spPr/>
        <p:txBody>
          <a:bodyPr/>
          <a:lstStyle/>
          <a:p>
            <a:r>
              <a:rPr lang="en-US" dirty="0"/>
              <a:t>GWAS peaks can be wide and include:</a:t>
            </a:r>
          </a:p>
          <a:p>
            <a:pPr lvl="1"/>
            <a:r>
              <a:rPr lang="en-US" dirty="0"/>
              <a:t>No genes </a:t>
            </a:r>
            <a:r>
              <a:rPr lang="en-US" dirty="0">
                <a:sym typeface="Wingdings" panose="05000000000000000000" pitchFamily="2" charset="2"/>
              </a:rPr>
              <a:t> what does the SNP change?</a:t>
            </a:r>
          </a:p>
          <a:p>
            <a:pPr lvl="1"/>
            <a:r>
              <a:rPr lang="en-US" dirty="0">
                <a:sym typeface="Wingdings" panose="05000000000000000000" pitchFamily="2" charset="2"/>
              </a:rPr>
              <a:t>One gene  does this implicate the gene?</a:t>
            </a:r>
          </a:p>
          <a:p>
            <a:pPr lvl="1"/>
            <a:r>
              <a:rPr lang="en-US" dirty="0">
                <a:sym typeface="Wingdings" panose="05000000000000000000" pitchFamily="2" charset="2"/>
              </a:rPr>
              <a:t>More than one gene  which gene(s) does this implicate?</a:t>
            </a:r>
          </a:p>
          <a:p>
            <a:r>
              <a:rPr lang="en-US" dirty="0">
                <a:sym typeface="Wingdings" panose="05000000000000000000" pitchFamily="2" charset="2"/>
              </a:rPr>
              <a:t>Determining a set of “truly” causal genes or SNPs from genotypes is an active area of research </a:t>
            </a:r>
          </a:p>
          <a:p>
            <a:r>
              <a:rPr lang="en-US" dirty="0">
                <a:sym typeface="Wingdings" panose="05000000000000000000" pitchFamily="2" charset="2"/>
              </a:rPr>
              <a:t>Sometimes LD-buddies are too close, and other data are required to determine causation, e.g. LD=1</a:t>
            </a:r>
            <a:endParaRPr lang="en-NL" dirty="0"/>
          </a:p>
        </p:txBody>
      </p:sp>
      <p:sp>
        <p:nvSpPr>
          <p:cNvPr id="3" name="Text Placeholder 2">
            <a:extLst>
              <a:ext uri="{FF2B5EF4-FFF2-40B4-BE49-F238E27FC236}">
                <a16:creationId xmlns:a16="http://schemas.microsoft.com/office/drawing/2014/main" id="{FBA4D79F-FED7-047C-F00E-29242E9F6509}"/>
              </a:ext>
            </a:extLst>
          </p:cNvPr>
          <p:cNvSpPr>
            <a:spLocks noGrp="1"/>
          </p:cNvSpPr>
          <p:nvPr>
            <p:ph type="body" sz="quarter" idx="10"/>
          </p:nvPr>
        </p:nvSpPr>
        <p:spPr/>
        <p:txBody>
          <a:bodyPr/>
          <a:lstStyle/>
          <a:p>
            <a:r>
              <a:rPr lang="en-US" dirty="0"/>
              <a:t>Fine mapping</a:t>
            </a:r>
            <a:endParaRPr lang="en-NL" dirty="0"/>
          </a:p>
        </p:txBody>
      </p:sp>
    </p:spTree>
    <p:extLst>
      <p:ext uri="{BB962C8B-B14F-4D97-AF65-F5344CB8AC3E}">
        <p14:creationId xmlns:p14="http://schemas.microsoft.com/office/powerpoint/2010/main" val="71564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009651" y="643366"/>
            <a:ext cx="8172698" cy="5041816"/>
          </a:xfrm>
          <a:prstGeom prst="rect">
            <a:avLst/>
          </a:prstGeom>
        </p:spPr>
      </p:pic>
    </p:spTree>
    <p:extLst>
      <p:ext uri="{BB962C8B-B14F-4D97-AF65-F5344CB8AC3E}">
        <p14:creationId xmlns:p14="http://schemas.microsoft.com/office/powerpoint/2010/main" val="6838433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nl-NL" dirty="0"/>
              <a:t>What is the function of the gene?</a:t>
            </a:r>
          </a:p>
          <a:p>
            <a:pPr lvl="1"/>
            <a:r>
              <a:rPr lang="nl-NL" dirty="0"/>
              <a:t>Look up gene function in databases</a:t>
            </a:r>
          </a:p>
          <a:p>
            <a:pPr lvl="2">
              <a:spcAft>
                <a:spcPts val="600"/>
              </a:spcAft>
            </a:pPr>
            <a:r>
              <a:rPr lang="nl-NL" dirty="0"/>
              <a:t>Encode, Regulome DB, Gene Ontology, Reactome, KEGG</a:t>
            </a:r>
          </a:p>
          <a:p>
            <a:pPr lvl="2">
              <a:spcAft>
                <a:spcPts val="600"/>
              </a:spcAft>
            </a:pPr>
            <a:r>
              <a:rPr lang="nl-NL" sz="2400" dirty="0"/>
              <a:t>FUMA (Watanabe et al. </a:t>
            </a:r>
            <a:r>
              <a:rPr lang="nl-NL" sz="2400" i="1" dirty="0"/>
              <a:t>Nat Comm, </a:t>
            </a:r>
            <a:r>
              <a:rPr lang="nl-NL" sz="2400" dirty="0"/>
              <a:t>2017) integrates information from functional reference databases</a:t>
            </a:r>
            <a:endParaRPr lang="nl-NL" dirty="0"/>
          </a:p>
          <a:p>
            <a:pPr lvl="1"/>
            <a:r>
              <a:rPr lang="nl-NL" dirty="0"/>
              <a:t>Look up </a:t>
            </a:r>
            <a:r>
              <a:rPr lang="nl-NL" i="1" dirty="0"/>
              <a:t>predicted </a:t>
            </a:r>
            <a:r>
              <a:rPr lang="nl-NL" dirty="0"/>
              <a:t>gene function</a:t>
            </a:r>
          </a:p>
          <a:p>
            <a:pPr lvl="2"/>
            <a:r>
              <a:rPr lang="nl-NL" dirty="0"/>
              <a:t>Gene Network – </a:t>
            </a:r>
            <a:r>
              <a:rPr lang="en-US" b="0" i="0" dirty="0">
                <a:solidFill>
                  <a:schemeClr val="bg2"/>
                </a:solidFill>
                <a:effectLst/>
                <a:latin typeface="GG"/>
              </a:rPr>
              <a:t>predicts pathway membership based on observed co-regulation </a:t>
            </a:r>
            <a:r>
              <a:rPr lang="en-US" b="0" i="0" dirty="0">
                <a:solidFill>
                  <a:schemeClr val="bg2"/>
                </a:solidFill>
                <a:effectLst/>
                <a:latin typeface="Harding"/>
              </a:rPr>
              <a:t>of genes annotated to a certain HPO term with other genes</a:t>
            </a:r>
            <a:r>
              <a:rPr lang="en-US" b="0" i="0" dirty="0">
                <a:solidFill>
                  <a:srgbClr val="222222"/>
                </a:solidFill>
                <a:effectLst/>
                <a:latin typeface="Harding"/>
              </a:rPr>
              <a:t> </a:t>
            </a:r>
            <a:r>
              <a:rPr lang="en-US" b="0" i="0" dirty="0">
                <a:solidFill>
                  <a:schemeClr val="bg2"/>
                </a:solidFill>
                <a:effectLst/>
                <a:latin typeface="GG"/>
              </a:rPr>
              <a:t>(from public RNA-seq data) </a:t>
            </a:r>
          </a:p>
          <a:p>
            <a:pPr lvl="1"/>
            <a:r>
              <a:rPr lang="nl-NL" dirty="0"/>
              <a:t>Look up experimental studies on PubMed</a:t>
            </a:r>
          </a:p>
          <a:p>
            <a:endParaRPr lang="en-US" dirty="0"/>
          </a:p>
        </p:txBody>
      </p:sp>
      <p:sp>
        <p:nvSpPr>
          <p:cNvPr id="7" name="Text Placeholder 6">
            <a:extLst>
              <a:ext uri="{FF2B5EF4-FFF2-40B4-BE49-F238E27FC236}">
                <a16:creationId xmlns:a16="http://schemas.microsoft.com/office/drawing/2014/main" id="{2FEC216E-FAB6-6F68-3FB4-C36E6493CC01}"/>
              </a:ext>
            </a:extLst>
          </p:cNvPr>
          <p:cNvSpPr>
            <a:spLocks noGrp="1"/>
          </p:cNvSpPr>
          <p:nvPr>
            <p:ph type="body" sz="quarter" idx="10"/>
          </p:nvPr>
        </p:nvSpPr>
        <p:spPr/>
        <p:txBody>
          <a:bodyPr/>
          <a:lstStyle/>
          <a:p>
            <a:r>
              <a:rPr lang="nl-NL" dirty="0"/>
              <a:t>Gene function look-up</a:t>
            </a:r>
            <a:endParaRPr lang="en-NL" dirty="0"/>
          </a:p>
        </p:txBody>
      </p:sp>
    </p:spTree>
    <p:extLst>
      <p:ext uri="{BB962C8B-B14F-4D97-AF65-F5344CB8AC3E}">
        <p14:creationId xmlns:p14="http://schemas.microsoft.com/office/powerpoint/2010/main" val="175803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9BB610-D8C6-2E42-1D38-7B6A69FE8664}"/>
              </a:ext>
            </a:extLst>
          </p:cNvPr>
          <p:cNvSpPr>
            <a:spLocks noGrp="1"/>
          </p:cNvSpPr>
          <p:nvPr>
            <p:ph idx="1"/>
          </p:nvPr>
        </p:nvSpPr>
        <p:spPr/>
        <p:txBody>
          <a:bodyPr/>
          <a:lstStyle/>
          <a:p>
            <a:pPr>
              <a:lnSpc>
                <a:spcPct val="150000"/>
              </a:lnSpc>
            </a:pPr>
            <a:r>
              <a:rPr lang="en-US" dirty="0" err="1"/>
              <a:t>eQTL</a:t>
            </a:r>
            <a:endParaRPr lang="en-US" dirty="0"/>
          </a:p>
          <a:p>
            <a:pPr>
              <a:lnSpc>
                <a:spcPct val="150000"/>
              </a:lnSpc>
            </a:pPr>
            <a:r>
              <a:rPr lang="en-US" dirty="0" err="1"/>
              <a:t>pQTL</a:t>
            </a:r>
            <a:endParaRPr lang="en-US" dirty="0"/>
          </a:p>
          <a:p>
            <a:pPr>
              <a:lnSpc>
                <a:spcPct val="150000"/>
              </a:lnSpc>
            </a:pPr>
            <a:r>
              <a:rPr lang="en-US" dirty="0"/>
              <a:t>Chromatin state/epigenetics</a:t>
            </a:r>
          </a:p>
          <a:p>
            <a:pPr>
              <a:lnSpc>
                <a:spcPct val="150000"/>
              </a:lnSpc>
            </a:pPr>
            <a:r>
              <a:rPr lang="en-US" dirty="0"/>
              <a:t>Pathway analysis</a:t>
            </a:r>
            <a:endParaRPr lang="en-NL" dirty="0"/>
          </a:p>
        </p:txBody>
      </p:sp>
      <p:sp>
        <p:nvSpPr>
          <p:cNvPr id="3" name="Text Placeholder 2">
            <a:extLst>
              <a:ext uri="{FF2B5EF4-FFF2-40B4-BE49-F238E27FC236}">
                <a16:creationId xmlns:a16="http://schemas.microsoft.com/office/drawing/2014/main" id="{F5EF2B0F-149D-504F-8257-D401FC15B65C}"/>
              </a:ext>
            </a:extLst>
          </p:cNvPr>
          <p:cNvSpPr>
            <a:spLocks noGrp="1"/>
          </p:cNvSpPr>
          <p:nvPr>
            <p:ph type="body" sz="quarter" idx="10"/>
          </p:nvPr>
        </p:nvSpPr>
        <p:spPr/>
        <p:txBody>
          <a:bodyPr/>
          <a:lstStyle/>
          <a:p>
            <a:r>
              <a:rPr lang="en-US" dirty="0"/>
              <a:t>Functional follow-up</a:t>
            </a:r>
            <a:endParaRPr lang="en-NL" dirty="0"/>
          </a:p>
        </p:txBody>
      </p:sp>
      <p:sp>
        <p:nvSpPr>
          <p:cNvPr id="4" name="Right Brace 3">
            <a:extLst>
              <a:ext uri="{FF2B5EF4-FFF2-40B4-BE49-F238E27FC236}">
                <a16:creationId xmlns:a16="http://schemas.microsoft.com/office/drawing/2014/main" id="{34413BE0-2398-371C-28D1-72D59C86C36A}"/>
              </a:ext>
            </a:extLst>
          </p:cNvPr>
          <p:cNvSpPr/>
          <p:nvPr/>
        </p:nvSpPr>
        <p:spPr>
          <a:xfrm>
            <a:off x="5287617" y="1784074"/>
            <a:ext cx="417444" cy="241520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NL"/>
          </a:p>
        </p:txBody>
      </p:sp>
      <p:sp>
        <p:nvSpPr>
          <p:cNvPr id="8" name="TextBox 7">
            <a:extLst>
              <a:ext uri="{FF2B5EF4-FFF2-40B4-BE49-F238E27FC236}">
                <a16:creationId xmlns:a16="http://schemas.microsoft.com/office/drawing/2014/main" id="{5988719C-B0E6-4542-078C-4E0F9C32737C}"/>
              </a:ext>
            </a:extLst>
          </p:cNvPr>
          <p:cNvSpPr txBox="1"/>
          <p:nvPr/>
        </p:nvSpPr>
        <p:spPr>
          <a:xfrm>
            <a:off x="5928691" y="2191459"/>
            <a:ext cx="4676637" cy="1600438"/>
          </a:xfrm>
          <a:prstGeom prst="rect">
            <a:avLst/>
          </a:prstGeom>
          <a:noFill/>
          <a:ln>
            <a:solidFill>
              <a:schemeClr val="accent1"/>
            </a:solidFill>
          </a:ln>
        </p:spPr>
        <p:txBody>
          <a:bodyPr wrap="square" rtlCol="0">
            <a:spAutoFit/>
          </a:bodyPr>
          <a:lstStyle/>
          <a:p>
            <a:pPr marL="285750" indent="-285750">
              <a:spcAft>
                <a:spcPts val="600"/>
              </a:spcAft>
              <a:buFont typeface="Arial" panose="020B0604020202020204" pitchFamily="34" charset="0"/>
              <a:buChar char="•"/>
            </a:pPr>
            <a:r>
              <a:rPr lang="en-US" sz="2200" dirty="0">
                <a:solidFill>
                  <a:srgbClr val="0070C0"/>
                </a:solidFill>
              </a:rPr>
              <a:t>Require the tissue of interest</a:t>
            </a:r>
          </a:p>
          <a:p>
            <a:pPr marL="285750" indent="-285750">
              <a:spcAft>
                <a:spcPts val="600"/>
              </a:spcAft>
              <a:buFont typeface="Arial" panose="020B0604020202020204" pitchFamily="34" charset="0"/>
              <a:buChar char="•"/>
            </a:pPr>
            <a:r>
              <a:rPr lang="en-US" sz="2200" dirty="0">
                <a:solidFill>
                  <a:srgbClr val="0070C0"/>
                </a:solidFill>
              </a:rPr>
              <a:t>Require the time point  of interest</a:t>
            </a:r>
          </a:p>
          <a:p>
            <a:pPr marL="285750" indent="-285750">
              <a:spcAft>
                <a:spcPts val="600"/>
              </a:spcAft>
              <a:buFont typeface="Arial" panose="020B0604020202020204" pitchFamily="34" charset="0"/>
              <a:buChar char="•"/>
            </a:pPr>
            <a:r>
              <a:rPr lang="en-US" sz="2200" dirty="0">
                <a:solidFill>
                  <a:srgbClr val="0070C0"/>
                </a:solidFill>
              </a:rPr>
              <a:t>Rarely enough to demonstrate causation</a:t>
            </a:r>
            <a:endParaRPr lang="en-NL" sz="2200" dirty="0">
              <a:solidFill>
                <a:srgbClr val="0070C0"/>
              </a:solidFill>
            </a:endParaRPr>
          </a:p>
        </p:txBody>
      </p:sp>
      <p:cxnSp>
        <p:nvCxnSpPr>
          <p:cNvPr id="10" name="Straight Arrow Connector 9">
            <a:extLst>
              <a:ext uri="{FF2B5EF4-FFF2-40B4-BE49-F238E27FC236}">
                <a16:creationId xmlns:a16="http://schemas.microsoft.com/office/drawing/2014/main" id="{5FE07CC2-0531-8782-5E7E-3CC4202E5655}"/>
              </a:ext>
            </a:extLst>
          </p:cNvPr>
          <p:cNvCxnSpPr/>
          <p:nvPr/>
        </p:nvCxnSpPr>
        <p:spPr>
          <a:xfrm>
            <a:off x="3672509" y="4745935"/>
            <a:ext cx="19182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3135A0F-3816-6F36-C58E-B08C1328F4B0}"/>
              </a:ext>
            </a:extLst>
          </p:cNvPr>
          <p:cNvSpPr txBox="1"/>
          <p:nvPr/>
        </p:nvSpPr>
        <p:spPr>
          <a:xfrm>
            <a:off x="5705061" y="4530491"/>
            <a:ext cx="4094922" cy="430887"/>
          </a:xfrm>
          <a:prstGeom prst="rect">
            <a:avLst/>
          </a:prstGeom>
          <a:noFill/>
        </p:spPr>
        <p:txBody>
          <a:bodyPr wrap="square" rtlCol="0">
            <a:spAutoFit/>
          </a:bodyPr>
          <a:lstStyle/>
          <a:p>
            <a:r>
              <a:rPr lang="en-US" sz="2200" dirty="0">
                <a:solidFill>
                  <a:srgbClr val="0070C0"/>
                </a:solidFill>
              </a:rPr>
              <a:t>Computational, rapidly evolving</a:t>
            </a:r>
            <a:endParaRPr lang="en-NL" sz="2200" dirty="0">
              <a:solidFill>
                <a:srgbClr val="0070C0"/>
              </a:solidFill>
            </a:endParaRPr>
          </a:p>
        </p:txBody>
      </p:sp>
    </p:spTree>
    <p:extLst>
      <p:ext uri="{BB962C8B-B14F-4D97-AF65-F5344CB8AC3E}">
        <p14:creationId xmlns:p14="http://schemas.microsoft.com/office/powerpoint/2010/main" val="382534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3BF46-3DE5-5E49-095D-CDA8A0689EAA}"/>
              </a:ext>
            </a:extLst>
          </p:cNvPr>
          <p:cNvSpPr>
            <a:spLocks noGrp="1"/>
          </p:cNvSpPr>
          <p:nvPr>
            <p:ph idx="1"/>
          </p:nvPr>
        </p:nvSpPr>
        <p:spPr>
          <a:xfrm>
            <a:off x="740395" y="4619520"/>
            <a:ext cx="10711209" cy="1329978"/>
          </a:xfrm>
        </p:spPr>
        <p:txBody>
          <a:bodyPr>
            <a:noAutofit/>
          </a:bodyPr>
          <a:lstStyle/>
          <a:p>
            <a:r>
              <a:rPr lang="en-US" sz="2200" dirty="0"/>
              <a:t>Association between expression of a particular gene and a genomic variant</a:t>
            </a:r>
          </a:p>
          <a:p>
            <a:r>
              <a:rPr lang="en-US" sz="2200" dirty="0"/>
              <a:t>Expression measured using mRNA levels</a:t>
            </a:r>
          </a:p>
          <a:p>
            <a:r>
              <a:rPr lang="en-US" sz="2200" dirty="0"/>
              <a:t>Link GWAS SNPs to gene expression using databases (</a:t>
            </a:r>
            <a:r>
              <a:rPr lang="en-US" sz="2200" dirty="0" err="1"/>
              <a:t>GTEx</a:t>
            </a:r>
            <a:r>
              <a:rPr lang="en-US" sz="2200" dirty="0"/>
              <a:t>, </a:t>
            </a:r>
            <a:r>
              <a:rPr lang="en-US" sz="2200" dirty="0" err="1"/>
              <a:t>brainspan</a:t>
            </a:r>
            <a:r>
              <a:rPr lang="en-US" sz="2200" dirty="0"/>
              <a:t>, …) to identify </a:t>
            </a:r>
            <a:r>
              <a:rPr lang="en-US" sz="2200" dirty="0" err="1"/>
              <a:t>eQTL’s</a:t>
            </a:r>
            <a:endParaRPr lang="en-US" sz="2200" dirty="0"/>
          </a:p>
          <a:p>
            <a:r>
              <a:rPr lang="en-US" sz="2200" dirty="0"/>
              <a:t>Rarely sufficient to demonstrate causation</a:t>
            </a:r>
          </a:p>
        </p:txBody>
      </p:sp>
      <p:sp>
        <p:nvSpPr>
          <p:cNvPr id="3" name="Text Placeholder 2">
            <a:extLst>
              <a:ext uri="{FF2B5EF4-FFF2-40B4-BE49-F238E27FC236}">
                <a16:creationId xmlns:a16="http://schemas.microsoft.com/office/drawing/2014/main" id="{9E58373A-8EDF-58C1-97A1-980698600B04}"/>
              </a:ext>
            </a:extLst>
          </p:cNvPr>
          <p:cNvSpPr>
            <a:spLocks noGrp="1"/>
          </p:cNvSpPr>
          <p:nvPr>
            <p:ph type="body" sz="quarter" idx="10"/>
          </p:nvPr>
        </p:nvSpPr>
        <p:spPr/>
        <p:txBody>
          <a:bodyPr/>
          <a:lstStyle/>
          <a:p>
            <a:r>
              <a:rPr lang="en-US" dirty="0" err="1"/>
              <a:t>eQTL</a:t>
            </a:r>
            <a:endParaRPr lang="en-NL" dirty="0"/>
          </a:p>
        </p:txBody>
      </p:sp>
      <p:pic>
        <p:nvPicPr>
          <p:cNvPr id="3074" name="Picture 2" descr="Figure 1">
            <a:extLst>
              <a:ext uri="{FF2B5EF4-FFF2-40B4-BE49-F238E27FC236}">
                <a16:creationId xmlns:a16="http://schemas.microsoft.com/office/drawing/2014/main" id="{7CB09C78-FFA6-7839-5112-97E0809BA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871" y="1434343"/>
            <a:ext cx="6386258" cy="29478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99D37CC-BC36-BFF4-BB71-5E9395D23D63}"/>
              </a:ext>
            </a:extLst>
          </p:cNvPr>
          <p:cNvSpPr txBox="1"/>
          <p:nvPr/>
        </p:nvSpPr>
        <p:spPr>
          <a:xfrm>
            <a:off x="9417324" y="3841474"/>
            <a:ext cx="2350605" cy="646331"/>
          </a:xfrm>
          <a:prstGeom prst="rect">
            <a:avLst/>
          </a:prstGeom>
          <a:noFill/>
        </p:spPr>
        <p:txBody>
          <a:bodyPr wrap="square" rtlCol="0">
            <a:spAutoFit/>
          </a:bodyPr>
          <a:lstStyle/>
          <a:p>
            <a:r>
              <a:rPr lang="en-US" dirty="0">
                <a:solidFill>
                  <a:schemeClr val="bg1"/>
                </a:solidFill>
              </a:rPr>
              <a:t>Zhu et al. 2016, </a:t>
            </a:r>
            <a:r>
              <a:rPr lang="en-US" i="1" dirty="0">
                <a:solidFill>
                  <a:schemeClr val="bg1"/>
                </a:solidFill>
              </a:rPr>
              <a:t>Nature Genetics</a:t>
            </a:r>
            <a:endParaRPr lang="en-NL" i="1" dirty="0">
              <a:solidFill>
                <a:schemeClr val="bg1"/>
              </a:solidFill>
            </a:endParaRPr>
          </a:p>
        </p:txBody>
      </p:sp>
    </p:spTree>
    <p:extLst>
      <p:ext uri="{BB962C8B-B14F-4D97-AF65-F5344CB8AC3E}">
        <p14:creationId xmlns:p14="http://schemas.microsoft.com/office/powerpoint/2010/main" val="135699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741812-BC2A-6532-9E34-640DC474567B}"/>
              </a:ext>
            </a:extLst>
          </p:cNvPr>
          <p:cNvSpPr>
            <a:spLocks noGrp="1"/>
          </p:cNvSpPr>
          <p:nvPr>
            <p:ph idx="1"/>
          </p:nvPr>
        </p:nvSpPr>
        <p:spPr>
          <a:xfrm>
            <a:off x="387350" y="1685921"/>
            <a:ext cx="5914059" cy="4351338"/>
          </a:xfrm>
        </p:spPr>
        <p:txBody>
          <a:bodyPr>
            <a:normAutofit/>
          </a:bodyPr>
          <a:lstStyle/>
          <a:p>
            <a:r>
              <a:rPr lang="en-US" sz="2600" dirty="0"/>
              <a:t>Methyl groups bind to Cytosine bases, particularly at C-G sequences </a:t>
            </a:r>
            <a:r>
              <a:rPr lang="en-US" sz="2600" dirty="0">
                <a:sym typeface="Wingdings" panose="05000000000000000000" pitchFamily="2" charset="2"/>
              </a:rPr>
              <a:t> CpG sites</a:t>
            </a:r>
          </a:p>
          <a:p>
            <a:pPr lvl="1"/>
            <a:r>
              <a:rPr lang="en-US" sz="2600" dirty="0">
                <a:sym typeface="Wingdings" panose="05000000000000000000" pitchFamily="2" charset="2"/>
              </a:rPr>
              <a:t>Increased methylation decreases the binding affinity of RNA polymerase  reduced transcription</a:t>
            </a:r>
          </a:p>
          <a:p>
            <a:r>
              <a:rPr lang="en-US" sz="2600" dirty="0">
                <a:sym typeface="Wingdings" panose="05000000000000000000" pitchFamily="2" charset="2"/>
              </a:rPr>
              <a:t>Acetyl groups bind to histones (proteins that bind and package DNA)</a:t>
            </a:r>
          </a:p>
          <a:p>
            <a:pPr lvl="1"/>
            <a:r>
              <a:rPr lang="en-US" sz="2600" dirty="0">
                <a:sym typeface="Wingdings" panose="05000000000000000000" pitchFamily="2" charset="2"/>
              </a:rPr>
              <a:t>When histones are deacetylated, chromatin becomes more densely packaged  reduced transcription</a:t>
            </a:r>
          </a:p>
        </p:txBody>
      </p:sp>
      <p:sp>
        <p:nvSpPr>
          <p:cNvPr id="3" name="Text Placeholder 2">
            <a:extLst>
              <a:ext uri="{FF2B5EF4-FFF2-40B4-BE49-F238E27FC236}">
                <a16:creationId xmlns:a16="http://schemas.microsoft.com/office/drawing/2014/main" id="{6935250B-C64B-2523-923F-4E54A284FEFB}"/>
              </a:ext>
            </a:extLst>
          </p:cNvPr>
          <p:cNvSpPr>
            <a:spLocks noGrp="1"/>
          </p:cNvSpPr>
          <p:nvPr>
            <p:ph type="body" sz="quarter" idx="10"/>
          </p:nvPr>
        </p:nvSpPr>
        <p:spPr/>
        <p:txBody>
          <a:bodyPr/>
          <a:lstStyle/>
          <a:p>
            <a:r>
              <a:rPr lang="en-US" dirty="0"/>
              <a:t>Chromatin state/epigenetics</a:t>
            </a:r>
            <a:endParaRPr lang="en-NL" dirty="0"/>
          </a:p>
        </p:txBody>
      </p:sp>
      <p:pic>
        <p:nvPicPr>
          <p:cNvPr id="4" name="Picture 3">
            <a:extLst>
              <a:ext uri="{FF2B5EF4-FFF2-40B4-BE49-F238E27FC236}">
                <a16:creationId xmlns:a16="http://schemas.microsoft.com/office/drawing/2014/main" id="{08F4E6B8-80E3-43FA-8A18-39669DB9A514}"/>
              </a:ext>
            </a:extLst>
          </p:cNvPr>
          <p:cNvPicPr>
            <a:picLocks noChangeAspect="1"/>
          </p:cNvPicPr>
          <p:nvPr/>
        </p:nvPicPr>
        <p:blipFill>
          <a:blip r:embed="rId3"/>
          <a:stretch>
            <a:fillRect/>
          </a:stretch>
        </p:blipFill>
        <p:spPr>
          <a:xfrm>
            <a:off x="6713451" y="2119954"/>
            <a:ext cx="4836019" cy="2976435"/>
          </a:xfrm>
          <a:prstGeom prst="rect">
            <a:avLst/>
          </a:prstGeom>
        </p:spPr>
      </p:pic>
    </p:spTree>
    <p:extLst>
      <p:ext uri="{BB962C8B-B14F-4D97-AF65-F5344CB8AC3E}">
        <p14:creationId xmlns:p14="http://schemas.microsoft.com/office/powerpoint/2010/main" val="306343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39C0022-0548-4F2C-8620-C954122FCFF1}"/>
              </a:ext>
            </a:extLst>
          </p:cNvPr>
          <p:cNvSpPr>
            <a:spLocks noGrp="1"/>
          </p:cNvSpPr>
          <p:nvPr>
            <p:ph idx="1"/>
          </p:nvPr>
        </p:nvSpPr>
        <p:spPr/>
        <p:txBody>
          <a:bodyPr>
            <a:normAutofit/>
          </a:bodyPr>
          <a:lstStyle/>
          <a:p>
            <a:r>
              <a:rPr lang="en-US" sz="3000" dirty="0"/>
              <a:t>Experts curate gene sets/pathways (groups of genes that share common biological function, chromosomal location, or regulation)</a:t>
            </a:r>
          </a:p>
          <a:p>
            <a:pPr lvl="1"/>
            <a:r>
              <a:rPr lang="en-US" sz="3000" dirty="0"/>
              <a:t>KEGG, </a:t>
            </a:r>
            <a:r>
              <a:rPr lang="en-US" sz="3000" dirty="0" err="1"/>
              <a:t>reactome</a:t>
            </a:r>
            <a:r>
              <a:rPr lang="en-US" sz="3000" dirty="0"/>
              <a:t>, gene ontology (and more)</a:t>
            </a:r>
          </a:p>
          <a:p>
            <a:pPr lvl="1"/>
            <a:r>
              <a:rPr lang="en-US" sz="3000" dirty="0"/>
              <a:t>Bundled in GSEA database: </a:t>
            </a:r>
            <a:r>
              <a:rPr lang="en-US" sz="3000" dirty="0">
                <a:hlinkClick r:id="rId3"/>
              </a:rPr>
              <a:t>http://software.broadinstitute.org/gsea</a:t>
            </a:r>
            <a:endParaRPr lang="en-US" sz="3000" dirty="0"/>
          </a:p>
          <a:p>
            <a:r>
              <a:rPr lang="en-US" sz="3000" dirty="0"/>
              <a:t>Test which gene sets are “enriched” (DEPICT, MAGMA)</a:t>
            </a:r>
          </a:p>
          <a:p>
            <a:pPr lvl="1"/>
            <a:endParaRPr lang="en-US" sz="3000" dirty="0"/>
          </a:p>
        </p:txBody>
      </p:sp>
      <p:sp>
        <p:nvSpPr>
          <p:cNvPr id="3" name="Text Placeholder 2">
            <a:extLst>
              <a:ext uri="{FF2B5EF4-FFF2-40B4-BE49-F238E27FC236}">
                <a16:creationId xmlns:a16="http://schemas.microsoft.com/office/drawing/2014/main" id="{352F8C0A-75B8-B7AC-E35D-CC51FA8E2181}"/>
              </a:ext>
            </a:extLst>
          </p:cNvPr>
          <p:cNvSpPr>
            <a:spLocks noGrp="1"/>
          </p:cNvSpPr>
          <p:nvPr>
            <p:ph type="body" sz="quarter" idx="10"/>
          </p:nvPr>
        </p:nvSpPr>
        <p:spPr/>
        <p:txBody>
          <a:bodyPr/>
          <a:lstStyle/>
          <a:p>
            <a:r>
              <a:rPr lang="en-US" dirty="0"/>
              <a:t>Pathway analysis</a:t>
            </a:r>
            <a:endParaRPr lang="en-NL" dirty="0"/>
          </a:p>
        </p:txBody>
      </p:sp>
    </p:spTree>
    <p:extLst>
      <p:ext uri="{BB962C8B-B14F-4D97-AF65-F5344CB8AC3E}">
        <p14:creationId xmlns:p14="http://schemas.microsoft.com/office/powerpoint/2010/main" val="188355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7350" y="1685921"/>
            <a:ext cx="4647166" cy="4351338"/>
          </a:xfrm>
        </p:spPr>
        <p:txBody>
          <a:bodyPr>
            <a:normAutofit fontScale="92500" lnSpcReduction="10000"/>
          </a:bodyPr>
          <a:lstStyle/>
          <a:p>
            <a:pPr lvl="1"/>
            <a:r>
              <a:rPr lang="en-US" sz="3000" dirty="0"/>
              <a:t>Using histone mark data; e.g. partitioned LD score regression (Finucane et al., </a:t>
            </a:r>
            <a:r>
              <a:rPr lang="en-US" sz="3000" i="1" dirty="0"/>
              <a:t>Nat Gen </a:t>
            </a:r>
            <a:r>
              <a:rPr lang="en-US" sz="3000" dirty="0"/>
              <a:t>2015)</a:t>
            </a:r>
          </a:p>
          <a:p>
            <a:pPr lvl="2"/>
            <a:r>
              <a:rPr lang="en-US" sz="2000" b="0" i="0" dirty="0">
                <a:solidFill>
                  <a:schemeClr val="bg2"/>
                </a:solidFill>
                <a:effectLst/>
                <a:latin typeface="Harding"/>
              </a:rPr>
              <a:t>estimate the proportion of genome-wide SNP heritability attributable to various functional categories, using information from all SNPs and explicitly modeling LD</a:t>
            </a:r>
          </a:p>
          <a:p>
            <a:pPr lvl="1"/>
            <a:r>
              <a:rPr lang="en-US" sz="3000" dirty="0"/>
              <a:t>Using gene expression data (e.g. DEPICT or LDSC-SEG)</a:t>
            </a:r>
          </a:p>
        </p:txBody>
      </p:sp>
      <p:sp>
        <p:nvSpPr>
          <p:cNvPr id="7" name="Text Placeholder 6">
            <a:extLst>
              <a:ext uri="{FF2B5EF4-FFF2-40B4-BE49-F238E27FC236}">
                <a16:creationId xmlns:a16="http://schemas.microsoft.com/office/drawing/2014/main" id="{FFB015A1-CB85-B82E-9DC0-B9B7A3CA77D7}"/>
              </a:ext>
            </a:extLst>
          </p:cNvPr>
          <p:cNvSpPr>
            <a:spLocks noGrp="1"/>
          </p:cNvSpPr>
          <p:nvPr>
            <p:ph type="body" sz="quarter" idx="10"/>
          </p:nvPr>
        </p:nvSpPr>
        <p:spPr/>
        <p:txBody>
          <a:bodyPr/>
          <a:lstStyle/>
          <a:p>
            <a:r>
              <a:rPr lang="en-US" sz="6000" dirty="0"/>
              <a:t>Tests for tissue enrichment</a:t>
            </a:r>
          </a:p>
        </p:txBody>
      </p:sp>
      <p:pic>
        <p:nvPicPr>
          <p:cNvPr id="5" name="Content Placeholder 3">
            <a:extLst>
              <a:ext uri="{FF2B5EF4-FFF2-40B4-BE49-F238E27FC236}">
                <a16:creationId xmlns:a16="http://schemas.microsoft.com/office/drawing/2014/main" id="{5C3DEA1B-E7FF-4EE3-A607-91157609A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6650" y="1604296"/>
            <a:ext cx="5786057" cy="4654187"/>
          </a:xfrm>
          <a:prstGeom prst="rect">
            <a:avLst/>
          </a:prstGeom>
        </p:spPr>
      </p:pic>
    </p:spTree>
    <p:extLst>
      <p:ext uri="{BB962C8B-B14F-4D97-AF65-F5344CB8AC3E}">
        <p14:creationId xmlns:p14="http://schemas.microsoft.com/office/powerpoint/2010/main" val="36719173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4053" y="1717818"/>
            <a:ext cx="5511947" cy="4351338"/>
          </a:xfrm>
        </p:spPr>
        <p:txBody>
          <a:bodyPr>
            <a:normAutofit/>
          </a:bodyPr>
          <a:lstStyle/>
          <a:p>
            <a:r>
              <a:rPr lang="en-US" sz="2400" i="1" dirty="0"/>
              <a:t>In vivo: </a:t>
            </a:r>
            <a:r>
              <a:rPr lang="en-US" sz="2400" dirty="0"/>
              <a:t>Knockdown/out experiments in lab animals (e.g. CRISPR-</a:t>
            </a:r>
            <a:r>
              <a:rPr lang="en-US" sz="2400" dirty="0" err="1"/>
              <a:t>cas</a:t>
            </a:r>
            <a:r>
              <a:rPr lang="en-US" sz="2400" dirty="0"/>
              <a:t>)</a:t>
            </a:r>
          </a:p>
          <a:p>
            <a:r>
              <a:rPr lang="en-US" sz="2400" i="1" dirty="0"/>
              <a:t>In vitro: </a:t>
            </a:r>
            <a:r>
              <a:rPr lang="en-US" sz="2400" dirty="0"/>
              <a:t>Induced pluripotent stem cells (</a:t>
            </a:r>
            <a:r>
              <a:rPr lang="en-US" sz="2400" dirty="0" err="1"/>
              <a:t>iPSCs</a:t>
            </a:r>
            <a:r>
              <a:rPr lang="en-US" sz="2400" dirty="0"/>
              <a:t>) from humans</a:t>
            </a:r>
            <a:endParaRPr lang="en-US" sz="2000" dirty="0"/>
          </a:p>
          <a:p>
            <a:endParaRPr lang="en-US" sz="2400" dirty="0"/>
          </a:p>
          <a:p>
            <a:pPr marL="0" indent="0">
              <a:buNone/>
            </a:pPr>
            <a:r>
              <a:rPr lang="en-US" sz="2400" dirty="0"/>
              <a:t>Prime example: </a:t>
            </a:r>
          </a:p>
          <a:p>
            <a:pPr marL="0" indent="0">
              <a:buNone/>
            </a:pPr>
            <a:r>
              <a:rPr lang="en-US" sz="2400" dirty="0" err="1"/>
              <a:t>Claussnitzer</a:t>
            </a:r>
            <a:r>
              <a:rPr lang="en-US" sz="2400" dirty="0"/>
              <a:t> et al. </a:t>
            </a:r>
            <a:r>
              <a:rPr lang="en-US" sz="2400" i="1" dirty="0"/>
              <a:t>NEJM </a:t>
            </a:r>
            <a:r>
              <a:rPr lang="en-US" sz="2400" dirty="0"/>
              <a:t>2015</a:t>
            </a:r>
          </a:p>
          <a:p>
            <a:endParaRPr lang="en-US" dirty="0"/>
          </a:p>
        </p:txBody>
      </p:sp>
      <p:sp>
        <p:nvSpPr>
          <p:cNvPr id="4" name="Text Placeholder 3">
            <a:extLst>
              <a:ext uri="{FF2B5EF4-FFF2-40B4-BE49-F238E27FC236}">
                <a16:creationId xmlns:a16="http://schemas.microsoft.com/office/drawing/2014/main" id="{54704E2B-98E3-9DD8-DAAD-BB8170F7DB24}"/>
              </a:ext>
            </a:extLst>
          </p:cNvPr>
          <p:cNvSpPr>
            <a:spLocks noGrp="1"/>
          </p:cNvSpPr>
          <p:nvPr>
            <p:ph type="body" sz="quarter" idx="10"/>
          </p:nvPr>
        </p:nvSpPr>
        <p:spPr/>
        <p:txBody>
          <a:bodyPr/>
          <a:lstStyle/>
          <a:p>
            <a:r>
              <a:rPr lang="en-US" dirty="0"/>
              <a:t>Lab experiments</a:t>
            </a:r>
            <a:endParaRPr lang="en-NL" dirty="0"/>
          </a:p>
        </p:txBody>
      </p:sp>
      <p:pic>
        <p:nvPicPr>
          <p:cNvPr id="7" name="Content Placeholder 6"/>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6494746" y="1674242"/>
            <a:ext cx="2659887" cy="2150373"/>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4746" y="4093727"/>
            <a:ext cx="2705962" cy="1522104"/>
          </a:xfrm>
          <a:prstGeom prst="rect">
            <a:avLst/>
          </a:prstGeom>
        </p:spPr>
      </p:pic>
      <p:sp>
        <p:nvSpPr>
          <p:cNvPr id="10" name="TextBox 9"/>
          <p:cNvSpPr txBox="1"/>
          <p:nvPr/>
        </p:nvSpPr>
        <p:spPr>
          <a:xfrm>
            <a:off x="9337896" y="1658464"/>
            <a:ext cx="2270051" cy="1631216"/>
          </a:xfrm>
          <a:prstGeom prst="rect">
            <a:avLst/>
          </a:prstGeom>
          <a:noFill/>
        </p:spPr>
        <p:txBody>
          <a:bodyPr wrap="square" rtlCol="0">
            <a:spAutoFit/>
          </a:bodyPr>
          <a:lstStyle/>
          <a:p>
            <a:r>
              <a:rPr lang="nl-NL" sz="2000" dirty="0">
                <a:solidFill>
                  <a:schemeClr val="bg1"/>
                </a:solidFill>
              </a:rPr>
              <a:t>Genetically identical mice, except double knockdown of leptin gene (left)</a:t>
            </a:r>
            <a:endParaRPr lang="en-US" sz="2000" dirty="0">
              <a:solidFill>
                <a:schemeClr val="bg1"/>
              </a:solidFill>
            </a:endParaRPr>
          </a:p>
        </p:txBody>
      </p:sp>
      <p:sp>
        <p:nvSpPr>
          <p:cNvPr id="11" name="TextBox 10"/>
          <p:cNvSpPr txBox="1"/>
          <p:nvPr/>
        </p:nvSpPr>
        <p:spPr>
          <a:xfrm>
            <a:off x="9417881" y="4056150"/>
            <a:ext cx="2471092" cy="1938992"/>
          </a:xfrm>
          <a:prstGeom prst="rect">
            <a:avLst/>
          </a:prstGeom>
          <a:noFill/>
        </p:spPr>
        <p:txBody>
          <a:bodyPr wrap="square" rtlCol="0">
            <a:spAutoFit/>
          </a:bodyPr>
          <a:lstStyle/>
          <a:p>
            <a:r>
              <a:rPr lang="nl-NL" sz="2000" dirty="0">
                <a:solidFill>
                  <a:schemeClr val="bg1"/>
                </a:solidFill>
              </a:rPr>
              <a:t>iPSCs: “brains in a petri dish”. Growing neurons from skin cells by bringing skin cells back to stem cell stage.</a:t>
            </a:r>
            <a:endParaRPr lang="en-US" sz="2000" dirty="0">
              <a:solidFill>
                <a:schemeClr val="bg1"/>
              </a:solidFill>
            </a:endParaRPr>
          </a:p>
        </p:txBody>
      </p:sp>
    </p:spTree>
    <p:extLst>
      <p:ext uri="{BB962C8B-B14F-4D97-AF65-F5344CB8AC3E}">
        <p14:creationId xmlns:p14="http://schemas.microsoft.com/office/powerpoint/2010/main" val="915816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877</TotalTime>
  <Words>5026</Words>
  <Application>Microsoft Office PowerPoint</Application>
  <PresentationFormat>Widescreen</PresentationFormat>
  <Paragraphs>574</Paragraphs>
  <Slides>68</Slides>
  <Notes>35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68</vt:i4>
      </vt:variant>
    </vt:vector>
  </HeadingPairs>
  <TitlesOfParts>
    <vt:vector size="80" baseType="lpstr">
      <vt:lpstr>Arial</vt:lpstr>
      <vt:lpstr>Calibri</vt:lpstr>
      <vt:lpstr>Calibri Light</vt:lpstr>
      <vt:lpstr>Cambria Math</vt:lpstr>
      <vt:lpstr>CMSS10</vt:lpstr>
      <vt:lpstr>CMSY9</vt:lpstr>
      <vt:lpstr>Consolas</vt:lpstr>
      <vt:lpstr>GG</vt:lpstr>
      <vt:lpstr>Harding</vt:lpstr>
      <vt:lpstr>Titillium Web</vt:lpstr>
      <vt:lpstr>Wingdings</vt:lpstr>
      <vt:lpstr>Office Theme</vt:lpstr>
      <vt:lpstr>Genetic Discovery</vt:lpstr>
      <vt:lpstr>Genetic discovery  Candidate gene studies vs. GWAS Meta-analysis Obtaining independent signals QC of GWAS summary statistics Using GWAS results  </vt:lpstr>
      <vt:lpstr>Genetic discovery</vt:lpstr>
      <vt:lpstr>Candidate gene studies – 1 </vt:lpstr>
      <vt:lpstr>Candidate gene studies – 2 </vt:lpstr>
      <vt:lpstr>Replication attempts of candidate gene studies </vt:lpstr>
      <vt:lpstr>PowerPoint Presentation</vt:lpstr>
      <vt:lpstr>PowerPoint Presentation</vt:lpstr>
      <vt:lpstr>PowerPoint Presentation</vt:lpstr>
      <vt:lpstr>PowerPoint Presentation</vt:lpstr>
      <vt:lpstr>Advantages of GWAS</vt:lpstr>
      <vt:lpstr>Challenges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A - Genetic discovery  Candidate gene studies vs. GWAS Meta-analysis Obtaining independent signals QC of GWAS summary statistics  Using GWAS results  </vt:lpstr>
      <vt:lpstr>Back to GWAS challenges</vt:lpstr>
      <vt:lpstr>Pooling datasets</vt:lpstr>
      <vt:lpstr>Meta-analysis workflow</vt:lpstr>
      <vt:lpstr>Analysis plan</vt:lpstr>
      <vt:lpstr>Software</vt:lpstr>
      <vt:lpstr>Meta-analysis weighting scheme - 1</vt:lpstr>
      <vt:lpstr>Meta-analysis weighting scheme - 2</vt:lpstr>
      <vt:lpstr>PowerPoint Presentation</vt:lpstr>
      <vt:lpstr>PowerPoint Presentation</vt:lpstr>
      <vt:lpstr>Effect sizes from sample-size weighted meta-analysis results</vt:lpstr>
      <vt:lpstr>Part A - Genetic discovery  Candidate gene studies vs. GWAS Meta-analysis Obtaining independent signals QC of GWAS summary statistics  Using GWAS results  </vt:lpstr>
      <vt:lpstr>PowerPoint Presentation</vt:lpstr>
      <vt:lpstr>PowerPoint Presentation</vt:lpstr>
      <vt:lpstr>Part A - Genetic discovery  Candidate gene studies vs. GWAS Meta-analysis Obtaining independent signals QC of GWAS summary statistics  Using GWAS 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A - Genetic discovery  Candidate gene studies vs. GWAS Meta-analysis Obtaining independent signals QC of GWAS summary statistics Using GWAS 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Genome-wide Data Analysis</dc:title>
  <dc:creator>Ronald de Vlaming</dc:creator>
  <cp:lastModifiedBy>ESSGN project 2023</cp:lastModifiedBy>
  <cp:revision>28</cp:revision>
  <dcterms:created xsi:type="dcterms:W3CDTF">2022-07-08T12:32:10Z</dcterms:created>
  <dcterms:modified xsi:type="dcterms:W3CDTF">2023-11-07T12:52:46Z</dcterms:modified>
</cp:coreProperties>
</file>