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64" r:id="rId2"/>
  </p:sldMasterIdLst>
  <p:notesMasterIdLst>
    <p:notesMasterId r:id="rId40"/>
  </p:notesMasterIdLst>
  <p:sldIdLst>
    <p:sldId id="288" r:id="rId3"/>
    <p:sldId id="556" r:id="rId4"/>
    <p:sldId id="671" r:id="rId5"/>
    <p:sldId id="547" r:id="rId6"/>
    <p:sldId id="534" r:id="rId7"/>
    <p:sldId id="536" r:id="rId8"/>
    <p:sldId id="720" r:id="rId9"/>
    <p:sldId id="630" r:id="rId10"/>
    <p:sldId id="631" r:id="rId11"/>
    <p:sldId id="632" r:id="rId12"/>
    <p:sldId id="721" r:id="rId13"/>
    <p:sldId id="706" r:id="rId14"/>
    <p:sldId id="635" r:id="rId15"/>
    <p:sldId id="636" r:id="rId16"/>
    <p:sldId id="637" r:id="rId17"/>
    <p:sldId id="707" r:id="rId18"/>
    <p:sldId id="595" r:id="rId19"/>
    <p:sldId id="589" r:id="rId20"/>
    <p:sldId id="590" r:id="rId21"/>
    <p:sldId id="591" r:id="rId22"/>
    <p:sldId id="570" r:id="rId23"/>
    <p:sldId id="264" r:id="rId24"/>
    <p:sldId id="263" r:id="rId25"/>
    <p:sldId id="359" r:id="rId26"/>
    <p:sldId id="277" r:id="rId27"/>
    <p:sldId id="593" r:id="rId28"/>
    <p:sldId id="281" r:id="rId29"/>
    <p:sldId id="282" r:id="rId30"/>
    <p:sldId id="592" r:id="rId31"/>
    <p:sldId id="294" r:id="rId32"/>
    <p:sldId id="298" r:id="rId33"/>
    <p:sldId id="491" r:id="rId34"/>
    <p:sldId id="500" r:id="rId35"/>
    <p:sldId id="506" r:id="rId36"/>
    <p:sldId id="553" r:id="rId37"/>
    <p:sldId id="577" r:id="rId38"/>
    <p:sldId id="584"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ck Bowden" initials="JB" lastIdx="14" clrIdx="0">
    <p:extLst>
      <p:ext uri="{19B8F6BF-5375-455C-9EA6-DF929625EA0E}">
        <p15:presenceInfo xmlns:p15="http://schemas.microsoft.com/office/powerpoint/2012/main" userId="S::jb14387@bristol.ac.uk::a63861ae-6073-44d2-883b-f2274f0dc64a" providerId="AD"/>
      </p:ext>
    </p:extLst>
  </p:cmAuthor>
  <p:cmAuthor id="2" name="Eleanor Sanderson" initials="ES" lastIdx="2" clrIdx="1">
    <p:extLst>
      <p:ext uri="{19B8F6BF-5375-455C-9EA6-DF929625EA0E}">
        <p15:presenceInfo xmlns:p15="http://schemas.microsoft.com/office/powerpoint/2012/main" userId="S::es3350@bristol.ac.uk::be0d2539-0d08-4104-816e-37148e5ad6b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311A1E-1C3B-944C-A6DD-2E564F3D2DB5}" v="2" dt="2023-11-06T12:43:32.26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767" autoAdjust="0"/>
    <p:restoredTop sz="95662" autoAdjust="0"/>
  </p:normalViewPr>
  <p:slideViewPr>
    <p:cSldViewPr snapToGrid="0">
      <p:cViewPr varScale="1">
        <p:scale>
          <a:sx n="104" d="100"/>
          <a:sy n="104" d="100"/>
        </p:scale>
        <p:origin x="2160"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microsoft.com/office/2015/10/relationships/revisionInfo" Target="revisionInfo.xml"/><Relationship Id="rId20" Type="http://schemas.openxmlformats.org/officeDocument/2006/relationships/slide" Target="slides/slide18.xml"/><Relationship Id="rId41"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82B507-75D7-4AC9-916A-A1BA6C58C0B4}" type="datetimeFigureOut">
              <a:rPr lang="en-GB" smtClean="0"/>
              <a:t>06/11/2023</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30E2F6-814B-41C2-8481-5050D7E2AB58}" type="slidenum">
              <a:rPr lang="en-GB" smtClean="0"/>
              <a:t>‹#›</a:t>
            </a:fld>
            <a:endParaRPr lang="en-GB"/>
          </a:p>
        </p:txBody>
      </p:sp>
    </p:spTree>
    <p:extLst>
      <p:ext uri="{BB962C8B-B14F-4D97-AF65-F5344CB8AC3E}">
        <p14:creationId xmlns:p14="http://schemas.microsoft.com/office/powerpoint/2010/main" val="140041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xfrm>
            <a:off x="1143000" y="685800"/>
            <a:ext cx="4572000" cy="3429000"/>
          </a:xfrm>
          <a:ln/>
        </p:spPr>
      </p:sp>
      <p:sp>
        <p:nvSpPr>
          <p:cNvPr id="80899" name="Notes Placeholder 2"/>
          <p:cNvSpPr>
            <a:spLocks noGrp="1"/>
          </p:cNvSpPr>
          <p:nvPr>
            <p:ph type="body" idx="1"/>
          </p:nvPr>
        </p:nvSpPr>
        <p:spPr>
          <a:noFill/>
          <a:ln/>
        </p:spPr>
        <p:txBody>
          <a:bodyPr/>
          <a:lstStyle/>
          <a:p>
            <a:endParaRPr lang="en-GB" dirty="0"/>
          </a:p>
        </p:txBody>
      </p:sp>
      <p:sp>
        <p:nvSpPr>
          <p:cNvPr id="80900" name="Slide Number Placeholder 3"/>
          <p:cNvSpPr>
            <a:spLocks noGrp="1"/>
          </p:cNvSpPr>
          <p:nvPr>
            <p:ph type="sldNum" sz="quarter" idx="5"/>
          </p:nvPr>
        </p:nvSpPr>
        <p:spPr>
          <a:noFill/>
        </p:spPr>
        <p:txBody>
          <a:bodyPr/>
          <a:lstStyle/>
          <a:p>
            <a:fld id="{855077C4-55C5-401A-B538-C3A2A9B779F6}" type="slidenum">
              <a:rPr lang="en-US" smtClean="0"/>
              <a:pPr/>
              <a:t>3</a:t>
            </a:fld>
            <a:endParaRPr lang="en-US"/>
          </a:p>
        </p:txBody>
      </p:sp>
    </p:spTree>
    <p:extLst>
      <p:ext uri="{BB962C8B-B14F-4D97-AF65-F5344CB8AC3E}">
        <p14:creationId xmlns:p14="http://schemas.microsoft.com/office/powerpoint/2010/main" val="11978581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E1B9E73-9462-4955-9BD4-DB47F7AF9B25}" type="slidenum">
              <a:rPr lang="en-GB"/>
              <a:pPr/>
              <a:t>4</a:t>
            </a:fld>
            <a:endParaRPr lang="en-GB"/>
          </a:p>
        </p:txBody>
      </p:sp>
      <p:sp>
        <p:nvSpPr>
          <p:cNvPr id="797698" name="Rectangle 2"/>
          <p:cNvSpPr>
            <a:spLocks noGrp="1" noRot="1" noChangeAspect="1" noChangeArrowheads="1" noTextEdit="1"/>
          </p:cNvSpPr>
          <p:nvPr>
            <p:ph type="sldImg"/>
          </p:nvPr>
        </p:nvSpPr>
        <p:spPr>
          <a:xfrm>
            <a:off x="1143000" y="685800"/>
            <a:ext cx="4572000" cy="3429000"/>
          </a:xfrm>
          <a:ln/>
        </p:spPr>
      </p:sp>
      <p:sp>
        <p:nvSpPr>
          <p:cNvPr id="797699"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7978897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xfrm>
            <a:off x="1143000" y="685800"/>
            <a:ext cx="4572000" cy="3429000"/>
          </a:xfrm>
          <a:ln/>
        </p:spPr>
      </p:sp>
      <p:sp>
        <p:nvSpPr>
          <p:cNvPr id="81923" name="Notes Placeholder 2"/>
          <p:cNvSpPr>
            <a:spLocks noGrp="1"/>
          </p:cNvSpPr>
          <p:nvPr>
            <p:ph type="body" idx="1"/>
          </p:nvPr>
        </p:nvSpPr>
        <p:spPr>
          <a:noFill/>
          <a:ln/>
        </p:spPr>
        <p:txBody>
          <a:bodyPr/>
          <a:lstStyle/>
          <a:p>
            <a:endParaRPr lang="en-GB" dirty="0"/>
          </a:p>
        </p:txBody>
      </p:sp>
      <p:sp>
        <p:nvSpPr>
          <p:cNvPr id="81924" name="Slide Number Placeholder 3"/>
          <p:cNvSpPr>
            <a:spLocks noGrp="1"/>
          </p:cNvSpPr>
          <p:nvPr>
            <p:ph type="sldNum" sz="quarter" idx="5"/>
          </p:nvPr>
        </p:nvSpPr>
        <p:spPr>
          <a:noFill/>
        </p:spPr>
        <p:txBody>
          <a:bodyPr/>
          <a:lstStyle/>
          <a:p>
            <a:fld id="{B3F2D58C-B900-47DE-B2CB-6382A787A13A}" type="slidenum">
              <a:rPr lang="en-US" smtClean="0"/>
              <a:pPr/>
              <a:t>5</a:t>
            </a:fld>
            <a:endParaRPr lang="en-US"/>
          </a:p>
        </p:txBody>
      </p:sp>
    </p:spTree>
    <p:extLst>
      <p:ext uri="{BB962C8B-B14F-4D97-AF65-F5344CB8AC3E}">
        <p14:creationId xmlns:p14="http://schemas.microsoft.com/office/powerpoint/2010/main" val="35136363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xfrm>
            <a:off x="1143000" y="685800"/>
            <a:ext cx="4572000" cy="3429000"/>
          </a:xfrm>
          <a:ln/>
        </p:spPr>
      </p:sp>
      <p:sp>
        <p:nvSpPr>
          <p:cNvPr id="89091" name="Notes Placeholder 2"/>
          <p:cNvSpPr>
            <a:spLocks noGrp="1"/>
          </p:cNvSpPr>
          <p:nvPr>
            <p:ph type="body" idx="1"/>
          </p:nvPr>
        </p:nvSpPr>
        <p:spPr>
          <a:noFill/>
          <a:ln/>
        </p:spPr>
        <p:txBody>
          <a:bodyPr/>
          <a:lstStyle/>
          <a:p>
            <a:endParaRPr lang="en-GB" dirty="0"/>
          </a:p>
        </p:txBody>
      </p:sp>
      <p:sp>
        <p:nvSpPr>
          <p:cNvPr id="89092" name="Slide Number Placeholder 3"/>
          <p:cNvSpPr>
            <a:spLocks noGrp="1"/>
          </p:cNvSpPr>
          <p:nvPr>
            <p:ph type="sldNum" sz="quarter" idx="5"/>
          </p:nvPr>
        </p:nvSpPr>
        <p:spPr>
          <a:noFill/>
        </p:spPr>
        <p:txBody>
          <a:bodyPr/>
          <a:lstStyle/>
          <a:p>
            <a:fld id="{ACA8C15D-4992-421C-AB16-D683E4BB21BC}" type="slidenum">
              <a:rPr lang="en-US" smtClean="0"/>
              <a:pPr/>
              <a:t>6</a:t>
            </a:fld>
            <a:endParaRPr lang="en-US"/>
          </a:p>
        </p:txBody>
      </p:sp>
    </p:spTree>
    <p:extLst>
      <p:ext uri="{BB962C8B-B14F-4D97-AF65-F5344CB8AC3E}">
        <p14:creationId xmlns:p14="http://schemas.microsoft.com/office/powerpoint/2010/main" val="39695710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xfrm>
            <a:off x="1143000" y="685800"/>
            <a:ext cx="4572000" cy="3429000"/>
          </a:xfrm>
          <a:ln/>
        </p:spPr>
      </p:sp>
      <p:sp>
        <p:nvSpPr>
          <p:cNvPr id="89091" name="Notes Placeholder 2"/>
          <p:cNvSpPr>
            <a:spLocks noGrp="1"/>
          </p:cNvSpPr>
          <p:nvPr>
            <p:ph type="body" idx="1"/>
          </p:nvPr>
        </p:nvSpPr>
        <p:spPr>
          <a:noFill/>
          <a:ln/>
        </p:spPr>
        <p:txBody>
          <a:bodyPr/>
          <a:lstStyle/>
          <a:p>
            <a:endParaRPr lang="en-GB" dirty="0"/>
          </a:p>
        </p:txBody>
      </p:sp>
      <p:sp>
        <p:nvSpPr>
          <p:cNvPr id="89092" name="Slide Number Placeholder 3"/>
          <p:cNvSpPr>
            <a:spLocks noGrp="1"/>
          </p:cNvSpPr>
          <p:nvPr>
            <p:ph type="sldNum" sz="quarter" idx="5"/>
          </p:nvPr>
        </p:nvSpPr>
        <p:spPr>
          <a:noFill/>
        </p:spPr>
        <p:txBody>
          <a:bodyPr/>
          <a:lstStyle/>
          <a:p>
            <a:fld id="{ACA8C15D-4992-421C-AB16-D683E4BB21BC}" type="slidenum">
              <a:rPr lang="en-US" smtClean="0"/>
              <a:pPr/>
              <a:t>7</a:t>
            </a:fld>
            <a:endParaRPr lang="en-US"/>
          </a:p>
        </p:txBody>
      </p:sp>
    </p:spTree>
    <p:extLst>
      <p:ext uri="{BB962C8B-B14F-4D97-AF65-F5344CB8AC3E}">
        <p14:creationId xmlns:p14="http://schemas.microsoft.com/office/powerpoint/2010/main" val="28416907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578306E5-CE7E-4E34-8BCE-D5E209D318C1}" type="slidenum">
              <a:rPr lang="en-GB" smtClean="0"/>
              <a:pPr/>
              <a:t>8</a:t>
            </a:fld>
            <a:endParaRPr lang="en-GB"/>
          </a:p>
        </p:txBody>
      </p:sp>
      <p:sp>
        <p:nvSpPr>
          <p:cNvPr id="70659" name="Rectangle 2"/>
          <p:cNvSpPr>
            <a:spLocks noGrp="1" noRot="1" noChangeAspect="1" noChangeArrowheads="1" noTextEdit="1"/>
          </p:cNvSpPr>
          <p:nvPr>
            <p:ph type="sldImg"/>
          </p:nvPr>
        </p:nvSpPr>
        <p:spPr>
          <a:xfrm>
            <a:off x="1143000" y="685800"/>
            <a:ext cx="4572000" cy="3429000"/>
          </a:xfrm>
          <a:ln/>
        </p:spPr>
      </p:sp>
      <p:sp>
        <p:nvSpPr>
          <p:cNvPr id="70660" name="Rectangle 3"/>
          <p:cNvSpPr>
            <a:spLocks noGrp="1" noChangeArrowheads="1"/>
          </p:cNvSpPr>
          <p:nvPr>
            <p:ph type="body" idx="1"/>
          </p:nvPr>
        </p:nvSpPr>
        <p:spPr>
          <a:noFill/>
          <a:ln/>
        </p:spPr>
        <p:txBody>
          <a:bodyPr/>
          <a:lstStyle/>
          <a:p>
            <a:endParaRPr lang="en-GB" dirty="0"/>
          </a:p>
        </p:txBody>
      </p:sp>
    </p:spTree>
    <p:extLst>
      <p:ext uri="{BB962C8B-B14F-4D97-AF65-F5344CB8AC3E}">
        <p14:creationId xmlns:p14="http://schemas.microsoft.com/office/powerpoint/2010/main" val="29344027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C187C9D4-327A-4C26-A21B-1C949F01F944}" type="slidenum">
              <a:rPr lang="en-GB" smtClean="0"/>
              <a:pPr/>
              <a:t>9</a:t>
            </a:fld>
            <a:endParaRPr lang="en-GB"/>
          </a:p>
        </p:txBody>
      </p:sp>
      <p:sp>
        <p:nvSpPr>
          <p:cNvPr id="71683" name="Rectangle 2"/>
          <p:cNvSpPr>
            <a:spLocks noGrp="1" noRot="1" noChangeAspect="1" noChangeArrowheads="1" noTextEdit="1"/>
          </p:cNvSpPr>
          <p:nvPr>
            <p:ph type="sldImg"/>
          </p:nvPr>
        </p:nvSpPr>
        <p:spPr>
          <a:xfrm>
            <a:off x="1143000" y="685800"/>
            <a:ext cx="4572000" cy="3429000"/>
          </a:xfrm>
          <a:ln/>
        </p:spPr>
      </p:sp>
      <p:sp>
        <p:nvSpPr>
          <p:cNvPr id="71684" name="Rectangle 3"/>
          <p:cNvSpPr>
            <a:spLocks noGrp="1" noChangeArrowheads="1"/>
          </p:cNvSpPr>
          <p:nvPr>
            <p:ph type="body" idx="1"/>
          </p:nvPr>
        </p:nvSpPr>
        <p:spPr>
          <a:noFill/>
          <a:ln/>
        </p:spPr>
        <p:txBody>
          <a:bodyPr/>
          <a:lstStyle/>
          <a:p>
            <a:endParaRPr lang="en-GB" dirty="0"/>
          </a:p>
        </p:txBody>
      </p:sp>
    </p:spTree>
    <p:extLst>
      <p:ext uri="{BB962C8B-B14F-4D97-AF65-F5344CB8AC3E}">
        <p14:creationId xmlns:p14="http://schemas.microsoft.com/office/powerpoint/2010/main" val="24282193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2D9E6966-F7A7-413E-AC1F-4AA2EE87D196}" type="slidenum">
              <a:rPr lang="en-GB" smtClean="0"/>
              <a:pPr/>
              <a:t>10</a:t>
            </a:fld>
            <a:endParaRPr lang="en-GB"/>
          </a:p>
        </p:txBody>
      </p:sp>
      <p:sp>
        <p:nvSpPr>
          <p:cNvPr id="72707" name="Rectangle 2"/>
          <p:cNvSpPr>
            <a:spLocks noGrp="1" noRot="1" noChangeAspect="1" noChangeArrowheads="1" noTextEdit="1"/>
          </p:cNvSpPr>
          <p:nvPr>
            <p:ph type="sldImg"/>
          </p:nvPr>
        </p:nvSpPr>
        <p:spPr>
          <a:xfrm>
            <a:off x="1143000" y="685800"/>
            <a:ext cx="4572000" cy="3429000"/>
          </a:xfrm>
          <a:ln/>
        </p:spPr>
      </p:sp>
      <p:sp>
        <p:nvSpPr>
          <p:cNvPr id="72708" name="Rectangle 3"/>
          <p:cNvSpPr>
            <a:spLocks noGrp="1" noChangeArrowheads="1"/>
          </p:cNvSpPr>
          <p:nvPr>
            <p:ph type="body" idx="1"/>
          </p:nvPr>
        </p:nvSpPr>
        <p:spPr>
          <a:noFill/>
          <a:ln/>
        </p:spPr>
        <p:txBody>
          <a:bodyPr/>
          <a:lstStyle/>
          <a:p>
            <a:endParaRPr lang="en-GB" dirty="0"/>
          </a:p>
        </p:txBody>
      </p:sp>
    </p:spTree>
    <p:extLst>
      <p:ext uri="{BB962C8B-B14F-4D97-AF65-F5344CB8AC3E}">
        <p14:creationId xmlns:p14="http://schemas.microsoft.com/office/powerpoint/2010/main" val="9148212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2D9E6966-F7A7-413E-AC1F-4AA2EE87D196}" type="slidenum">
              <a:rPr lang="en-GB" smtClean="0"/>
              <a:pPr/>
              <a:t>11</a:t>
            </a:fld>
            <a:endParaRPr lang="en-GB"/>
          </a:p>
        </p:txBody>
      </p:sp>
      <p:sp>
        <p:nvSpPr>
          <p:cNvPr id="72707" name="Rectangle 2"/>
          <p:cNvSpPr>
            <a:spLocks noGrp="1" noRot="1" noChangeAspect="1" noChangeArrowheads="1" noTextEdit="1"/>
          </p:cNvSpPr>
          <p:nvPr>
            <p:ph type="sldImg"/>
          </p:nvPr>
        </p:nvSpPr>
        <p:spPr>
          <a:xfrm>
            <a:off x="1143000" y="685800"/>
            <a:ext cx="4572000" cy="3429000"/>
          </a:xfrm>
          <a:ln/>
        </p:spPr>
      </p:sp>
      <p:sp>
        <p:nvSpPr>
          <p:cNvPr id="72708" name="Rectangle 3"/>
          <p:cNvSpPr>
            <a:spLocks noGrp="1" noChangeArrowheads="1"/>
          </p:cNvSpPr>
          <p:nvPr>
            <p:ph type="body" idx="1"/>
          </p:nvPr>
        </p:nvSpPr>
        <p:spPr>
          <a:noFill/>
          <a:ln/>
        </p:spPr>
        <p:txBody>
          <a:bodyPr/>
          <a:lstStyle/>
          <a:p>
            <a:endParaRPr lang="en-GB" dirty="0"/>
          </a:p>
        </p:txBody>
      </p:sp>
    </p:spTree>
    <p:extLst>
      <p:ext uri="{BB962C8B-B14F-4D97-AF65-F5344CB8AC3E}">
        <p14:creationId xmlns:p14="http://schemas.microsoft.com/office/powerpoint/2010/main" val="39282000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2D9E6966-F7A7-413E-AC1F-4AA2EE87D196}" type="slidenum">
              <a:rPr lang="en-GB" smtClean="0"/>
              <a:pPr/>
              <a:t>12</a:t>
            </a:fld>
            <a:endParaRPr lang="en-GB"/>
          </a:p>
        </p:txBody>
      </p:sp>
      <p:sp>
        <p:nvSpPr>
          <p:cNvPr id="72707" name="Rectangle 2"/>
          <p:cNvSpPr>
            <a:spLocks noGrp="1" noRot="1" noChangeAspect="1" noChangeArrowheads="1" noTextEdit="1"/>
          </p:cNvSpPr>
          <p:nvPr>
            <p:ph type="sldImg"/>
          </p:nvPr>
        </p:nvSpPr>
        <p:spPr>
          <a:xfrm>
            <a:off x="1143000" y="685800"/>
            <a:ext cx="4572000" cy="3429000"/>
          </a:xfrm>
          <a:ln/>
        </p:spPr>
      </p:sp>
      <p:sp>
        <p:nvSpPr>
          <p:cNvPr id="72708" name="Rectangle 3"/>
          <p:cNvSpPr>
            <a:spLocks noGrp="1" noChangeArrowheads="1"/>
          </p:cNvSpPr>
          <p:nvPr>
            <p:ph type="body" idx="1"/>
          </p:nvPr>
        </p:nvSpPr>
        <p:spPr>
          <a:noFill/>
          <a:ln/>
        </p:spPr>
        <p:txBody>
          <a:bodyPr/>
          <a:lstStyle/>
          <a:p>
            <a:endParaRPr lang="en-GB" dirty="0"/>
          </a:p>
        </p:txBody>
      </p:sp>
    </p:spTree>
    <p:extLst>
      <p:ext uri="{BB962C8B-B14F-4D97-AF65-F5344CB8AC3E}">
        <p14:creationId xmlns:p14="http://schemas.microsoft.com/office/powerpoint/2010/main" val="23585278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3FDD24B8-FB48-43C4-8461-B977A480D7D4}" type="slidenum">
              <a:rPr lang="en-GB" smtClean="0"/>
              <a:pPr/>
              <a:t>13</a:t>
            </a:fld>
            <a:endParaRPr lang="en-GB"/>
          </a:p>
        </p:txBody>
      </p:sp>
      <p:sp>
        <p:nvSpPr>
          <p:cNvPr id="75779" name="Rectangle 2"/>
          <p:cNvSpPr>
            <a:spLocks noGrp="1" noRot="1" noChangeAspect="1" noChangeArrowheads="1" noTextEdit="1"/>
          </p:cNvSpPr>
          <p:nvPr>
            <p:ph type="sldImg"/>
          </p:nvPr>
        </p:nvSpPr>
        <p:spPr>
          <a:xfrm>
            <a:off x="1143000" y="685800"/>
            <a:ext cx="4572000" cy="3429000"/>
          </a:xfrm>
          <a:ln/>
        </p:spPr>
      </p:sp>
      <p:sp>
        <p:nvSpPr>
          <p:cNvPr id="75780" name="Rectangle 3"/>
          <p:cNvSpPr>
            <a:spLocks noGrp="1" noChangeArrowheads="1"/>
          </p:cNvSpPr>
          <p:nvPr>
            <p:ph type="body" idx="1"/>
          </p:nvPr>
        </p:nvSpPr>
        <p:spPr>
          <a:noFill/>
          <a:ln/>
        </p:spPr>
        <p:txBody>
          <a:bodyPr/>
          <a:lstStyle/>
          <a:p>
            <a:endParaRPr lang="en-GB" dirty="0"/>
          </a:p>
        </p:txBody>
      </p:sp>
    </p:spTree>
    <p:extLst>
      <p:ext uri="{BB962C8B-B14F-4D97-AF65-F5344CB8AC3E}">
        <p14:creationId xmlns:p14="http://schemas.microsoft.com/office/powerpoint/2010/main" val="31108463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AA0808D9-1B81-4CC1-8B83-9A01CE25C630}" type="slidenum">
              <a:rPr lang="en-GB" smtClean="0"/>
              <a:pPr/>
              <a:t>14</a:t>
            </a:fld>
            <a:endParaRPr lang="en-GB"/>
          </a:p>
        </p:txBody>
      </p:sp>
      <p:sp>
        <p:nvSpPr>
          <p:cNvPr id="76803" name="Rectangle 2"/>
          <p:cNvSpPr>
            <a:spLocks noGrp="1" noRot="1" noChangeAspect="1" noChangeArrowheads="1" noTextEdit="1"/>
          </p:cNvSpPr>
          <p:nvPr>
            <p:ph type="sldImg"/>
          </p:nvPr>
        </p:nvSpPr>
        <p:spPr>
          <a:xfrm>
            <a:off x="1143000" y="685800"/>
            <a:ext cx="4572000" cy="3429000"/>
          </a:xfrm>
          <a:ln/>
        </p:spPr>
      </p:sp>
      <p:sp>
        <p:nvSpPr>
          <p:cNvPr id="76804" name="Rectangle 3"/>
          <p:cNvSpPr>
            <a:spLocks noGrp="1" noChangeArrowheads="1"/>
          </p:cNvSpPr>
          <p:nvPr>
            <p:ph type="body" idx="1"/>
          </p:nvPr>
        </p:nvSpPr>
        <p:spPr>
          <a:noFill/>
          <a:ln/>
        </p:spPr>
        <p:txBody>
          <a:bodyPr/>
          <a:lstStyle/>
          <a:p>
            <a:endParaRPr lang="en-GB" dirty="0"/>
          </a:p>
        </p:txBody>
      </p:sp>
    </p:spTree>
    <p:extLst>
      <p:ext uri="{BB962C8B-B14F-4D97-AF65-F5344CB8AC3E}">
        <p14:creationId xmlns:p14="http://schemas.microsoft.com/office/powerpoint/2010/main" val="14676028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69351BFA-59E3-41DE-B835-BCCF5C53F4E0}" type="slidenum">
              <a:rPr lang="en-GB" smtClean="0"/>
              <a:pPr/>
              <a:t>15</a:t>
            </a:fld>
            <a:endParaRPr lang="en-GB"/>
          </a:p>
        </p:txBody>
      </p:sp>
      <p:sp>
        <p:nvSpPr>
          <p:cNvPr id="77827" name="Rectangle 2"/>
          <p:cNvSpPr>
            <a:spLocks noGrp="1" noRot="1" noChangeAspect="1" noChangeArrowheads="1" noTextEdit="1"/>
          </p:cNvSpPr>
          <p:nvPr>
            <p:ph type="sldImg"/>
          </p:nvPr>
        </p:nvSpPr>
        <p:spPr>
          <a:xfrm>
            <a:off x="1143000" y="685800"/>
            <a:ext cx="4572000" cy="3429000"/>
          </a:xfrm>
          <a:ln/>
        </p:spPr>
      </p:sp>
      <p:sp>
        <p:nvSpPr>
          <p:cNvPr id="77828" name="Rectangle 3"/>
          <p:cNvSpPr>
            <a:spLocks noGrp="1" noChangeArrowheads="1"/>
          </p:cNvSpPr>
          <p:nvPr>
            <p:ph type="body" idx="1"/>
          </p:nvPr>
        </p:nvSpPr>
        <p:spPr>
          <a:noFill/>
          <a:ln/>
        </p:spPr>
        <p:txBody>
          <a:bodyPr/>
          <a:lstStyle/>
          <a:p>
            <a:endParaRPr lang="en-GB" dirty="0"/>
          </a:p>
        </p:txBody>
      </p:sp>
    </p:spTree>
    <p:extLst>
      <p:ext uri="{BB962C8B-B14F-4D97-AF65-F5344CB8AC3E}">
        <p14:creationId xmlns:p14="http://schemas.microsoft.com/office/powerpoint/2010/main" val="9887695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69351BFA-59E3-41DE-B835-BCCF5C53F4E0}" type="slidenum">
              <a:rPr lang="en-GB" smtClean="0"/>
              <a:pPr/>
              <a:t>16</a:t>
            </a:fld>
            <a:endParaRPr lang="en-GB"/>
          </a:p>
        </p:txBody>
      </p:sp>
      <p:sp>
        <p:nvSpPr>
          <p:cNvPr id="77827" name="Rectangle 2"/>
          <p:cNvSpPr>
            <a:spLocks noGrp="1" noRot="1" noChangeAspect="1" noChangeArrowheads="1" noTextEdit="1"/>
          </p:cNvSpPr>
          <p:nvPr>
            <p:ph type="sldImg"/>
          </p:nvPr>
        </p:nvSpPr>
        <p:spPr>
          <a:xfrm>
            <a:off x="1143000" y="685800"/>
            <a:ext cx="4572000" cy="3429000"/>
          </a:xfrm>
          <a:ln/>
        </p:spPr>
      </p:sp>
      <p:sp>
        <p:nvSpPr>
          <p:cNvPr id="77828" name="Rectangle 3"/>
          <p:cNvSpPr>
            <a:spLocks noGrp="1" noChangeArrowheads="1"/>
          </p:cNvSpPr>
          <p:nvPr>
            <p:ph type="body" idx="1"/>
          </p:nvPr>
        </p:nvSpPr>
        <p:spPr>
          <a:noFill/>
          <a:ln/>
        </p:spPr>
        <p:txBody>
          <a:bodyPr/>
          <a:lstStyle/>
          <a:p>
            <a:endParaRPr lang="en-GB" dirty="0"/>
          </a:p>
        </p:txBody>
      </p:sp>
    </p:spTree>
    <p:extLst>
      <p:ext uri="{BB962C8B-B14F-4D97-AF65-F5344CB8AC3E}">
        <p14:creationId xmlns:p14="http://schemas.microsoft.com/office/powerpoint/2010/main" val="445919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itle 1"/>
          <p:cNvSpPr>
            <a:spLocks noGrp="1"/>
          </p:cNvSpPr>
          <p:nvPr>
            <p:ph type="ctrTitle"/>
          </p:nvPr>
        </p:nvSpPr>
        <p:spPr>
          <a:xfrm>
            <a:off x="468000" y="3582000"/>
            <a:ext cx="7772400" cy="684600"/>
          </a:xfrm>
          <a:prstGeom prst="rect">
            <a:avLst/>
          </a:prstGeom>
        </p:spPr>
        <p:txBody>
          <a:bodyPr vert="horz"/>
          <a:lstStyle>
            <a:lvl1pPr algn="l">
              <a:defRPr sz="2400">
                <a:solidFill>
                  <a:schemeClr val="tx2"/>
                </a:solidFill>
                <a:latin typeface="Arial"/>
                <a:cs typeface="Arial"/>
              </a:defRPr>
            </a:lvl1pPr>
          </a:lstStyle>
          <a:p>
            <a:r>
              <a:rPr lang="en-GB" dirty="0"/>
              <a:t>Click to edit Master title style</a:t>
            </a:r>
            <a:endParaRPr lang="en-US" dirty="0"/>
          </a:p>
        </p:txBody>
      </p:sp>
      <p:sp>
        <p:nvSpPr>
          <p:cNvPr id="5" name="Subtitle 2"/>
          <p:cNvSpPr>
            <a:spLocks noGrp="1"/>
          </p:cNvSpPr>
          <p:nvPr>
            <p:ph type="subTitle" idx="1"/>
          </p:nvPr>
        </p:nvSpPr>
        <p:spPr>
          <a:xfrm>
            <a:off x="468000" y="4572000"/>
            <a:ext cx="6400800" cy="1752600"/>
          </a:xfrm>
          <a:prstGeom prst="rect">
            <a:avLst/>
          </a:prstGeom>
        </p:spPr>
        <p:txBody>
          <a:bodyPr vert="horz"/>
          <a:lstStyle>
            <a:lvl1pPr marL="0" indent="0" algn="l">
              <a:buNone/>
              <a:defRPr sz="1500">
                <a:latin typeface="Arial"/>
                <a:cs typeface="Arial"/>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GB" dirty="0"/>
              <a:t>Click to edit Master subtitle style</a:t>
            </a:r>
            <a:endParaRPr lang="en-US" dirty="0"/>
          </a:p>
        </p:txBody>
      </p:sp>
    </p:spTree>
    <p:extLst>
      <p:ext uri="{BB962C8B-B14F-4D97-AF65-F5344CB8AC3E}">
        <p14:creationId xmlns:p14="http://schemas.microsoft.com/office/powerpoint/2010/main" val="1471170058"/>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Title 1"/>
          <p:cNvSpPr>
            <a:spLocks noGrp="1"/>
          </p:cNvSpPr>
          <p:nvPr>
            <p:ph type="ctrTitle"/>
          </p:nvPr>
        </p:nvSpPr>
        <p:spPr>
          <a:xfrm>
            <a:off x="468000" y="3582000"/>
            <a:ext cx="7772400" cy="684600"/>
          </a:xfrm>
          <a:prstGeom prst="rect">
            <a:avLst/>
          </a:prstGeom>
        </p:spPr>
        <p:txBody>
          <a:bodyPr vert="horz"/>
          <a:lstStyle>
            <a:lvl1pPr algn="l">
              <a:defRPr sz="2100">
                <a:solidFill>
                  <a:schemeClr val="tx1"/>
                </a:solidFill>
                <a:latin typeface="Arial"/>
                <a:cs typeface="Arial"/>
              </a:defRPr>
            </a:lvl1pPr>
          </a:lstStyle>
          <a:p>
            <a:r>
              <a:rPr lang="en-GB" dirty="0"/>
              <a:t>Click to edit Master title style</a:t>
            </a:r>
            <a:endParaRPr lang="en-US" dirty="0"/>
          </a:p>
        </p:txBody>
      </p:sp>
      <p:sp>
        <p:nvSpPr>
          <p:cNvPr id="5" name="Subtitle 2"/>
          <p:cNvSpPr>
            <a:spLocks noGrp="1"/>
          </p:cNvSpPr>
          <p:nvPr>
            <p:ph type="subTitle" idx="1"/>
          </p:nvPr>
        </p:nvSpPr>
        <p:spPr>
          <a:xfrm>
            <a:off x="468000" y="4572000"/>
            <a:ext cx="6400800" cy="1752600"/>
          </a:xfrm>
          <a:prstGeom prst="rect">
            <a:avLst/>
          </a:prstGeom>
        </p:spPr>
        <p:txBody>
          <a:bodyPr vert="horz"/>
          <a:lstStyle>
            <a:lvl1pPr marL="0" indent="0" algn="l">
              <a:buNone/>
              <a:defRPr sz="1500">
                <a:latin typeface="Arial"/>
                <a:cs typeface="Arial"/>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GB" dirty="0"/>
              <a:t>Click to edit Master subtitle style</a:t>
            </a:r>
            <a:endParaRPr lang="en-US" dirty="0"/>
          </a:p>
        </p:txBody>
      </p:sp>
    </p:spTree>
    <p:extLst>
      <p:ext uri="{BB962C8B-B14F-4D97-AF65-F5344CB8AC3E}">
        <p14:creationId xmlns:p14="http://schemas.microsoft.com/office/powerpoint/2010/main" val="1824312642"/>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9592164"/>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685800" y="3886200"/>
            <a:ext cx="6400800" cy="1752600"/>
          </a:xfrm>
        </p:spPr>
        <p:txBody>
          <a:bodyPr/>
          <a:lstStyle>
            <a:lvl1pPr marL="0" indent="0" algn="l">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GB" dirty="0"/>
              <a:t>Click to edit Master subtitle style</a:t>
            </a:r>
            <a:endParaRPr lang="en-US" dirty="0"/>
          </a:p>
        </p:txBody>
      </p:sp>
    </p:spTree>
    <p:extLst>
      <p:ext uri="{BB962C8B-B14F-4D97-AF65-F5344CB8AC3E}">
        <p14:creationId xmlns:p14="http://schemas.microsoft.com/office/powerpoint/2010/main" val="1593420691"/>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a:xfrm>
            <a:off x="457200" y="1897200"/>
            <a:ext cx="8153400" cy="4572000"/>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655312537"/>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GB"/>
              <a:t>Click to edit Master text styles</a:t>
            </a:r>
          </a:p>
        </p:txBody>
      </p:sp>
    </p:spTree>
    <p:extLst>
      <p:ext uri="{BB962C8B-B14F-4D97-AF65-F5344CB8AC3E}">
        <p14:creationId xmlns:p14="http://schemas.microsoft.com/office/powerpoint/2010/main" val="1783763949"/>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85800" y="1800000"/>
            <a:ext cx="3810000" cy="45720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4648200" y="1800000"/>
            <a:ext cx="3810000" cy="45720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78010432"/>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059361"/>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18288"/>
            <a:ext cx="2895600" cy="329184"/>
          </a:xfrm>
          <a:prstGeom prst="rect">
            <a:avLst/>
          </a:prstGeom>
        </p:spPr>
        <p:txBody>
          <a:bodyPr/>
          <a:lstStyle/>
          <a:p>
            <a:fld id="{07374314-37F2-498B-A3EF-F4C40E77490F}" type="datetimeFigureOut">
              <a:rPr lang="en-GB" smtClean="0"/>
              <a:pPr/>
              <a:t>06/11/2023</a:t>
            </a:fld>
            <a:endParaRPr lang="en-GB"/>
          </a:p>
        </p:txBody>
      </p:sp>
      <p:sp>
        <p:nvSpPr>
          <p:cNvPr id="4" name="Footer Placeholder 3"/>
          <p:cNvSpPr>
            <a:spLocks noGrp="1"/>
          </p:cNvSpPr>
          <p:nvPr>
            <p:ph type="ftr" sz="quarter" idx="11"/>
          </p:nvPr>
        </p:nvSpPr>
        <p:spPr>
          <a:xfrm>
            <a:off x="3429000" y="18288"/>
            <a:ext cx="4114800" cy="329184"/>
          </a:xfrm>
          <a:prstGeom prst="rect">
            <a:avLst/>
          </a:prstGeom>
        </p:spPr>
        <p:txBody>
          <a:bodyPr/>
          <a:lstStyle/>
          <a:p>
            <a:endParaRPr lang="en-GB"/>
          </a:p>
        </p:txBody>
      </p:sp>
      <p:sp>
        <p:nvSpPr>
          <p:cNvPr id="5" name="Slide Number Placeholder 4"/>
          <p:cNvSpPr>
            <a:spLocks noGrp="1"/>
          </p:cNvSpPr>
          <p:nvPr>
            <p:ph type="sldNum" sz="quarter" idx="12"/>
          </p:nvPr>
        </p:nvSpPr>
        <p:spPr>
          <a:xfrm>
            <a:off x="7620000" y="18288"/>
            <a:ext cx="1066800" cy="329184"/>
          </a:xfrm>
          <a:prstGeom prst="rect">
            <a:avLst/>
          </a:prstGeom>
        </p:spPr>
        <p:txBody>
          <a:bodyPr/>
          <a:lstStyle/>
          <a:p>
            <a:fld id="{F4BD82DD-FD82-4B7B-8625-F3F977C973F1}" type="slidenum">
              <a:rPr lang="en-GB" smtClean="0"/>
              <a:pPr/>
              <a:t>‹#›</a:t>
            </a:fld>
            <a:endParaRPr lang="en-GB"/>
          </a:p>
        </p:txBody>
      </p:sp>
    </p:spTree>
    <p:extLst>
      <p:ext uri="{BB962C8B-B14F-4D97-AF65-F5344CB8AC3E}">
        <p14:creationId xmlns:p14="http://schemas.microsoft.com/office/powerpoint/2010/main" val="75528972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5" Type="http://schemas.openxmlformats.org/officeDocument/2006/relationships/slideLayout" Target="../slideLayouts/slideLayout8.xml"/><Relationship Id="rId4"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46475" name="Line 11"/>
          <p:cNvSpPr>
            <a:spLocks noChangeShapeType="1"/>
          </p:cNvSpPr>
          <p:nvPr userDrawn="1"/>
        </p:nvSpPr>
        <p:spPr bwMode="auto">
          <a:xfrm>
            <a:off x="468000" y="1447800"/>
            <a:ext cx="8136000" cy="0"/>
          </a:xfrm>
          <a:prstGeom prst="line">
            <a:avLst/>
          </a:prstGeom>
          <a:noFill/>
          <a:ln w="19050" cap="flat" cmpd="sng" algn="ctr">
            <a:solidFill>
              <a:srgbClr val="8A7967"/>
            </a:solidFill>
            <a:prstDash val="solid"/>
            <a:round/>
            <a:headEnd type="none" w="med" len="med"/>
            <a:tailEnd type="none" w="med" len="med"/>
          </a:ln>
          <a:effectLst/>
        </p:spPr>
        <p:txBody>
          <a:bodyPr wrap="none" anchor="ctr">
            <a:prstTxWarp prst="textNoShape">
              <a:avLst/>
            </a:prstTxWarp>
          </a:bodyPr>
          <a:lstStyle/>
          <a:p>
            <a:endParaRPr lang="en-US" sz="1350" dirty="0"/>
          </a:p>
        </p:txBody>
      </p:sp>
      <p:sp>
        <p:nvSpPr>
          <p:cNvPr id="5" name="TextBox 4"/>
          <p:cNvSpPr txBox="1"/>
          <p:nvPr userDrawn="1"/>
        </p:nvSpPr>
        <p:spPr>
          <a:xfrm>
            <a:off x="468000" y="6474768"/>
            <a:ext cx="2209800" cy="196208"/>
          </a:xfrm>
          <a:prstGeom prst="rect">
            <a:avLst/>
          </a:prstGeom>
          <a:noFill/>
        </p:spPr>
        <p:txBody>
          <a:bodyPr wrap="square" lIns="0" rIns="0" rtlCol="0">
            <a:spAutoFit/>
          </a:bodyPr>
          <a:lstStyle/>
          <a:p>
            <a:pPr algn="l"/>
            <a:r>
              <a:rPr lang="en-US" sz="675" dirty="0">
                <a:solidFill>
                  <a:srgbClr val="8A7967"/>
                </a:solidFill>
                <a:latin typeface="Arial"/>
                <a:cs typeface="Arial"/>
              </a:rPr>
              <a:t>MRC Integrative</a:t>
            </a:r>
            <a:r>
              <a:rPr lang="en-US" sz="675" baseline="0" dirty="0">
                <a:solidFill>
                  <a:srgbClr val="8A7967"/>
                </a:solidFill>
                <a:latin typeface="Arial"/>
                <a:cs typeface="Arial"/>
              </a:rPr>
              <a:t> Epidemiology Unit</a:t>
            </a:r>
            <a:endParaRPr lang="en-US" sz="675" dirty="0">
              <a:solidFill>
                <a:srgbClr val="8A7967"/>
              </a:solidFill>
              <a:latin typeface="Arial"/>
              <a:cs typeface="Arial"/>
            </a:endParaRPr>
          </a:p>
        </p:txBody>
      </p:sp>
      <p:pic>
        <p:nvPicPr>
          <p:cNvPr id="3" name="Picture 2" descr="Text&#10;&#10;Description automatically generated">
            <a:extLst>
              <a:ext uri="{FF2B5EF4-FFF2-40B4-BE49-F238E27FC236}">
                <a16:creationId xmlns:a16="http://schemas.microsoft.com/office/drawing/2014/main" id="{DBA435B5-B7A2-F04A-BA43-0A18202F0BD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68000" y="435234"/>
            <a:ext cx="4572000" cy="622041"/>
          </a:xfrm>
          <a:prstGeom prst="rect">
            <a:avLst/>
          </a:prstGeom>
        </p:spPr>
      </p:pic>
    </p:spTree>
    <p:extLst>
      <p:ext uri="{BB962C8B-B14F-4D97-AF65-F5344CB8AC3E}">
        <p14:creationId xmlns:p14="http://schemas.microsoft.com/office/powerpoint/2010/main" val="32642654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ransition spd="med"/>
  <p:hf hdr="0" ftr="0" dt="0"/>
  <p:txStyles>
    <p:titleStyle>
      <a:lvl1pPr algn="l" rtl="0" fontAlgn="base">
        <a:spcBef>
          <a:spcPct val="0"/>
        </a:spcBef>
        <a:spcAft>
          <a:spcPct val="0"/>
        </a:spcAft>
        <a:defRPr sz="2100">
          <a:solidFill>
            <a:schemeClr val="tx1"/>
          </a:solidFill>
          <a:latin typeface="+mj-lt"/>
          <a:ea typeface="+mj-ea"/>
          <a:cs typeface="+mj-cs"/>
        </a:defRPr>
      </a:lvl1pPr>
      <a:lvl2pPr algn="l" rtl="0" fontAlgn="base">
        <a:spcBef>
          <a:spcPct val="0"/>
        </a:spcBef>
        <a:spcAft>
          <a:spcPct val="0"/>
        </a:spcAft>
        <a:defRPr sz="2100">
          <a:solidFill>
            <a:schemeClr val="tx1"/>
          </a:solidFill>
          <a:latin typeface="Verdana" pitchFamily="-1" charset="0"/>
        </a:defRPr>
      </a:lvl2pPr>
      <a:lvl3pPr algn="l" rtl="0" fontAlgn="base">
        <a:spcBef>
          <a:spcPct val="0"/>
        </a:spcBef>
        <a:spcAft>
          <a:spcPct val="0"/>
        </a:spcAft>
        <a:defRPr sz="2100">
          <a:solidFill>
            <a:schemeClr val="tx1"/>
          </a:solidFill>
          <a:latin typeface="Verdana" pitchFamily="-1" charset="0"/>
        </a:defRPr>
      </a:lvl3pPr>
      <a:lvl4pPr algn="l" rtl="0" fontAlgn="base">
        <a:spcBef>
          <a:spcPct val="0"/>
        </a:spcBef>
        <a:spcAft>
          <a:spcPct val="0"/>
        </a:spcAft>
        <a:defRPr sz="2100">
          <a:solidFill>
            <a:schemeClr val="tx1"/>
          </a:solidFill>
          <a:latin typeface="Verdana" pitchFamily="-1" charset="0"/>
        </a:defRPr>
      </a:lvl4pPr>
      <a:lvl5pPr algn="l" rtl="0" fontAlgn="base">
        <a:spcBef>
          <a:spcPct val="0"/>
        </a:spcBef>
        <a:spcAft>
          <a:spcPct val="0"/>
        </a:spcAft>
        <a:defRPr sz="2100">
          <a:solidFill>
            <a:schemeClr val="tx1"/>
          </a:solidFill>
          <a:latin typeface="Verdana" pitchFamily="-1" charset="0"/>
        </a:defRPr>
      </a:lvl5pPr>
      <a:lvl6pPr marL="342900" algn="l" rtl="0" fontAlgn="base">
        <a:spcBef>
          <a:spcPct val="0"/>
        </a:spcBef>
        <a:spcAft>
          <a:spcPct val="0"/>
        </a:spcAft>
        <a:defRPr sz="2100">
          <a:solidFill>
            <a:schemeClr val="tx1"/>
          </a:solidFill>
          <a:latin typeface="Verdana" pitchFamily="-1" charset="0"/>
        </a:defRPr>
      </a:lvl6pPr>
      <a:lvl7pPr marL="685800" algn="l" rtl="0" fontAlgn="base">
        <a:spcBef>
          <a:spcPct val="0"/>
        </a:spcBef>
        <a:spcAft>
          <a:spcPct val="0"/>
        </a:spcAft>
        <a:defRPr sz="2100">
          <a:solidFill>
            <a:schemeClr val="tx1"/>
          </a:solidFill>
          <a:latin typeface="Verdana" pitchFamily="-1" charset="0"/>
        </a:defRPr>
      </a:lvl7pPr>
      <a:lvl8pPr marL="1028700" algn="l" rtl="0" fontAlgn="base">
        <a:spcBef>
          <a:spcPct val="0"/>
        </a:spcBef>
        <a:spcAft>
          <a:spcPct val="0"/>
        </a:spcAft>
        <a:defRPr sz="2100">
          <a:solidFill>
            <a:schemeClr val="tx1"/>
          </a:solidFill>
          <a:latin typeface="Verdana" pitchFamily="-1" charset="0"/>
        </a:defRPr>
      </a:lvl8pPr>
      <a:lvl9pPr marL="1371600" algn="l" rtl="0" fontAlgn="base">
        <a:spcBef>
          <a:spcPct val="0"/>
        </a:spcBef>
        <a:spcAft>
          <a:spcPct val="0"/>
        </a:spcAft>
        <a:defRPr sz="2100">
          <a:solidFill>
            <a:schemeClr val="tx1"/>
          </a:solidFill>
          <a:latin typeface="Verdana" pitchFamily="-1" charset="0"/>
        </a:defRPr>
      </a:lvl9pPr>
    </p:titleStyle>
    <p:bodyStyle>
      <a:lvl1pPr marL="257175" indent="-257175" algn="l" rtl="0" fontAlgn="base">
        <a:spcBef>
          <a:spcPct val="20000"/>
        </a:spcBef>
        <a:spcAft>
          <a:spcPct val="0"/>
        </a:spcAft>
        <a:buClr>
          <a:srgbClr val="920049"/>
        </a:buClr>
        <a:buChar char="•"/>
        <a:defRPr>
          <a:solidFill>
            <a:schemeClr val="tx1"/>
          </a:solidFill>
          <a:latin typeface="+mn-lt"/>
          <a:ea typeface="+mn-ea"/>
          <a:cs typeface="+mn-cs"/>
        </a:defRPr>
      </a:lvl1pPr>
      <a:lvl2pPr marL="557213" indent="-214313" algn="l" rtl="0" fontAlgn="base">
        <a:spcBef>
          <a:spcPct val="20000"/>
        </a:spcBef>
        <a:spcAft>
          <a:spcPct val="0"/>
        </a:spcAft>
        <a:buClr>
          <a:srgbClr val="920049"/>
        </a:buClr>
        <a:buChar char="•"/>
        <a:defRPr>
          <a:solidFill>
            <a:schemeClr val="tx1"/>
          </a:solidFill>
          <a:latin typeface="+mn-lt"/>
          <a:ea typeface="ＭＳ Ｐゴシック" pitchFamily="-1" charset="-128"/>
        </a:defRPr>
      </a:lvl2pPr>
      <a:lvl3pPr marL="857250" indent="-171450" algn="l" rtl="0" fontAlgn="base">
        <a:spcBef>
          <a:spcPct val="20000"/>
        </a:spcBef>
        <a:spcAft>
          <a:spcPct val="0"/>
        </a:spcAft>
        <a:buClr>
          <a:srgbClr val="920049"/>
        </a:buClr>
        <a:buChar char="•"/>
        <a:defRPr sz="1200">
          <a:solidFill>
            <a:schemeClr val="tx1"/>
          </a:solidFill>
          <a:latin typeface="+mn-lt"/>
          <a:ea typeface="ＭＳ Ｐゴシック" pitchFamily="-1" charset="-128"/>
        </a:defRPr>
      </a:lvl3pPr>
      <a:lvl4pPr marL="1171575" indent="-171450" algn="l" rtl="0" fontAlgn="base">
        <a:spcBef>
          <a:spcPct val="20000"/>
        </a:spcBef>
        <a:spcAft>
          <a:spcPct val="0"/>
        </a:spcAft>
        <a:buClr>
          <a:srgbClr val="920049"/>
        </a:buClr>
        <a:buChar char="–"/>
        <a:defRPr sz="1050">
          <a:solidFill>
            <a:schemeClr val="tx1"/>
          </a:solidFill>
          <a:latin typeface="+mn-lt"/>
          <a:ea typeface="ＭＳ Ｐゴシック" pitchFamily="-1" charset="-128"/>
        </a:defRPr>
      </a:lvl4pPr>
      <a:lvl5pPr marL="1485900" indent="-171450" algn="l" rtl="0" fontAlgn="base">
        <a:spcBef>
          <a:spcPct val="20000"/>
        </a:spcBef>
        <a:spcAft>
          <a:spcPct val="0"/>
        </a:spcAft>
        <a:buClr>
          <a:srgbClr val="920049"/>
        </a:buClr>
        <a:buChar char="»"/>
        <a:defRPr sz="900" i="1">
          <a:solidFill>
            <a:schemeClr val="tx1"/>
          </a:solidFill>
          <a:latin typeface="+mn-lt"/>
          <a:ea typeface="ＭＳ Ｐゴシック" pitchFamily="-1" charset="-128"/>
        </a:defRPr>
      </a:lvl5pPr>
      <a:lvl6pPr marL="1828800" indent="-171450" algn="l" rtl="0" fontAlgn="base">
        <a:spcBef>
          <a:spcPct val="20000"/>
        </a:spcBef>
        <a:spcAft>
          <a:spcPct val="0"/>
        </a:spcAft>
        <a:buClr>
          <a:srgbClr val="920049"/>
        </a:buClr>
        <a:buChar char="»"/>
        <a:defRPr sz="900" i="1">
          <a:solidFill>
            <a:schemeClr val="tx1"/>
          </a:solidFill>
          <a:latin typeface="+mn-lt"/>
          <a:ea typeface="ＭＳ Ｐゴシック" pitchFamily="-1" charset="-128"/>
        </a:defRPr>
      </a:lvl6pPr>
      <a:lvl7pPr marL="2171700" indent="-171450" algn="l" rtl="0" fontAlgn="base">
        <a:spcBef>
          <a:spcPct val="20000"/>
        </a:spcBef>
        <a:spcAft>
          <a:spcPct val="0"/>
        </a:spcAft>
        <a:buClr>
          <a:srgbClr val="920049"/>
        </a:buClr>
        <a:buChar char="»"/>
        <a:defRPr sz="900" i="1">
          <a:solidFill>
            <a:schemeClr val="tx1"/>
          </a:solidFill>
          <a:latin typeface="+mn-lt"/>
          <a:ea typeface="ＭＳ Ｐゴシック" pitchFamily="-1" charset="-128"/>
        </a:defRPr>
      </a:lvl7pPr>
      <a:lvl8pPr marL="2514600" indent="-171450" algn="l" rtl="0" fontAlgn="base">
        <a:spcBef>
          <a:spcPct val="20000"/>
        </a:spcBef>
        <a:spcAft>
          <a:spcPct val="0"/>
        </a:spcAft>
        <a:buClr>
          <a:srgbClr val="920049"/>
        </a:buClr>
        <a:buChar char="»"/>
        <a:defRPr sz="900" i="1">
          <a:solidFill>
            <a:schemeClr val="tx1"/>
          </a:solidFill>
          <a:latin typeface="+mn-lt"/>
          <a:ea typeface="ＭＳ Ｐゴシック" pitchFamily="-1" charset="-128"/>
        </a:defRPr>
      </a:lvl8pPr>
      <a:lvl9pPr marL="2857500" indent="-171450" algn="l" rtl="0" fontAlgn="base">
        <a:spcBef>
          <a:spcPct val="20000"/>
        </a:spcBef>
        <a:spcAft>
          <a:spcPct val="0"/>
        </a:spcAft>
        <a:buClr>
          <a:srgbClr val="920049"/>
        </a:buClr>
        <a:buChar char="»"/>
        <a:defRPr sz="900" i="1">
          <a:solidFill>
            <a:schemeClr val="tx1"/>
          </a:solidFill>
          <a:latin typeface="+mn-lt"/>
          <a:ea typeface="ＭＳ Ｐゴシック" pitchFamily="-1" charset="-128"/>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21890" name="Rectangle 2"/>
          <p:cNvSpPr>
            <a:spLocks noGrp="1" noChangeArrowheads="1"/>
          </p:cNvSpPr>
          <p:nvPr>
            <p:ph type="body" idx="1"/>
          </p:nvPr>
        </p:nvSpPr>
        <p:spPr bwMode="auto">
          <a:xfrm>
            <a:off x="457200" y="1524000"/>
            <a:ext cx="8153400" cy="4572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21891" name="Rectangle 3"/>
          <p:cNvSpPr>
            <a:spLocks noGrp="1" noChangeArrowheads="1"/>
          </p:cNvSpPr>
          <p:nvPr>
            <p:ph type="title"/>
          </p:nvPr>
        </p:nvSpPr>
        <p:spPr bwMode="auto">
          <a:xfrm>
            <a:off x="457200" y="458790"/>
            <a:ext cx="8153400" cy="8096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endParaRPr lang="en-US" dirty="0"/>
          </a:p>
        </p:txBody>
      </p:sp>
      <p:sp>
        <p:nvSpPr>
          <p:cNvPr id="6" name="Line 11"/>
          <p:cNvSpPr>
            <a:spLocks noChangeShapeType="1"/>
          </p:cNvSpPr>
          <p:nvPr userDrawn="1"/>
        </p:nvSpPr>
        <p:spPr bwMode="auto">
          <a:xfrm>
            <a:off x="468000" y="1447800"/>
            <a:ext cx="8136000" cy="0"/>
          </a:xfrm>
          <a:prstGeom prst="line">
            <a:avLst/>
          </a:prstGeom>
          <a:noFill/>
          <a:ln w="19050" cap="flat" cmpd="sng" algn="ctr">
            <a:solidFill>
              <a:srgbClr val="8A7967"/>
            </a:solidFill>
            <a:prstDash val="solid"/>
            <a:round/>
            <a:headEnd type="none" w="med" len="med"/>
            <a:tailEnd type="none" w="med" len="med"/>
          </a:ln>
          <a:effectLst/>
        </p:spPr>
        <p:txBody>
          <a:bodyPr wrap="none" anchor="ctr">
            <a:prstTxWarp prst="textNoShape">
              <a:avLst/>
            </a:prstTxWarp>
          </a:bodyPr>
          <a:lstStyle/>
          <a:p>
            <a:endParaRPr lang="en-US" sz="1350" dirty="0"/>
          </a:p>
        </p:txBody>
      </p:sp>
      <p:sp>
        <p:nvSpPr>
          <p:cNvPr id="8" name="TextBox 7"/>
          <p:cNvSpPr txBox="1"/>
          <p:nvPr userDrawn="1"/>
        </p:nvSpPr>
        <p:spPr>
          <a:xfrm>
            <a:off x="468000" y="6474768"/>
            <a:ext cx="2209800" cy="196208"/>
          </a:xfrm>
          <a:prstGeom prst="rect">
            <a:avLst/>
          </a:prstGeom>
          <a:noFill/>
        </p:spPr>
        <p:txBody>
          <a:bodyPr wrap="square" lIns="0" rIns="0" rtlCol="0">
            <a:spAutoFit/>
          </a:bodyPr>
          <a:lstStyle/>
          <a:p>
            <a:pPr algn="l"/>
            <a:r>
              <a:rPr lang="en-US" sz="675" dirty="0">
                <a:solidFill>
                  <a:srgbClr val="8A7967"/>
                </a:solidFill>
                <a:latin typeface="Arial"/>
                <a:cs typeface="Arial"/>
              </a:rPr>
              <a:t>MRC Integrative</a:t>
            </a:r>
            <a:r>
              <a:rPr lang="en-US" sz="675" baseline="0" dirty="0">
                <a:solidFill>
                  <a:srgbClr val="8A7967"/>
                </a:solidFill>
                <a:latin typeface="Arial"/>
                <a:cs typeface="Arial"/>
              </a:rPr>
              <a:t> Epidemiology Unit</a:t>
            </a:r>
            <a:endParaRPr lang="en-US" sz="675" dirty="0">
              <a:solidFill>
                <a:srgbClr val="8A7967"/>
              </a:solidFill>
              <a:latin typeface="Arial"/>
              <a:cs typeface="Arial"/>
            </a:endParaRPr>
          </a:p>
        </p:txBody>
      </p:sp>
    </p:spTree>
    <p:extLst>
      <p:ext uri="{BB962C8B-B14F-4D97-AF65-F5344CB8AC3E}">
        <p14:creationId xmlns:p14="http://schemas.microsoft.com/office/powerpoint/2010/main" val="798272261"/>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Lst>
  <p:transition spd="med"/>
  <p:hf hdr="0" ftr="0" dt="0"/>
  <p:txStyles>
    <p:titleStyle>
      <a:lvl1pPr algn="l" rtl="0" fontAlgn="base">
        <a:spcBef>
          <a:spcPct val="0"/>
        </a:spcBef>
        <a:spcAft>
          <a:spcPct val="0"/>
        </a:spcAft>
        <a:defRPr sz="2100">
          <a:solidFill>
            <a:schemeClr val="accent2"/>
          </a:solidFill>
          <a:latin typeface="+mj-lt"/>
          <a:ea typeface="+mj-ea"/>
          <a:cs typeface="+mj-cs"/>
        </a:defRPr>
      </a:lvl1pPr>
      <a:lvl2pPr algn="l" rtl="0" fontAlgn="base">
        <a:spcBef>
          <a:spcPct val="0"/>
        </a:spcBef>
        <a:spcAft>
          <a:spcPct val="0"/>
        </a:spcAft>
        <a:defRPr sz="2100">
          <a:solidFill>
            <a:schemeClr val="tx1"/>
          </a:solidFill>
          <a:latin typeface="Verdana" pitchFamily="-1" charset="0"/>
        </a:defRPr>
      </a:lvl2pPr>
      <a:lvl3pPr algn="l" rtl="0" fontAlgn="base">
        <a:spcBef>
          <a:spcPct val="0"/>
        </a:spcBef>
        <a:spcAft>
          <a:spcPct val="0"/>
        </a:spcAft>
        <a:defRPr sz="2100">
          <a:solidFill>
            <a:schemeClr val="tx1"/>
          </a:solidFill>
          <a:latin typeface="Verdana" pitchFamily="-1" charset="0"/>
        </a:defRPr>
      </a:lvl3pPr>
      <a:lvl4pPr algn="l" rtl="0" fontAlgn="base">
        <a:spcBef>
          <a:spcPct val="0"/>
        </a:spcBef>
        <a:spcAft>
          <a:spcPct val="0"/>
        </a:spcAft>
        <a:defRPr sz="2100">
          <a:solidFill>
            <a:schemeClr val="tx1"/>
          </a:solidFill>
          <a:latin typeface="Verdana" pitchFamily="-1" charset="0"/>
        </a:defRPr>
      </a:lvl4pPr>
      <a:lvl5pPr algn="l" rtl="0" fontAlgn="base">
        <a:spcBef>
          <a:spcPct val="0"/>
        </a:spcBef>
        <a:spcAft>
          <a:spcPct val="0"/>
        </a:spcAft>
        <a:defRPr sz="2100">
          <a:solidFill>
            <a:schemeClr val="tx1"/>
          </a:solidFill>
          <a:latin typeface="Verdana" pitchFamily="-1" charset="0"/>
        </a:defRPr>
      </a:lvl5pPr>
      <a:lvl6pPr marL="342900" algn="l" rtl="0" fontAlgn="base">
        <a:spcBef>
          <a:spcPct val="0"/>
        </a:spcBef>
        <a:spcAft>
          <a:spcPct val="0"/>
        </a:spcAft>
        <a:defRPr sz="2100">
          <a:solidFill>
            <a:schemeClr val="tx1"/>
          </a:solidFill>
          <a:latin typeface="Verdana" pitchFamily="-1" charset="0"/>
        </a:defRPr>
      </a:lvl6pPr>
      <a:lvl7pPr marL="685800" algn="l" rtl="0" fontAlgn="base">
        <a:spcBef>
          <a:spcPct val="0"/>
        </a:spcBef>
        <a:spcAft>
          <a:spcPct val="0"/>
        </a:spcAft>
        <a:defRPr sz="2100">
          <a:solidFill>
            <a:schemeClr val="tx1"/>
          </a:solidFill>
          <a:latin typeface="Verdana" pitchFamily="-1" charset="0"/>
        </a:defRPr>
      </a:lvl7pPr>
      <a:lvl8pPr marL="1028700" algn="l" rtl="0" fontAlgn="base">
        <a:spcBef>
          <a:spcPct val="0"/>
        </a:spcBef>
        <a:spcAft>
          <a:spcPct val="0"/>
        </a:spcAft>
        <a:defRPr sz="2100">
          <a:solidFill>
            <a:schemeClr val="tx1"/>
          </a:solidFill>
          <a:latin typeface="Verdana" pitchFamily="-1" charset="0"/>
        </a:defRPr>
      </a:lvl8pPr>
      <a:lvl9pPr marL="1371600" algn="l" rtl="0" fontAlgn="base">
        <a:spcBef>
          <a:spcPct val="0"/>
        </a:spcBef>
        <a:spcAft>
          <a:spcPct val="0"/>
        </a:spcAft>
        <a:defRPr sz="2100">
          <a:solidFill>
            <a:schemeClr val="tx1"/>
          </a:solidFill>
          <a:latin typeface="Verdana" pitchFamily="-1" charset="0"/>
        </a:defRPr>
      </a:lvl9pPr>
    </p:titleStyle>
    <p:bodyStyle>
      <a:lvl1pPr marL="257175" indent="-257175" algn="l" rtl="0" fontAlgn="base">
        <a:spcBef>
          <a:spcPct val="20000"/>
        </a:spcBef>
        <a:spcAft>
          <a:spcPct val="0"/>
        </a:spcAft>
        <a:buClr>
          <a:schemeClr val="tx2"/>
        </a:buClr>
        <a:buChar char="•"/>
        <a:defRPr sz="1500">
          <a:solidFill>
            <a:schemeClr val="tx1"/>
          </a:solidFill>
          <a:latin typeface="+mn-lt"/>
          <a:ea typeface="+mn-ea"/>
          <a:cs typeface="+mn-cs"/>
        </a:defRPr>
      </a:lvl1pPr>
      <a:lvl2pPr marL="557213" indent="-214313" algn="l" rtl="0" fontAlgn="base">
        <a:spcBef>
          <a:spcPct val="20000"/>
        </a:spcBef>
        <a:spcAft>
          <a:spcPct val="0"/>
        </a:spcAft>
        <a:buClr>
          <a:schemeClr val="tx2"/>
        </a:buClr>
        <a:buChar char="•"/>
        <a:defRPr sz="1500">
          <a:solidFill>
            <a:schemeClr val="tx1"/>
          </a:solidFill>
          <a:latin typeface="+mn-lt"/>
          <a:ea typeface="ＭＳ Ｐゴシック" pitchFamily="-1" charset="-128"/>
        </a:defRPr>
      </a:lvl2pPr>
      <a:lvl3pPr marL="857250" indent="-171450" algn="l" rtl="0" fontAlgn="base">
        <a:spcBef>
          <a:spcPct val="20000"/>
        </a:spcBef>
        <a:spcAft>
          <a:spcPct val="0"/>
        </a:spcAft>
        <a:buClr>
          <a:schemeClr val="tx2"/>
        </a:buClr>
        <a:buChar char="•"/>
        <a:defRPr>
          <a:solidFill>
            <a:schemeClr val="tx1"/>
          </a:solidFill>
          <a:latin typeface="+mn-lt"/>
          <a:ea typeface="ＭＳ Ｐゴシック" pitchFamily="-1" charset="-128"/>
        </a:defRPr>
      </a:lvl3pPr>
      <a:lvl4pPr marL="1171575" indent="-171450" algn="l" rtl="0" fontAlgn="base">
        <a:spcBef>
          <a:spcPct val="20000"/>
        </a:spcBef>
        <a:spcAft>
          <a:spcPct val="0"/>
        </a:spcAft>
        <a:buClr>
          <a:schemeClr val="tx2"/>
        </a:buClr>
        <a:buChar char="–"/>
        <a:defRPr>
          <a:solidFill>
            <a:schemeClr val="tx1"/>
          </a:solidFill>
          <a:latin typeface="+mn-lt"/>
          <a:ea typeface="ＭＳ Ｐゴシック" pitchFamily="-1" charset="-128"/>
        </a:defRPr>
      </a:lvl4pPr>
      <a:lvl5pPr marL="1485900" indent="-171450" algn="l" rtl="0" fontAlgn="base">
        <a:spcBef>
          <a:spcPct val="20000"/>
        </a:spcBef>
        <a:spcAft>
          <a:spcPct val="0"/>
        </a:spcAft>
        <a:buClr>
          <a:schemeClr val="tx2"/>
        </a:buClr>
        <a:buChar char="»"/>
        <a:defRPr i="1">
          <a:solidFill>
            <a:schemeClr val="tx1"/>
          </a:solidFill>
          <a:latin typeface="+mn-lt"/>
          <a:ea typeface="ＭＳ Ｐゴシック" pitchFamily="-1" charset="-128"/>
        </a:defRPr>
      </a:lvl5pPr>
      <a:lvl6pPr marL="1828800" indent="-171450" algn="l" rtl="0" fontAlgn="base">
        <a:spcBef>
          <a:spcPct val="20000"/>
        </a:spcBef>
        <a:spcAft>
          <a:spcPct val="0"/>
        </a:spcAft>
        <a:buClr>
          <a:srgbClr val="920049"/>
        </a:buClr>
        <a:buChar char="»"/>
        <a:defRPr i="1">
          <a:solidFill>
            <a:schemeClr val="tx1"/>
          </a:solidFill>
          <a:latin typeface="+mn-lt"/>
          <a:ea typeface="ＭＳ Ｐゴシック" pitchFamily="-1" charset="-128"/>
        </a:defRPr>
      </a:lvl6pPr>
      <a:lvl7pPr marL="2171700" indent="-171450" algn="l" rtl="0" fontAlgn="base">
        <a:spcBef>
          <a:spcPct val="20000"/>
        </a:spcBef>
        <a:spcAft>
          <a:spcPct val="0"/>
        </a:spcAft>
        <a:buClr>
          <a:srgbClr val="920049"/>
        </a:buClr>
        <a:buChar char="»"/>
        <a:defRPr i="1">
          <a:solidFill>
            <a:schemeClr val="tx1"/>
          </a:solidFill>
          <a:latin typeface="+mn-lt"/>
          <a:ea typeface="ＭＳ Ｐゴシック" pitchFamily="-1" charset="-128"/>
        </a:defRPr>
      </a:lvl7pPr>
      <a:lvl8pPr marL="2514600" indent="-171450" algn="l" rtl="0" fontAlgn="base">
        <a:spcBef>
          <a:spcPct val="20000"/>
        </a:spcBef>
        <a:spcAft>
          <a:spcPct val="0"/>
        </a:spcAft>
        <a:buClr>
          <a:srgbClr val="920049"/>
        </a:buClr>
        <a:buChar char="»"/>
        <a:defRPr i="1">
          <a:solidFill>
            <a:schemeClr val="tx1"/>
          </a:solidFill>
          <a:latin typeface="+mn-lt"/>
          <a:ea typeface="ＭＳ Ｐゴシック" pitchFamily="-1" charset="-128"/>
        </a:defRPr>
      </a:lvl8pPr>
      <a:lvl9pPr marL="2857500" indent="-171450" algn="l" rtl="0" fontAlgn="base">
        <a:spcBef>
          <a:spcPct val="20000"/>
        </a:spcBef>
        <a:spcAft>
          <a:spcPct val="0"/>
        </a:spcAft>
        <a:buClr>
          <a:srgbClr val="920049"/>
        </a:buClr>
        <a:buChar char="»"/>
        <a:defRPr i="1">
          <a:solidFill>
            <a:schemeClr val="tx1"/>
          </a:solidFill>
          <a:latin typeface="+mn-lt"/>
          <a:ea typeface="ＭＳ Ｐゴシック" pitchFamily="-1" charset="-128"/>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0.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png"/><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5.xml"/><Relationship Id="rId5" Type="http://schemas.openxmlformats.org/officeDocument/2006/relationships/image" Target="../media/image90.png"/></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17.png"/><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4.emf"/><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emf"/><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160.png"/><Relationship Id="rId1" Type="http://schemas.openxmlformats.org/officeDocument/2006/relationships/slideLayout" Target="../slideLayouts/slideLayout5.xml"/><Relationship Id="rId5" Type="http://schemas.openxmlformats.org/officeDocument/2006/relationships/image" Target="../media/image32.emf"/><Relationship Id="rId4" Type="http://schemas.openxmlformats.org/officeDocument/2006/relationships/image" Target="../media/image31.emf"/></Relationships>
</file>

<file path=ppt/slides/_rels/slide3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emf"/><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p:cNvSpPr txBox="1">
            <a:spLocks noChangeArrowheads="1"/>
          </p:cNvSpPr>
          <p:nvPr/>
        </p:nvSpPr>
        <p:spPr bwMode="auto">
          <a:xfrm>
            <a:off x="725792" y="2364094"/>
            <a:ext cx="7174247" cy="2542491"/>
          </a:xfrm>
          <a:prstGeom prst="rect">
            <a:avLst/>
          </a:prstGeom>
          <a:noFill/>
          <a:ln w="50800">
            <a:noFill/>
            <a:miter lim="800000"/>
            <a:headEnd/>
            <a:tailEnd/>
          </a:ln>
          <a:effectLst/>
        </p:spPr>
        <p:txBody>
          <a:bodyPr wrap="square">
            <a:prstTxWarp prst="textNoShape">
              <a:avLst/>
            </a:prstTxWarp>
            <a:spAutoFit/>
          </a:bodyPr>
          <a:lstStyle/>
          <a:p>
            <a:r>
              <a:rPr lang="en-GB" sz="2400" b="1" dirty="0">
                <a:solidFill>
                  <a:schemeClr val="accent2"/>
                </a:solidFill>
              </a:rPr>
              <a:t>Mendelian Randomization</a:t>
            </a:r>
            <a:endParaRPr lang="en-GB" sz="2400" dirty="0">
              <a:solidFill>
                <a:schemeClr val="accent2"/>
              </a:solidFill>
            </a:endParaRPr>
          </a:p>
          <a:p>
            <a:pPr eaLnBrk="0" fontAlgn="base" hangingPunct="0">
              <a:spcBef>
                <a:spcPct val="50000"/>
              </a:spcBef>
              <a:spcAft>
                <a:spcPct val="0"/>
              </a:spcAft>
            </a:pPr>
            <a:endParaRPr lang="en-US" dirty="0">
              <a:solidFill>
                <a:srgbClr val="9A044B"/>
              </a:solidFill>
              <a:latin typeface="Verdana" pitchFamily="-1" charset="0"/>
            </a:endParaRPr>
          </a:p>
          <a:p>
            <a:pPr eaLnBrk="0" fontAlgn="base" hangingPunct="0">
              <a:lnSpc>
                <a:spcPct val="70000"/>
              </a:lnSpc>
              <a:spcBef>
                <a:spcPct val="50000"/>
              </a:spcBef>
              <a:spcAft>
                <a:spcPct val="0"/>
              </a:spcAft>
            </a:pPr>
            <a:r>
              <a:rPr lang="en-US" sz="1500" b="1" dirty="0">
                <a:solidFill>
                  <a:prstClr val="black"/>
                </a:solidFill>
                <a:latin typeface="Arial"/>
                <a:cs typeface="Arial"/>
              </a:rPr>
              <a:t>Dr Eleanor Sanderson</a:t>
            </a:r>
          </a:p>
          <a:p>
            <a:pPr eaLnBrk="0" fontAlgn="base" hangingPunct="0">
              <a:lnSpc>
                <a:spcPct val="70000"/>
              </a:lnSpc>
              <a:spcBef>
                <a:spcPct val="50000"/>
              </a:spcBef>
              <a:spcAft>
                <a:spcPct val="0"/>
              </a:spcAft>
            </a:pPr>
            <a:r>
              <a:rPr lang="en-US" sz="1500" i="1" dirty="0">
                <a:solidFill>
                  <a:prstClr val="black"/>
                </a:solidFill>
                <a:latin typeface="Arial"/>
                <a:cs typeface="Arial"/>
              </a:rPr>
              <a:t>MRC Integrative Epidemiology Unit, </a:t>
            </a:r>
          </a:p>
          <a:p>
            <a:pPr eaLnBrk="0" fontAlgn="base" hangingPunct="0">
              <a:lnSpc>
                <a:spcPct val="70000"/>
              </a:lnSpc>
              <a:spcBef>
                <a:spcPct val="50000"/>
              </a:spcBef>
              <a:spcAft>
                <a:spcPct val="0"/>
              </a:spcAft>
            </a:pPr>
            <a:r>
              <a:rPr lang="en-US" sz="1500" i="1" dirty="0">
                <a:solidFill>
                  <a:prstClr val="black"/>
                </a:solidFill>
                <a:latin typeface="Arial"/>
                <a:cs typeface="Arial"/>
              </a:rPr>
              <a:t>Population Health Sciences, </a:t>
            </a:r>
          </a:p>
          <a:p>
            <a:pPr eaLnBrk="0" fontAlgn="base" hangingPunct="0">
              <a:lnSpc>
                <a:spcPct val="70000"/>
              </a:lnSpc>
              <a:spcBef>
                <a:spcPct val="50000"/>
              </a:spcBef>
              <a:spcAft>
                <a:spcPct val="0"/>
              </a:spcAft>
            </a:pPr>
            <a:r>
              <a:rPr lang="en-US" sz="1500" i="1" dirty="0">
                <a:solidFill>
                  <a:prstClr val="black"/>
                </a:solidFill>
                <a:latin typeface="Arial"/>
                <a:cs typeface="Arial"/>
              </a:rPr>
              <a:t>University of Bristol.</a:t>
            </a:r>
          </a:p>
          <a:p>
            <a:pPr eaLnBrk="0" fontAlgn="base" hangingPunct="0">
              <a:lnSpc>
                <a:spcPct val="70000"/>
              </a:lnSpc>
              <a:spcBef>
                <a:spcPct val="50000"/>
              </a:spcBef>
              <a:spcAft>
                <a:spcPct val="0"/>
              </a:spcAft>
            </a:pPr>
            <a:endParaRPr lang="en-US" sz="1500" i="1" dirty="0">
              <a:solidFill>
                <a:prstClr val="black"/>
              </a:solidFill>
              <a:latin typeface="Arial"/>
              <a:cs typeface="Arial"/>
            </a:endParaRPr>
          </a:p>
          <a:p>
            <a:pPr eaLnBrk="0" fontAlgn="base" hangingPunct="0">
              <a:lnSpc>
                <a:spcPct val="70000"/>
              </a:lnSpc>
              <a:spcBef>
                <a:spcPct val="50000"/>
              </a:spcBef>
              <a:spcAft>
                <a:spcPct val="0"/>
              </a:spcAft>
            </a:pPr>
            <a:r>
              <a:rPr lang="en-US" sz="1500" dirty="0">
                <a:solidFill>
                  <a:prstClr val="black"/>
                </a:solidFill>
                <a:latin typeface="Arial"/>
                <a:cs typeface="Arial"/>
              </a:rPr>
              <a:t>November 2023</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400" dirty="0"/>
              <a:t>Mendelian Randomization</a:t>
            </a:r>
          </a:p>
        </p:txBody>
      </p:sp>
      <p:sp>
        <p:nvSpPr>
          <p:cNvPr id="3" name="Content Placeholder 2"/>
          <p:cNvSpPr>
            <a:spLocks noGrp="1"/>
          </p:cNvSpPr>
          <p:nvPr>
            <p:ph idx="1"/>
          </p:nvPr>
        </p:nvSpPr>
        <p:spPr/>
        <p:txBody>
          <a:bodyPr/>
          <a:lstStyle/>
          <a:p>
            <a:r>
              <a:rPr lang="en-US" sz="1600" dirty="0"/>
              <a:t>Genetic variants are;</a:t>
            </a:r>
          </a:p>
          <a:p>
            <a:pPr lvl="2"/>
            <a:r>
              <a:rPr lang="en-US" sz="1600" dirty="0"/>
              <a:t>Associated with phenotypes</a:t>
            </a:r>
          </a:p>
          <a:p>
            <a:pPr lvl="2"/>
            <a:r>
              <a:rPr lang="en-US" sz="1600" dirty="0"/>
              <a:t>randomly allocated</a:t>
            </a:r>
          </a:p>
          <a:p>
            <a:pPr lvl="2"/>
            <a:endParaRPr lang="en-US" sz="1600" dirty="0"/>
          </a:p>
          <a:p>
            <a:r>
              <a:rPr lang="en-US" sz="1600" dirty="0"/>
              <a:t>Can use this to test for and estimate </a:t>
            </a:r>
            <a:r>
              <a:rPr lang="en-US" sz="1600" b="1" dirty="0"/>
              <a:t>causal effects</a:t>
            </a:r>
          </a:p>
          <a:p>
            <a:endParaRPr lang="en-US" sz="1600" dirty="0"/>
          </a:p>
          <a:p>
            <a:r>
              <a:rPr lang="en-US" sz="1600" dirty="0"/>
              <a:t>Statistically implemented as instrumental variables estimation</a:t>
            </a:r>
          </a:p>
          <a:p>
            <a:endParaRPr lang="en-US" dirty="0"/>
          </a:p>
        </p:txBody>
      </p:sp>
      <p:pic>
        <p:nvPicPr>
          <p:cNvPr id="4" name="Picture 3">
            <a:extLst>
              <a:ext uri="{FF2B5EF4-FFF2-40B4-BE49-F238E27FC236}">
                <a16:creationId xmlns:a16="http://schemas.microsoft.com/office/drawing/2014/main" id="{EE5D6B2C-4A6A-B348-9C96-42D27438FC85}"/>
              </a:ext>
            </a:extLst>
          </p:cNvPr>
          <p:cNvPicPr>
            <a:picLocks noChangeAspect="1"/>
          </p:cNvPicPr>
          <p:nvPr/>
        </p:nvPicPr>
        <p:blipFill rotWithShape="1">
          <a:blip r:embed="rId2">
            <a:extLst>
              <a:ext uri="{28A0092B-C50C-407E-A947-70E740481C1C}">
                <a14:useLocalDpi xmlns:a14="http://schemas.microsoft.com/office/drawing/2010/main" val="0"/>
              </a:ext>
            </a:extLst>
          </a:blip>
          <a:srcRect l="1" r="-146" b="60436"/>
          <a:stretch/>
        </p:blipFill>
        <p:spPr>
          <a:xfrm>
            <a:off x="2959087" y="4301569"/>
            <a:ext cx="4924973" cy="1790621"/>
          </a:xfrm>
          <a:prstGeom prst="rect">
            <a:avLst/>
          </a:prstGeom>
        </p:spPr>
      </p:pic>
    </p:spTree>
    <p:extLst>
      <p:ext uri="{BB962C8B-B14F-4D97-AF65-F5344CB8AC3E}">
        <p14:creationId xmlns:p14="http://schemas.microsoft.com/office/powerpoint/2010/main" val="1002359731"/>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79893" y="640718"/>
            <a:ext cx="6172200" cy="742950"/>
          </a:xfrm>
          <a:prstGeom prst="rect">
            <a:avLst/>
          </a:prstGeom>
        </p:spPr>
        <p:txBody>
          <a:bodyPr vert="horz" lIns="68580" tIns="34290" rIns="68580" bIns="34290" rtlCol="0" anchor="ctr">
            <a:normAutofit/>
          </a:bodyPr>
          <a:lstStyle/>
          <a:p>
            <a:pPr>
              <a:spcBef>
                <a:spcPct val="0"/>
              </a:spcBef>
              <a:defRPr/>
            </a:pPr>
            <a:r>
              <a:rPr lang="en-GB" altLang="en-US" sz="2700" spc="-75" dirty="0">
                <a:solidFill>
                  <a:schemeClr val="tx2"/>
                </a:solidFill>
                <a:latin typeface="+mj-lt"/>
                <a:ea typeface="+mj-ea"/>
                <a:cs typeface="+mj-cs"/>
              </a:rPr>
              <a:t>Mendel’s Second Law</a:t>
            </a:r>
          </a:p>
        </p:txBody>
      </p:sp>
      <p:sp>
        <p:nvSpPr>
          <p:cNvPr id="7" name="Rectangle 1027"/>
          <p:cNvSpPr txBox="1">
            <a:spLocks noChangeArrowheads="1"/>
          </p:cNvSpPr>
          <p:nvPr/>
        </p:nvSpPr>
        <p:spPr>
          <a:xfrm>
            <a:off x="379892" y="1860086"/>
            <a:ext cx="7935051" cy="4040841"/>
          </a:xfrm>
          <a:prstGeom prst="rect">
            <a:avLst/>
          </a:prstGeom>
        </p:spPr>
        <p:txBody>
          <a:bodyPr vert="horz" lIns="68580" tIns="34290" rIns="68580" bIns="34290" rtlCol="0">
            <a:normAutofit/>
          </a:bodyPr>
          <a:lstStyle/>
          <a:p>
            <a:pPr>
              <a:spcBef>
                <a:spcPct val="20000"/>
              </a:spcBef>
              <a:buClr>
                <a:schemeClr val="accent1"/>
              </a:buClr>
              <a:buSzPct val="85000"/>
              <a:defRPr/>
            </a:pPr>
            <a:endParaRPr lang="en-GB" altLang="en-US" sz="788" dirty="0">
              <a:latin typeface="+mj-lt"/>
            </a:endParaRPr>
          </a:p>
          <a:p>
            <a:pPr>
              <a:spcBef>
                <a:spcPct val="20000"/>
              </a:spcBef>
              <a:buClr>
                <a:schemeClr val="accent1"/>
              </a:buClr>
              <a:buSzPct val="85000"/>
              <a:defRPr/>
            </a:pPr>
            <a:r>
              <a:rPr lang="en-GB" altLang="en-US" sz="1500" dirty="0">
                <a:latin typeface="+mj-lt"/>
              </a:rPr>
              <a:t>Law of </a:t>
            </a:r>
            <a:r>
              <a:rPr lang="en-GB" altLang="en-US" sz="1500" b="1" dirty="0">
                <a:latin typeface="+mj-lt"/>
              </a:rPr>
              <a:t>independent </a:t>
            </a:r>
            <a:r>
              <a:rPr lang="en-GB" altLang="en-US" sz="1500" dirty="0">
                <a:latin typeface="+mj-lt"/>
              </a:rPr>
              <a:t>assortment </a:t>
            </a:r>
          </a:p>
          <a:p>
            <a:pPr>
              <a:spcBef>
                <a:spcPct val="20000"/>
              </a:spcBef>
              <a:buClr>
                <a:schemeClr val="accent1"/>
              </a:buClr>
              <a:buSzPct val="85000"/>
              <a:defRPr/>
            </a:pPr>
            <a:endParaRPr lang="en-GB" altLang="en-US" sz="825" dirty="0">
              <a:latin typeface="+mj-lt"/>
            </a:endParaRPr>
          </a:p>
          <a:p>
            <a:pPr>
              <a:spcBef>
                <a:spcPct val="20000"/>
              </a:spcBef>
              <a:buClr>
                <a:schemeClr val="accent1"/>
              </a:buClr>
              <a:buSzPct val="85000"/>
              <a:defRPr/>
            </a:pPr>
            <a:r>
              <a:rPr lang="en-GB" altLang="en-US" sz="1350" dirty="0">
                <a:latin typeface="+mj-lt"/>
              </a:rPr>
              <a:t>“The behaviour of each pair of differentiating characteristics in hybrid union is independent of the other differences between the two original plants, and, further, the hybrid produces just so many kinds of egg and pollen cells as there are possible constant combination forms”</a:t>
            </a:r>
          </a:p>
          <a:p>
            <a:pPr algn="r">
              <a:spcBef>
                <a:spcPct val="20000"/>
              </a:spcBef>
              <a:buClr>
                <a:schemeClr val="accent1"/>
              </a:buClr>
              <a:buSzPct val="85000"/>
              <a:defRPr/>
            </a:pPr>
            <a:r>
              <a:rPr lang="en-GB" altLang="en-US" sz="1350" dirty="0">
                <a:latin typeface="+mj-lt"/>
              </a:rPr>
              <a:t>Gregor Mendel, 1865    </a:t>
            </a:r>
          </a:p>
          <a:p>
            <a:pPr algn="r">
              <a:spcBef>
                <a:spcPct val="20000"/>
              </a:spcBef>
              <a:buClr>
                <a:schemeClr val="accent1"/>
              </a:buClr>
              <a:buSzPct val="85000"/>
              <a:defRPr/>
            </a:pPr>
            <a:endParaRPr lang="en-GB" altLang="en-US" sz="1500" dirty="0">
              <a:latin typeface="+mj-lt"/>
            </a:endParaRPr>
          </a:p>
        </p:txBody>
      </p:sp>
      <p:pic>
        <p:nvPicPr>
          <p:cNvPr id="8" name="Picture 1"/>
          <p:cNvPicPr>
            <a:picLocks noChangeAspect="1" noChangeArrowheads="1"/>
          </p:cNvPicPr>
          <p:nvPr/>
        </p:nvPicPr>
        <p:blipFill>
          <a:blip r:embed="rId3" cstate="print"/>
          <a:srcRect/>
          <a:stretch>
            <a:fillRect/>
          </a:stretch>
        </p:blipFill>
        <p:spPr bwMode="auto">
          <a:xfrm>
            <a:off x="623606" y="3555876"/>
            <a:ext cx="5387049" cy="2311336"/>
          </a:xfrm>
          <a:prstGeom prst="rect">
            <a:avLst/>
          </a:prstGeom>
          <a:noFill/>
          <a:ln w="9525">
            <a:noFill/>
            <a:miter lim="800000"/>
            <a:headEnd/>
            <a:tailEnd/>
          </a:ln>
        </p:spPr>
      </p:pic>
    </p:spTree>
    <p:extLst>
      <p:ext uri="{BB962C8B-B14F-4D97-AF65-F5344CB8AC3E}">
        <p14:creationId xmlns:p14="http://schemas.microsoft.com/office/powerpoint/2010/main" val="36143642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6001972" y="1958191"/>
            <a:ext cx="1850231" cy="2964701"/>
            <a:chOff x="480212" y="1358123"/>
            <a:chExt cx="2466975" cy="3952935"/>
          </a:xfrm>
        </p:grpSpPr>
        <p:sp>
          <p:nvSpPr>
            <p:cNvPr id="796677" name="Rectangle 5"/>
            <p:cNvSpPr>
              <a:spLocks noChangeArrowheads="1"/>
            </p:cNvSpPr>
            <p:nvPr/>
          </p:nvSpPr>
          <p:spPr bwMode="auto">
            <a:xfrm>
              <a:off x="657219" y="4910949"/>
              <a:ext cx="1823576" cy="400109"/>
            </a:xfrm>
            <a:prstGeom prst="rect">
              <a:avLst/>
            </a:prstGeom>
            <a:noFill/>
            <a:ln w="9525">
              <a:noFill/>
              <a:miter lim="800000"/>
              <a:headEnd/>
              <a:tailEnd/>
            </a:ln>
            <a:effectLst/>
          </p:spPr>
          <p:txBody>
            <a:bodyPr wrap="none">
              <a:spAutoFit/>
            </a:bodyPr>
            <a:lstStyle/>
            <a:p>
              <a:r>
                <a:rPr lang="en-US" sz="1350" dirty="0">
                  <a:solidFill>
                    <a:srgbClr val="000000"/>
                  </a:solidFill>
                </a:rPr>
                <a:t>Mendel in 1862</a:t>
              </a:r>
            </a:p>
          </p:txBody>
        </p:sp>
        <p:pic>
          <p:nvPicPr>
            <p:cNvPr id="19558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0212" y="1358123"/>
              <a:ext cx="2466975" cy="3552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796675" name="Text Box 3"/>
          <p:cNvSpPr txBox="1">
            <a:spLocks noChangeArrowheads="1"/>
          </p:cNvSpPr>
          <p:nvPr/>
        </p:nvSpPr>
        <p:spPr bwMode="auto">
          <a:xfrm>
            <a:off x="3943350" y="1771650"/>
            <a:ext cx="3600450" cy="300082"/>
          </a:xfrm>
          <a:prstGeom prst="rect">
            <a:avLst/>
          </a:prstGeom>
          <a:noFill/>
          <a:ln w="9525">
            <a:noFill/>
            <a:miter lim="800000"/>
            <a:headEnd/>
            <a:tailEnd/>
          </a:ln>
          <a:effectLst/>
        </p:spPr>
        <p:txBody>
          <a:bodyPr>
            <a:spAutoFit/>
          </a:bodyPr>
          <a:lstStyle/>
          <a:p>
            <a:endParaRPr lang="en-US" sz="1350"/>
          </a:p>
        </p:txBody>
      </p:sp>
      <p:sp>
        <p:nvSpPr>
          <p:cNvPr id="10" name="Title 1"/>
          <p:cNvSpPr txBox="1">
            <a:spLocks/>
          </p:cNvSpPr>
          <p:nvPr/>
        </p:nvSpPr>
        <p:spPr>
          <a:xfrm>
            <a:off x="472743" y="563955"/>
            <a:ext cx="6172200" cy="742950"/>
          </a:xfrm>
          <a:prstGeom prst="rect">
            <a:avLst/>
          </a:prstGeom>
        </p:spPr>
        <p:txBody>
          <a:bodyPr vert="horz" lIns="68580" tIns="34290" rIns="68580" bIns="34290" rtlCol="0" anchor="ctr">
            <a:normAutofit/>
          </a:bodyPr>
          <a:lstStyle/>
          <a:p>
            <a:pPr>
              <a:spcBef>
                <a:spcPct val="0"/>
              </a:spcBef>
              <a:defRPr/>
            </a:pPr>
            <a:r>
              <a:rPr lang="en-GB" altLang="en-US" sz="2400" spc="-75" dirty="0">
                <a:solidFill>
                  <a:schemeClr val="tx2"/>
                </a:solidFill>
                <a:latin typeface="+mj-lt"/>
                <a:ea typeface="+mj-ea"/>
                <a:cs typeface="+mj-cs"/>
              </a:rPr>
              <a:t>Mendelian randomization</a:t>
            </a:r>
            <a:endParaRPr lang="en-GB" altLang="en-US" sz="2400" spc="-75" baseline="30000" dirty="0">
              <a:solidFill>
                <a:schemeClr val="tx2"/>
              </a:solidFill>
              <a:latin typeface="+mj-lt"/>
              <a:ea typeface="+mj-ea"/>
              <a:cs typeface="+mj-cs"/>
            </a:endParaRPr>
          </a:p>
        </p:txBody>
      </p:sp>
      <p:sp>
        <p:nvSpPr>
          <p:cNvPr id="796678" name="Text Box 6"/>
          <p:cNvSpPr txBox="1">
            <a:spLocks noChangeArrowheads="1"/>
          </p:cNvSpPr>
          <p:nvPr/>
        </p:nvSpPr>
        <p:spPr bwMode="auto">
          <a:xfrm>
            <a:off x="609600" y="2234506"/>
            <a:ext cx="5153025" cy="3293209"/>
          </a:xfrm>
          <a:prstGeom prst="rect">
            <a:avLst/>
          </a:prstGeom>
          <a:noFill/>
          <a:ln w="9525">
            <a:noFill/>
            <a:miter lim="800000"/>
            <a:headEnd/>
            <a:tailEnd/>
          </a:ln>
          <a:effectLst/>
        </p:spPr>
        <p:txBody>
          <a:bodyPr wrap="square">
            <a:spAutoFit/>
          </a:bodyPr>
          <a:lstStyle/>
          <a:p>
            <a:r>
              <a:rPr lang="en-GB" sz="1600" dirty="0"/>
              <a:t>In genetic association studies the laws of Mendelian genetics imply that comparison of </a:t>
            </a:r>
            <a:r>
              <a:rPr lang="en-GB" sz="1600" b="1" dirty="0"/>
              <a:t>groups of individuals defined by genotype </a:t>
            </a:r>
            <a:r>
              <a:rPr lang="en-GB" sz="1600" dirty="0"/>
              <a:t>should only differ </a:t>
            </a:r>
          </a:p>
          <a:p>
            <a:r>
              <a:rPr lang="en-GB" sz="1600" dirty="0"/>
              <a:t>with respect to the locus under study (and closely related loci that are highly correlated (in linkage disequilibrium) with the locus under study)</a:t>
            </a:r>
          </a:p>
          <a:p>
            <a:r>
              <a:rPr lang="en-GB" sz="1600" dirty="0"/>
              <a:t> </a:t>
            </a:r>
          </a:p>
          <a:p>
            <a:r>
              <a:rPr lang="en-GB" sz="1600" dirty="0"/>
              <a:t>Genotypes can </a:t>
            </a:r>
            <a:r>
              <a:rPr lang="en-GB" sz="1600" b="1" dirty="0"/>
              <a:t>proxy</a:t>
            </a:r>
            <a:r>
              <a:rPr lang="en-GB" sz="1600" dirty="0"/>
              <a:t> for some modifiable risk factors, and there should be </a:t>
            </a:r>
            <a:r>
              <a:rPr lang="en-GB" sz="1600" b="1" dirty="0"/>
              <a:t>no confounding</a:t>
            </a:r>
            <a:r>
              <a:rPr lang="en-GB" sz="1600" dirty="0"/>
              <a:t> of genotype by </a:t>
            </a:r>
          </a:p>
          <a:p>
            <a:r>
              <a:rPr lang="en-GB" sz="1600" dirty="0"/>
              <a:t>behavioural, socioeconomic or physiological factors (except those that are influenced by alleles at closely proximate loci or due to population stratification)</a:t>
            </a:r>
            <a:endParaRPr lang="en-US" sz="1600" dirty="0"/>
          </a:p>
          <a:p>
            <a:endParaRPr lang="en-GB" sz="1600" dirty="0"/>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60203" y="595167"/>
            <a:ext cx="6172200" cy="742950"/>
          </a:xfrm>
          <a:prstGeom prst="rect">
            <a:avLst/>
          </a:prstGeom>
        </p:spPr>
        <p:txBody>
          <a:bodyPr vert="horz" lIns="68580" tIns="34290" rIns="68580" bIns="34290" rtlCol="0" anchor="ctr">
            <a:normAutofit/>
          </a:bodyPr>
          <a:lstStyle/>
          <a:p>
            <a:pPr>
              <a:spcBef>
                <a:spcPct val="0"/>
              </a:spcBef>
              <a:defRPr/>
            </a:pPr>
            <a:r>
              <a:rPr lang="en-GB" altLang="en-US" sz="2400" spc="-75" dirty="0">
                <a:solidFill>
                  <a:schemeClr val="tx2"/>
                </a:solidFill>
                <a:latin typeface="+mj-lt"/>
                <a:ea typeface="+mj-ea"/>
                <a:cs typeface="+mj-cs"/>
              </a:rPr>
              <a:t>Mendelian randomization</a:t>
            </a:r>
          </a:p>
        </p:txBody>
      </p:sp>
      <p:sp>
        <p:nvSpPr>
          <p:cNvPr id="8" name="Rectangle 1027"/>
          <p:cNvSpPr txBox="1">
            <a:spLocks noChangeArrowheads="1"/>
          </p:cNvSpPr>
          <p:nvPr/>
        </p:nvSpPr>
        <p:spPr>
          <a:xfrm>
            <a:off x="606506" y="1733210"/>
            <a:ext cx="7208565" cy="3391580"/>
          </a:xfrm>
          <a:prstGeom prst="rect">
            <a:avLst/>
          </a:prstGeom>
        </p:spPr>
        <p:txBody>
          <a:bodyPr vert="horz" lIns="68580" tIns="34290" rIns="68580" bIns="34290" rtlCol="0">
            <a:normAutofit/>
          </a:bodyPr>
          <a:lstStyle/>
          <a:p>
            <a:pPr>
              <a:spcBef>
                <a:spcPct val="20000"/>
              </a:spcBef>
              <a:buClr>
                <a:schemeClr val="accent1"/>
              </a:buClr>
              <a:buSzPct val="85000"/>
              <a:defRPr/>
            </a:pPr>
            <a:endParaRPr lang="en-GB" altLang="en-US" sz="1600" dirty="0">
              <a:latin typeface="+mj-lt"/>
            </a:endParaRPr>
          </a:p>
          <a:p>
            <a:pPr marL="137160" indent="-137160">
              <a:spcBef>
                <a:spcPct val="20000"/>
              </a:spcBef>
              <a:buClr>
                <a:schemeClr val="accent1"/>
              </a:buClr>
              <a:buSzPct val="85000"/>
              <a:buFont typeface="Arial" pitchFamily="34" charset="0"/>
              <a:buChar char="•"/>
              <a:defRPr/>
            </a:pPr>
            <a:r>
              <a:rPr lang="en-GB" altLang="en-US" sz="1600" b="1" dirty="0">
                <a:latin typeface="+mj-lt"/>
              </a:rPr>
              <a:t>Random </a:t>
            </a:r>
          </a:p>
          <a:p>
            <a:pPr marL="480060" lvl="1" indent="-137160">
              <a:spcBef>
                <a:spcPct val="20000"/>
              </a:spcBef>
              <a:buClr>
                <a:schemeClr val="accent1"/>
              </a:buClr>
              <a:buSzPct val="85000"/>
              <a:buFont typeface="Arial" pitchFamily="34" charset="0"/>
              <a:buChar char="•"/>
              <a:defRPr/>
            </a:pPr>
            <a:r>
              <a:rPr lang="en-GB" altLang="en-US" sz="1600" dirty="0">
                <a:latin typeface="+mj-lt"/>
              </a:rPr>
              <a:t>Segregation of alleles at conception</a:t>
            </a:r>
          </a:p>
          <a:p>
            <a:pPr marL="480060" lvl="1" indent="-137160">
              <a:spcBef>
                <a:spcPct val="20000"/>
              </a:spcBef>
              <a:buClr>
                <a:schemeClr val="accent1"/>
              </a:buClr>
              <a:buSzPct val="85000"/>
              <a:buFont typeface="Arial" pitchFamily="34" charset="0"/>
              <a:buChar char="•"/>
              <a:defRPr/>
            </a:pPr>
            <a:r>
              <a:rPr lang="en-GB" altLang="en-US" sz="1600" dirty="0">
                <a:latin typeface="+mj-lt"/>
              </a:rPr>
              <a:t>Distribution of genotypes in the population</a:t>
            </a:r>
          </a:p>
          <a:p>
            <a:pPr marL="137160" indent="-137160">
              <a:spcBef>
                <a:spcPct val="20000"/>
              </a:spcBef>
              <a:buClr>
                <a:schemeClr val="accent1"/>
              </a:buClr>
              <a:buSzPct val="85000"/>
              <a:buFont typeface="Arial" pitchFamily="34" charset="0"/>
              <a:buChar char="•"/>
              <a:defRPr/>
            </a:pPr>
            <a:endParaRPr lang="en-GB" altLang="en-US" sz="1600" dirty="0">
              <a:latin typeface="+mj-lt"/>
            </a:endParaRPr>
          </a:p>
          <a:p>
            <a:pPr marL="137160" indent="-137160">
              <a:spcBef>
                <a:spcPct val="20000"/>
              </a:spcBef>
              <a:buClr>
                <a:schemeClr val="accent1"/>
              </a:buClr>
              <a:buSzPct val="85000"/>
              <a:buFont typeface="Arial" pitchFamily="34" charset="0"/>
              <a:buChar char="•"/>
              <a:defRPr/>
            </a:pPr>
            <a:r>
              <a:rPr lang="en-GB" altLang="en-US" sz="1600" dirty="0">
                <a:latin typeface="+mj-lt"/>
              </a:rPr>
              <a:t>Comparison of groups of individuals defined by genotype should only differ with respect to the  genetic variant/locus under study</a:t>
            </a:r>
          </a:p>
          <a:p>
            <a:pPr marL="137160" indent="-137160">
              <a:spcBef>
                <a:spcPct val="20000"/>
              </a:spcBef>
              <a:buClr>
                <a:schemeClr val="accent1"/>
              </a:buClr>
              <a:buSzPct val="85000"/>
              <a:buFont typeface="Arial" pitchFamily="34" charset="0"/>
              <a:buChar char="•"/>
              <a:defRPr/>
            </a:pPr>
            <a:endParaRPr lang="en-GB" altLang="en-US" sz="1600" dirty="0">
              <a:latin typeface="+mj-lt"/>
            </a:endParaRPr>
          </a:p>
          <a:p>
            <a:pPr marL="137160" indent="-137160">
              <a:spcBef>
                <a:spcPct val="20000"/>
              </a:spcBef>
              <a:buClr>
                <a:schemeClr val="accent1"/>
              </a:buClr>
              <a:buSzPct val="85000"/>
              <a:buFont typeface="Arial" pitchFamily="34" charset="0"/>
              <a:buChar char="•"/>
              <a:defRPr/>
            </a:pPr>
            <a:r>
              <a:rPr lang="en-GB" altLang="en-US" sz="1600" b="1" i="1" dirty="0">
                <a:latin typeface="+mj-lt"/>
              </a:rPr>
              <a:t>With control for population structure</a:t>
            </a:r>
            <a:r>
              <a:rPr lang="en-GB" altLang="en-US" sz="1600" dirty="0">
                <a:latin typeface="+mj-lt"/>
              </a:rPr>
              <a:t>, there should be little confounding by any behavioural, socioeconomic or physiological factors</a:t>
            </a:r>
            <a:endParaRPr lang="en-GB" altLang="en-US" sz="1600" b="1" i="1" dirty="0">
              <a:latin typeface="+mj-lt"/>
            </a:endParaRPr>
          </a:p>
          <a:p>
            <a:pPr marL="480060" lvl="1" indent="-137160">
              <a:spcBef>
                <a:spcPct val="20000"/>
              </a:spcBef>
              <a:buClr>
                <a:schemeClr val="accent1"/>
              </a:buClr>
              <a:buSzPct val="85000"/>
              <a:buFont typeface="Arial" pitchFamily="34" charset="0"/>
              <a:buChar char="•"/>
              <a:defRPr/>
            </a:pPr>
            <a:endParaRPr lang="en-GB" altLang="en-US" sz="1600" dirty="0">
              <a:latin typeface="+mj-lt"/>
            </a:endParaRPr>
          </a:p>
          <a:p>
            <a:pPr marL="480060" lvl="1" indent="-137160">
              <a:spcBef>
                <a:spcPct val="20000"/>
              </a:spcBef>
              <a:buClr>
                <a:schemeClr val="accent1"/>
              </a:buClr>
              <a:buSzPct val="85000"/>
              <a:buFont typeface="Arial" pitchFamily="34" charset="0"/>
              <a:buChar char="•"/>
              <a:defRPr/>
            </a:pPr>
            <a:endParaRPr lang="en-GB" altLang="en-US" dirty="0">
              <a:latin typeface="+mj-lt"/>
            </a:endParaRPr>
          </a:p>
        </p:txBody>
      </p:sp>
    </p:spTree>
    <p:extLst>
      <p:ext uri="{BB962C8B-B14F-4D97-AF65-F5344CB8AC3E}">
        <p14:creationId xmlns:p14="http://schemas.microsoft.com/office/powerpoint/2010/main" val="4226404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txBox="1">
            <a:spLocks/>
          </p:cNvSpPr>
          <p:nvPr/>
        </p:nvSpPr>
        <p:spPr>
          <a:xfrm>
            <a:off x="463924" y="594693"/>
            <a:ext cx="6172200" cy="742950"/>
          </a:xfrm>
          <a:prstGeom prst="rect">
            <a:avLst/>
          </a:prstGeom>
        </p:spPr>
        <p:txBody>
          <a:bodyPr vert="horz" lIns="68580" tIns="34290" rIns="68580" bIns="34290" rtlCol="0" anchor="ctr">
            <a:normAutofit/>
          </a:bodyPr>
          <a:lstStyle/>
          <a:p>
            <a:pPr>
              <a:spcBef>
                <a:spcPct val="0"/>
              </a:spcBef>
              <a:defRPr/>
            </a:pPr>
            <a:r>
              <a:rPr lang="en-GB" altLang="en-US" sz="2400" spc="-75" dirty="0">
                <a:solidFill>
                  <a:schemeClr val="tx2"/>
                </a:solidFill>
                <a:latin typeface="+mj-lt"/>
                <a:ea typeface="+mj-ea"/>
                <a:cs typeface="+mj-cs"/>
              </a:rPr>
              <a:t>MR vs. observational estimation</a:t>
            </a:r>
          </a:p>
        </p:txBody>
      </p:sp>
      <p:sp>
        <p:nvSpPr>
          <p:cNvPr id="14" name="Rectangle 1027"/>
          <p:cNvSpPr txBox="1">
            <a:spLocks noChangeArrowheads="1"/>
          </p:cNvSpPr>
          <p:nvPr/>
        </p:nvSpPr>
        <p:spPr>
          <a:xfrm>
            <a:off x="463924" y="1591174"/>
            <a:ext cx="7194176" cy="924486"/>
          </a:xfrm>
          <a:prstGeom prst="rect">
            <a:avLst/>
          </a:prstGeom>
        </p:spPr>
        <p:txBody>
          <a:bodyPr vert="horz" lIns="68580" tIns="34290" rIns="68580" bIns="34290" rtlCol="0">
            <a:normAutofit/>
          </a:bodyPr>
          <a:lstStyle/>
          <a:p>
            <a:pPr marL="137160" indent="-137160">
              <a:spcBef>
                <a:spcPct val="20000"/>
              </a:spcBef>
              <a:buClr>
                <a:schemeClr val="accent1"/>
              </a:buClr>
              <a:buSzPct val="85000"/>
              <a:buFont typeface="Arial" pitchFamily="34" charset="0"/>
              <a:buChar char="•"/>
              <a:defRPr/>
            </a:pPr>
            <a:endParaRPr lang="en-GB" altLang="en-US" b="1" dirty="0">
              <a:latin typeface="+mj-lt"/>
            </a:endParaRPr>
          </a:p>
          <a:p>
            <a:pPr marL="137160" indent="-137160">
              <a:spcBef>
                <a:spcPct val="20000"/>
              </a:spcBef>
              <a:buClr>
                <a:schemeClr val="accent1"/>
              </a:buClr>
              <a:buSzPct val="85000"/>
              <a:buFont typeface="Arial" pitchFamily="34" charset="0"/>
              <a:buChar char="•"/>
              <a:defRPr/>
            </a:pPr>
            <a:r>
              <a:rPr lang="en-GB" altLang="en-US" sz="1600" dirty="0">
                <a:latin typeface="+mj-lt"/>
              </a:rPr>
              <a:t>Limitations of observational estimation that Mendelian randomization (MR) overcomes:</a:t>
            </a:r>
          </a:p>
          <a:p>
            <a:pPr marL="480060" lvl="1" indent="-137160">
              <a:spcBef>
                <a:spcPct val="20000"/>
              </a:spcBef>
              <a:buClr>
                <a:schemeClr val="accent1"/>
              </a:buClr>
              <a:buSzPct val="85000"/>
              <a:buFont typeface="Arial" pitchFamily="34" charset="0"/>
              <a:buChar char="•"/>
              <a:defRPr/>
            </a:pPr>
            <a:endParaRPr lang="en-GB" altLang="en-US" dirty="0">
              <a:latin typeface="+mj-lt"/>
            </a:endParaRPr>
          </a:p>
        </p:txBody>
      </p:sp>
      <p:sp>
        <p:nvSpPr>
          <p:cNvPr id="2" name="Rectangle 1027">
            <a:extLst>
              <a:ext uri="{FF2B5EF4-FFF2-40B4-BE49-F238E27FC236}">
                <a16:creationId xmlns:a16="http://schemas.microsoft.com/office/drawing/2014/main" id="{AF94E0EC-6A15-40D9-5931-21F881952DEC}"/>
              </a:ext>
            </a:extLst>
          </p:cNvPr>
          <p:cNvSpPr txBox="1">
            <a:spLocks noChangeArrowheads="1"/>
          </p:cNvSpPr>
          <p:nvPr/>
        </p:nvSpPr>
        <p:spPr>
          <a:xfrm>
            <a:off x="1229868" y="2769191"/>
            <a:ext cx="6172200" cy="2262072"/>
          </a:xfrm>
          <a:prstGeom prst="rect">
            <a:avLst/>
          </a:prstGeom>
        </p:spPr>
        <p:txBody>
          <a:bodyPr vert="horz" lIns="68580" tIns="34290" rIns="68580" bIns="34290" numCol="2" rtlCol="0">
            <a:normAutofit/>
          </a:bodyPr>
          <a:lstStyle/>
          <a:p>
            <a:pPr>
              <a:spcBef>
                <a:spcPct val="20000"/>
              </a:spcBef>
              <a:buClr>
                <a:schemeClr val="accent1"/>
              </a:buClr>
              <a:buSzPct val="85000"/>
              <a:defRPr/>
            </a:pPr>
            <a:endParaRPr lang="en-GB" altLang="en-US" b="1" dirty="0">
              <a:latin typeface="+mj-lt"/>
            </a:endParaRPr>
          </a:p>
          <a:p>
            <a:pPr marL="137160" indent="-137160">
              <a:spcBef>
                <a:spcPct val="20000"/>
              </a:spcBef>
              <a:buClr>
                <a:schemeClr val="accent1"/>
              </a:buClr>
              <a:buSzPct val="85000"/>
              <a:buFont typeface="Arial" pitchFamily="34" charset="0"/>
              <a:buChar char="•"/>
              <a:defRPr/>
            </a:pPr>
            <a:r>
              <a:rPr lang="en-GB" altLang="en-US" sz="1600" dirty="0">
                <a:latin typeface="+mj-lt"/>
              </a:rPr>
              <a:t>Confounding</a:t>
            </a:r>
          </a:p>
          <a:p>
            <a:pPr marL="137160" indent="-137160">
              <a:spcBef>
                <a:spcPct val="20000"/>
              </a:spcBef>
              <a:buClr>
                <a:schemeClr val="accent1"/>
              </a:buClr>
              <a:buSzPct val="85000"/>
              <a:buFont typeface="Arial" pitchFamily="34" charset="0"/>
              <a:buChar char="•"/>
              <a:defRPr/>
            </a:pPr>
            <a:endParaRPr lang="en-GB" altLang="en-US" sz="1600" dirty="0">
              <a:latin typeface="+mj-lt"/>
            </a:endParaRPr>
          </a:p>
          <a:p>
            <a:pPr marL="137160" indent="-137160">
              <a:spcBef>
                <a:spcPct val="20000"/>
              </a:spcBef>
              <a:buClr>
                <a:schemeClr val="accent1"/>
              </a:buClr>
              <a:buSzPct val="85000"/>
              <a:buFont typeface="Arial" pitchFamily="34" charset="0"/>
              <a:buChar char="•"/>
              <a:defRPr/>
            </a:pPr>
            <a:r>
              <a:rPr lang="en-GB" altLang="en-US" sz="1600" dirty="0">
                <a:latin typeface="+mj-lt"/>
              </a:rPr>
              <a:t>Reverse causation</a:t>
            </a:r>
          </a:p>
          <a:p>
            <a:pPr marL="137160" indent="-137160">
              <a:spcBef>
                <a:spcPct val="20000"/>
              </a:spcBef>
              <a:buClr>
                <a:schemeClr val="accent1"/>
              </a:buClr>
              <a:buSzPct val="85000"/>
              <a:buFont typeface="Arial" pitchFamily="34" charset="0"/>
              <a:buChar char="•"/>
              <a:defRPr/>
            </a:pPr>
            <a:endParaRPr lang="en-GB" altLang="en-US" sz="1600" dirty="0">
              <a:latin typeface="+mj-lt"/>
            </a:endParaRPr>
          </a:p>
          <a:p>
            <a:pPr marL="137160" indent="-137160">
              <a:spcBef>
                <a:spcPct val="20000"/>
              </a:spcBef>
              <a:buClr>
                <a:schemeClr val="accent1"/>
              </a:buClr>
              <a:buSzPct val="85000"/>
              <a:buFont typeface="Arial" pitchFamily="34" charset="0"/>
              <a:buChar char="•"/>
              <a:defRPr/>
            </a:pPr>
            <a:r>
              <a:rPr lang="en-GB" altLang="en-US" sz="1600" dirty="0">
                <a:latin typeface="+mj-lt"/>
              </a:rPr>
              <a:t>Measurement error</a:t>
            </a:r>
          </a:p>
          <a:p>
            <a:pPr marL="137160" indent="-137160">
              <a:spcBef>
                <a:spcPct val="20000"/>
              </a:spcBef>
              <a:buClr>
                <a:schemeClr val="accent1"/>
              </a:buClr>
              <a:buSzPct val="85000"/>
              <a:buFont typeface="Arial" pitchFamily="34" charset="0"/>
              <a:buChar char="•"/>
              <a:defRPr/>
            </a:pPr>
            <a:endParaRPr lang="en-GB" altLang="en-US" sz="1600" dirty="0">
              <a:latin typeface="+mj-lt"/>
            </a:endParaRPr>
          </a:p>
          <a:p>
            <a:pPr marL="137160" indent="-137160">
              <a:spcBef>
                <a:spcPct val="20000"/>
              </a:spcBef>
              <a:buClr>
                <a:schemeClr val="accent1"/>
              </a:buClr>
              <a:buSzPct val="85000"/>
              <a:buFont typeface="Arial" pitchFamily="34" charset="0"/>
              <a:buChar char="•"/>
              <a:defRPr/>
            </a:pPr>
            <a:endParaRPr lang="en-GB" altLang="en-US" sz="1600" dirty="0">
              <a:latin typeface="+mj-lt"/>
            </a:endParaRPr>
          </a:p>
          <a:p>
            <a:pPr>
              <a:spcBef>
                <a:spcPct val="20000"/>
              </a:spcBef>
              <a:buClr>
                <a:schemeClr val="accent1"/>
              </a:buClr>
              <a:buSzPct val="85000"/>
              <a:defRPr/>
            </a:pPr>
            <a:endParaRPr lang="en-GB" altLang="en-US" sz="1600" dirty="0">
              <a:latin typeface="+mj-lt"/>
            </a:endParaRPr>
          </a:p>
        </p:txBody>
      </p:sp>
    </p:spTree>
    <p:extLst>
      <p:ext uri="{BB962C8B-B14F-4D97-AF65-F5344CB8AC3E}">
        <p14:creationId xmlns:p14="http://schemas.microsoft.com/office/powerpoint/2010/main" val="2971404124"/>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txBox="1">
            <a:spLocks/>
          </p:cNvSpPr>
          <p:nvPr/>
        </p:nvSpPr>
        <p:spPr>
          <a:xfrm>
            <a:off x="484095" y="649577"/>
            <a:ext cx="6172200" cy="742950"/>
          </a:xfrm>
          <a:prstGeom prst="rect">
            <a:avLst/>
          </a:prstGeom>
        </p:spPr>
        <p:txBody>
          <a:bodyPr vert="horz" lIns="68580" tIns="34290" rIns="68580" bIns="34290" rtlCol="0" anchor="ctr">
            <a:normAutofit/>
          </a:bodyPr>
          <a:lstStyle/>
          <a:p>
            <a:pPr>
              <a:spcBef>
                <a:spcPct val="0"/>
              </a:spcBef>
              <a:defRPr/>
            </a:pPr>
            <a:r>
              <a:rPr lang="en-GB" altLang="en-US" sz="2400" spc="-75" dirty="0">
                <a:solidFill>
                  <a:schemeClr val="tx2"/>
                </a:solidFill>
                <a:latin typeface="+mj-lt"/>
                <a:ea typeface="+mj-ea"/>
                <a:cs typeface="+mj-cs"/>
              </a:rPr>
              <a:t>MR vs. observational estimation</a:t>
            </a:r>
          </a:p>
        </p:txBody>
      </p:sp>
      <p:sp>
        <p:nvSpPr>
          <p:cNvPr id="14" name="Rectangle 1027"/>
          <p:cNvSpPr txBox="1">
            <a:spLocks noChangeArrowheads="1"/>
          </p:cNvSpPr>
          <p:nvPr/>
        </p:nvSpPr>
        <p:spPr>
          <a:xfrm>
            <a:off x="533378" y="1709584"/>
            <a:ext cx="7174006" cy="1087913"/>
          </a:xfrm>
          <a:prstGeom prst="rect">
            <a:avLst/>
          </a:prstGeom>
        </p:spPr>
        <p:txBody>
          <a:bodyPr vert="horz" lIns="68580" tIns="34290" rIns="68580" bIns="34290" rtlCol="0">
            <a:normAutofit/>
          </a:bodyPr>
          <a:lstStyle/>
          <a:p>
            <a:pPr marL="137160" indent="-137160">
              <a:spcBef>
                <a:spcPct val="20000"/>
              </a:spcBef>
              <a:buClr>
                <a:schemeClr val="accent1"/>
              </a:buClr>
              <a:buSzPct val="85000"/>
              <a:buFont typeface="Arial" pitchFamily="34" charset="0"/>
              <a:buChar char="•"/>
              <a:defRPr/>
            </a:pPr>
            <a:endParaRPr lang="en-GB" altLang="en-US" b="1" dirty="0">
              <a:latin typeface="+mj-lt"/>
            </a:endParaRPr>
          </a:p>
          <a:p>
            <a:pPr marL="137160" indent="-137160">
              <a:spcBef>
                <a:spcPct val="20000"/>
              </a:spcBef>
              <a:buClr>
                <a:schemeClr val="accent1"/>
              </a:buClr>
              <a:buSzPct val="85000"/>
              <a:buFont typeface="Arial" pitchFamily="34" charset="0"/>
              <a:buChar char="•"/>
              <a:defRPr/>
            </a:pPr>
            <a:r>
              <a:rPr lang="en-GB" altLang="en-US" sz="1600" dirty="0">
                <a:latin typeface="+mj-lt"/>
              </a:rPr>
              <a:t>Limitations of observational estimation that Mendelian randomization (MR) overcomes:</a:t>
            </a:r>
          </a:p>
          <a:p>
            <a:pPr marL="480060" lvl="1" indent="-137160">
              <a:spcBef>
                <a:spcPct val="20000"/>
              </a:spcBef>
              <a:buClr>
                <a:schemeClr val="accent1"/>
              </a:buClr>
              <a:buSzPct val="85000"/>
              <a:buFont typeface="Arial" pitchFamily="34" charset="0"/>
              <a:buChar char="•"/>
              <a:defRPr/>
            </a:pPr>
            <a:endParaRPr lang="en-GB" altLang="en-US" dirty="0">
              <a:latin typeface="+mj-lt"/>
            </a:endParaRPr>
          </a:p>
        </p:txBody>
      </p:sp>
      <p:sp>
        <p:nvSpPr>
          <p:cNvPr id="15" name="Rectangle 1027"/>
          <p:cNvSpPr txBox="1">
            <a:spLocks noChangeArrowheads="1"/>
          </p:cNvSpPr>
          <p:nvPr/>
        </p:nvSpPr>
        <p:spPr>
          <a:xfrm>
            <a:off x="1485900" y="2769191"/>
            <a:ext cx="6172200" cy="2262072"/>
          </a:xfrm>
          <a:prstGeom prst="rect">
            <a:avLst/>
          </a:prstGeom>
        </p:spPr>
        <p:txBody>
          <a:bodyPr vert="horz" lIns="68580" tIns="34290" rIns="68580" bIns="34290" numCol="2" rtlCol="0">
            <a:normAutofit/>
          </a:bodyPr>
          <a:lstStyle/>
          <a:p>
            <a:pPr>
              <a:spcBef>
                <a:spcPct val="20000"/>
              </a:spcBef>
              <a:buClr>
                <a:schemeClr val="accent1"/>
              </a:buClr>
              <a:buSzPct val="85000"/>
              <a:defRPr/>
            </a:pPr>
            <a:endParaRPr lang="en-GB" altLang="en-US" b="1" dirty="0">
              <a:latin typeface="+mj-lt"/>
            </a:endParaRPr>
          </a:p>
          <a:p>
            <a:pPr marL="137160" indent="-137160">
              <a:spcBef>
                <a:spcPct val="20000"/>
              </a:spcBef>
              <a:buClr>
                <a:schemeClr val="accent1"/>
              </a:buClr>
              <a:buSzPct val="85000"/>
              <a:buFont typeface="Arial" pitchFamily="34" charset="0"/>
              <a:buChar char="•"/>
              <a:defRPr/>
            </a:pPr>
            <a:r>
              <a:rPr lang="en-GB" altLang="en-US" sz="1600" dirty="0">
                <a:latin typeface="+mj-lt"/>
              </a:rPr>
              <a:t>Confounding</a:t>
            </a:r>
          </a:p>
          <a:p>
            <a:pPr marL="137160" indent="-137160">
              <a:spcBef>
                <a:spcPct val="20000"/>
              </a:spcBef>
              <a:buClr>
                <a:schemeClr val="accent1"/>
              </a:buClr>
              <a:buSzPct val="85000"/>
              <a:buFont typeface="Arial" pitchFamily="34" charset="0"/>
              <a:buChar char="•"/>
              <a:defRPr/>
            </a:pPr>
            <a:endParaRPr lang="en-GB" altLang="en-US" sz="1600" dirty="0">
              <a:latin typeface="+mj-lt"/>
            </a:endParaRPr>
          </a:p>
          <a:p>
            <a:pPr marL="137160" indent="-137160">
              <a:spcBef>
                <a:spcPct val="20000"/>
              </a:spcBef>
              <a:buClr>
                <a:schemeClr val="accent1"/>
              </a:buClr>
              <a:buSzPct val="85000"/>
              <a:buFont typeface="Arial" pitchFamily="34" charset="0"/>
              <a:buChar char="•"/>
              <a:defRPr/>
            </a:pPr>
            <a:r>
              <a:rPr lang="en-GB" altLang="en-US" sz="1600" dirty="0">
                <a:latin typeface="+mj-lt"/>
              </a:rPr>
              <a:t>Reverse causation</a:t>
            </a:r>
          </a:p>
          <a:p>
            <a:pPr marL="137160" indent="-137160">
              <a:spcBef>
                <a:spcPct val="20000"/>
              </a:spcBef>
              <a:buClr>
                <a:schemeClr val="accent1"/>
              </a:buClr>
              <a:buSzPct val="85000"/>
              <a:buFont typeface="Arial" pitchFamily="34" charset="0"/>
              <a:buChar char="•"/>
              <a:defRPr/>
            </a:pPr>
            <a:endParaRPr lang="en-GB" altLang="en-US" sz="1600" dirty="0">
              <a:latin typeface="+mj-lt"/>
            </a:endParaRPr>
          </a:p>
          <a:p>
            <a:pPr marL="137160" indent="-137160">
              <a:spcBef>
                <a:spcPct val="20000"/>
              </a:spcBef>
              <a:buClr>
                <a:schemeClr val="accent1"/>
              </a:buClr>
              <a:buSzPct val="85000"/>
              <a:buFont typeface="Arial" pitchFamily="34" charset="0"/>
              <a:buChar char="•"/>
              <a:defRPr/>
            </a:pPr>
            <a:r>
              <a:rPr lang="en-GB" altLang="en-US" sz="1600" dirty="0">
                <a:latin typeface="+mj-lt"/>
              </a:rPr>
              <a:t>Measurement error</a:t>
            </a:r>
          </a:p>
          <a:p>
            <a:pPr marL="137160" indent="-137160">
              <a:spcBef>
                <a:spcPct val="20000"/>
              </a:spcBef>
              <a:buClr>
                <a:schemeClr val="accent1"/>
              </a:buClr>
              <a:buSzPct val="85000"/>
              <a:buFont typeface="Arial" pitchFamily="34" charset="0"/>
              <a:buChar char="•"/>
              <a:defRPr/>
            </a:pPr>
            <a:endParaRPr lang="en-GB" altLang="en-US" sz="1600" dirty="0">
              <a:latin typeface="+mj-lt"/>
            </a:endParaRPr>
          </a:p>
          <a:p>
            <a:pPr marL="137160" indent="-137160">
              <a:spcBef>
                <a:spcPct val="20000"/>
              </a:spcBef>
              <a:buClr>
                <a:schemeClr val="accent1"/>
              </a:buClr>
              <a:buSzPct val="85000"/>
              <a:buFont typeface="Arial" pitchFamily="34" charset="0"/>
              <a:buChar char="•"/>
              <a:defRPr/>
            </a:pPr>
            <a:endParaRPr lang="en-GB" altLang="en-US" sz="1600" dirty="0">
              <a:latin typeface="+mj-lt"/>
            </a:endParaRPr>
          </a:p>
          <a:p>
            <a:pPr marL="137160" indent="-137160">
              <a:spcBef>
                <a:spcPct val="20000"/>
              </a:spcBef>
              <a:buClr>
                <a:schemeClr val="accent1"/>
              </a:buClr>
              <a:buSzPct val="85000"/>
              <a:buFont typeface="Arial" pitchFamily="34" charset="0"/>
              <a:buChar char="•"/>
              <a:defRPr/>
            </a:pPr>
            <a:r>
              <a:rPr lang="en-GB" altLang="en-US" sz="1600" dirty="0">
                <a:latin typeface="+mj-lt"/>
              </a:rPr>
              <a:t>Independent assortment</a:t>
            </a:r>
          </a:p>
          <a:p>
            <a:pPr marL="137160" indent="-137160">
              <a:spcBef>
                <a:spcPct val="20000"/>
              </a:spcBef>
              <a:buClr>
                <a:schemeClr val="accent1"/>
              </a:buClr>
              <a:buSzPct val="85000"/>
              <a:buFont typeface="Arial" pitchFamily="34" charset="0"/>
              <a:buChar char="•"/>
              <a:defRPr/>
            </a:pPr>
            <a:endParaRPr lang="en-GB" altLang="en-US" sz="1600" dirty="0">
              <a:latin typeface="+mj-lt"/>
            </a:endParaRPr>
          </a:p>
          <a:p>
            <a:pPr marL="137160" indent="-137160">
              <a:spcBef>
                <a:spcPct val="20000"/>
              </a:spcBef>
              <a:buClr>
                <a:schemeClr val="accent1"/>
              </a:buClr>
              <a:buSzPct val="85000"/>
              <a:buFont typeface="Arial" pitchFamily="34" charset="0"/>
              <a:buChar char="•"/>
              <a:defRPr/>
            </a:pPr>
            <a:r>
              <a:rPr lang="en-GB" altLang="en-US" sz="1600" dirty="0">
                <a:latin typeface="+mj-lt"/>
              </a:rPr>
              <a:t>Fixed at conception</a:t>
            </a:r>
          </a:p>
          <a:p>
            <a:pPr marL="137160" indent="-137160">
              <a:spcBef>
                <a:spcPct val="20000"/>
              </a:spcBef>
              <a:buClr>
                <a:schemeClr val="accent1"/>
              </a:buClr>
              <a:buSzPct val="85000"/>
              <a:buFont typeface="Arial" pitchFamily="34" charset="0"/>
              <a:buChar char="•"/>
              <a:defRPr/>
            </a:pPr>
            <a:endParaRPr lang="en-GB" altLang="en-US" sz="1600" dirty="0">
              <a:latin typeface="+mj-lt"/>
            </a:endParaRPr>
          </a:p>
          <a:p>
            <a:pPr marL="137160" indent="-137160">
              <a:spcBef>
                <a:spcPct val="20000"/>
              </a:spcBef>
              <a:buClr>
                <a:schemeClr val="accent1"/>
              </a:buClr>
              <a:buSzPct val="85000"/>
              <a:buFont typeface="Arial" pitchFamily="34" charset="0"/>
              <a:buChar char="•"/>
              <a:defRPr/>
            </a:pPr>
            <a:r>
              <a:rPr lang="en-GB" altLang="en-US" sz="1600" dirty="0">
                <a:latin typeface="+mj-lt"/>
              </a:rPr>
              <a:t>Genotyping (high certainty)</a:t>
            </a:r>
          </a:p>
        </p:txBody>
      </p:sp>
      <p:sp>
        <p:nvSpPr>
          <p:cNvPr id="19" name="Text Box 3"/>
          <p:cNvSpPr txBox="1">
            <a:spLocks noChangeArrowheads="1"/>
          </p:cNvSpPr>
          <p:nvPr/>
        </p:nvSpPr>
        <p:spPr bwMode="auto">
          <a:xfrm>
            <a:off x="1983894" y="2783344"/>
            <a:ext cx="690587" cy="923330"/>
          </a:xfrm>
          <a:prstGeom prst="rect">
            <a:avLst/>
          </a:prstGeom>
          <a:noFill/>
          <a:ln w="9525">
            <a:noFill/>
            <a:miter lim="800000"/>
            <a:headEnd/>
            <a:tailEnd/>
          </a:ln>
          <a:effectLst/>
        </p:spPr>
        <p:txBody>
          <a:bodyPr wrap="square">
            <a:spAutoFit/>
          </a:bodyPr>
          <a:lstStyle/>
          <a:p>
            <a:pPr algn="ctr">
              <a:spcBef>
                <a:spcPct val="50000"/>
              </a:spcBef>
              <a:defRPr/>
            </a:pPr>
            <a:r>
              <a:rPr lang="en-GB" sz="5400" dirty="0">
                <a:solidFill>
                  <a:schemeClr val="tx2"/>
                </a:solidFill>
                <a:latin typeface="+mj-lt"/>
                <a:ea typeface="ＭＳ Ｐゴシック" pitchFamily="80" charset="-128"/>
                <a:cs typeface="Candara"/>
              </a:rPr>
              <a:t>X</a:t>
            </a:r>
          </a:p>
        </p:txBody>
      </p:sp>
      <p:sp>
        <p:nvSpPr>
          <p:cNvPr id="20" name="Text Box 3"/>
          <p:cNvSpPr txBox="1">
            <a:spLocks noChangeArrowheads="1"/>
          </p:cNvSpPr>
          <p:nvPr/>
        </p:nvSpPr>
        <p:spPr bwMode="auto">
          <a:xfrm>
            <a:off x="1906912" y="3348862"/>
            <a:ext cx="844550" cy="923330"/>
          </a:xfrm>
          <a:prstGeom prst="rect">
            <a:avLst/>
          </a:prstGeom>
          <a:noFill/>
          <a:ln w="9525">
            <a:noFill/>
            <a:miter lim="800000"/>
            <a:headEnd/>
            <a:tailEnd/>
          </a:ln>
          <a:effectLst/>
        </p:spPr>
        <p:txBody>
          <a:bodyPr>
            <a:spAutoFit/>
          </a:bodyPr>
          <a:lstStyle/>
          <a:p>
            <a:pPr algn="ctr">
              <a:spcBef>
                <a:spcPct val="50000"/>
              </a:spcBef>
              <a:defRPr/>
            </a:pPr>
            <a:r>
              <a:rPr lang="en-GB" sz="5400" dirty="0">
                <a:solidFill>
                  <a:schemeClr val="tx2"/>
                </a:solidFill>
                <a:latin typeface="+mj-lt"/>
                <a:ea typeface="ＭＳ Ｐゴシック" pitchFamily="80" charset="-128"/>
                <a:cs typeface="Candara"/>
              </a:rPr>
              <a:t>X</a:t>
            </a:r>
          </a:p>
        </p:txBody>
      </p:sp>
      <p:sp>
        <p:nvSpPr>
          <p:cNvPr id="21" name="Text Box 3"/>
          <p:cNvSpPr txBox="1">
            <a:spLocks noChangeArrowheads="1"/>
          </p:cNvSpPr>
          <p:nvPr/>
        </p:nvSpPr>
        <p:spPr bwMode="auto">
          <a:xfrm>
            <a:off x="1906912" y="3900227"/>
            <a:ext cx="844550" cy="923330"/>
          </a:xfrm>
          <a:prstGeom prst="rect">
            <a:avLst/>
          </a:prstGeom>
          <a:noFill/>
          <a:ln w="9525">
            <a:noFill/>
            <a:miter lim="800000"/>
            <a:headEnd/>
            <a:tailEnd/>
          </a:ln>
          <a:effectLst/>
        </p:spPr>
        <p:txBody>
          <a:bodyPr>
            <a:spAutoFit/>
          </a:bodyPr>
          <a:lstStyle/>
          <a:p>
            <a:pPr algn="ctr">
              <a:spcBef>
                <a:spcPct val="50000"/>
              </a:spcBef>
              <a:defRPr/>
            </a:pPr>
            <a:r>
              <a:rPr lang="en-GB" sz="5400" dirty="0">
                <a:solidFill>
                  <a:schemeClr val="tx2"/>
                </a:solidFill>
                <a:latin typeface="+mj-lt"/>
                <a:ea typeface="ＭＳ Ｐゴシック" pitchFamily="80" charset="-128"/>
                <a:cs typeface="Candara"/>
              </a:rPr>
              <a:t>X</a:t>
            </a:r>
          </a:p>
        </p:txBody>
      </p:sp>
    </p:spTree>
    <p:extLst>
      <p:ext uri="{BB962C8B-B14F-4D97-AF65-F5344CB8AC3E}">
        <p14:creationId xmlns:p14="http://schemas.microsoft.com/office/powerpoint/2010/main" val="2730632211"/>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521494" y="559578"/>
            <a:ext cx="6172200" cy="742950"/>
          </a:xfrm>
          <a:prstGeom prst="rect">
            <a:avLst/>
          </a:prstGeom>
        </p:spPr>
        <p:txBody>
          <a:bodyPr vert="horz" lIns="68580" tIns="34290" rIns="68580" bIns="34290" rtlCol="0" anchor="ctr">
            <a:normAutofit/>
          </a:bodyPr>
          <a:lstStyle/>
          <a:p>
            <a:pPr>
              <a:spcBef>
                <a:spcPct val="0"/>
              </a:spcBef>
              <a:defRPr/>
            </a:pPr>
            <a:r>
              <a:rPr lang="en-GB" altLang="en-US" sz="2400" spc="-75" dirty="0">
                <a:solidFill>
                  <a:schemeClr val="tx2"/>
                </a:solidFill>
                <a:latin typeface="+mj-lt"/>
                <a:ea typeface="+mj-ea"/>
                <a:cs typeface="+mj-cs"/>
              </a:rPr>
              <a:t>Example</a:t>
            </a:r>
          </a:p>
        </p:txBody>
      </p:sp>
      <p:pic>
        <p:nvPicPr>
          <p:cNvPr id="14950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79846" y="1875552"/>
            <a:ext cx="5384308" cy="3940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49812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72753" y="705882"/>
            <a:ext cx="6172200" cy="742950"/>
          </a:xfrm>
          <a:prstGeom prst="rect">
            <a:avLst/>
          </a:prstGeom>
        </p:spPr>
        <p:txBody>
          <a:bodyPr vert="horz" lIns="68580" tIns="34290" rIns="68580" bIns="34290" rtlCol="0" anchor="ctr">
            <a:normAutofit/>
          </a:bodyPr>
          <a:lstStyle/>
          <a:p>
            <a:pPr>
              <a:spcBef>
                <a:spcPct val="0"/>
              </a:spcBef>
              <a:defRPr/>
            </a:pPr>
            <a:r>
              <a:rPr lang="en-GB" altLang="en-US" sz="2400" spc="-75" dirty="0">
                <a:solidFill>
                  <a:schemeClr val="tx2"/>
                </a:solidFill>
                <a:latin typeface="+mj-lt"/>
                <a:ea typeface="+mj-ea"/>
                <a:cs typeface="+mj-cs"/>
              </a:rPr>
              <a:t>… by </a:t>
            </a:r>
            <a:r>
              <a:rPr lang="en-GB" altLang="en-US" sz="2400" i="1" spc="-75" dirty="0">
                <a:solidFill>
                  <a:schemeClr val="tx2"/>
                </a:solidFill>
                <a:latin typeface="+mj-lt"/>
                <a:ea typeface="+mj-ea"/>
                <a:cs typeface="+mj-cs"/>
              </a:rPr>
              <a:t>CRP </a:t>
            </a:r>
            <a:r>
              <a:rPr lang="en-GB" altLang="en-US" sz="2400" spc="-75" dirty="0">
                <a:solidFill>
                  <a:schemeClr val="tx2"/>
                </a:solidFill>
                <a:latin typeface="+mj-lt"/>
                <a:ea typeface="+mj-ea"/>
                <a:cs typeface="+mj-cs"/>
              </a:rPr>
              <a:t>genotype</a:t>
            </a:r>
          </a:p>
        </p:txBody>
      </p:sp>
      <p:pic>
        <p:nvPicPr>
          <p:cNvPr id="15053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71278" y="1874233"/>
            <a:ext cx="5401443" cy="39525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618721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14144" y="1790207"/>
            <a:ext cx="5523262" cy="4041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itle 1"/>
          <p:cNvSpPr txBox="1">
            <a:spLocks/>
          </p:cNvSpPr>
          <p:nvPr/>
        </p:nvSpPr>
        <p:spPr>
          <a:xfrm>
            <a:off x="388710" y="754650"/>
            <a:ext cx="6172200" cy="742950"/>
          </a:xfrm>
          <a:prstGeom prst="rect">
            <a:avLst/>
          </a:prstGeom>
        </p:spPr>
        <p:txBody>
          <a:bodyPr vert="horz" lIns="68580" tIns="34290" rIns="68580" bIns="34290" rtlCol="0" anchor="ctr">
            <a:normAutofit/>
          </a:bodyPr>
          <a:lstStyle/>
          <a:p>
            <a:pPr>
              <a:spcBef>
                <a:spcPct val="0"/>
              </a:spcBef>
              <a:defRPr/>
            </a:pPr>
            <a:r>
              <a:rPr lang="en-GB" altLang="en-US" sz="2400" spc="-75" dirty="0">
                <a:solidFill>
                  <a:schemeClr val="tx2"/>
                </a:solidFill>
                <a:latin typeface="+mj-lt"/>
                <a:ea typeface="+mj-ea"/>
                <a:cs typeface="+mj-cs"/>
              </a:rPr>
              <a:t>Means by </a:t>
            </a:r>
            <a:r>
              <a:rPr lang="en-GB" altLang="en-US" sz="2400" i="1" spc="-75" dirty="0">
                <a:solidFill>
                  <a:schemeClr val="tx2"/>
                </a:solidFill>
                <a:latin typeface="+mj-lt"/>
                <a:ea typeface="+mj-ea"/>
                <a:cs typeface="+mj-cs"/>
              </a:rPr>
              <a:t>CRP</a:t>
            </a:r>
            <a:r>
              <a:rPr lang="en-GB" altLang="en-US" sz="2400" spc="-75" dirty="0">
                <a:solidFill>
                  <a:schemeClr val="tx2"/>
                </a:solidFill>
                <a:latin typeface="+mj-lt"/>
                <a:ea typeface="+mj-ea"/>
                <a:cs typeface="+mj-cs"/>
              </a:rPr>
              <a:t> genotype</a:t>
            </a:r>
          </a:p>
        </p:txBody>
      </p:sp>
    </p:spTree>
    <p:extLst>
      <p:ext uri="{BB962C8B-B14F-4D97-AF65-F5344CB8AC3E}">
        <p14:creationId xmlns:p14="http://schemas.microsoft.com/office/powerpoint/2010/main" val="15039213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73864" y="1801436"/>
            <a:ext cx="5596271" cy="409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p:cNvSpPr/>
          <p:nvPr/>
        </p:nvSpPr>
        <p:spPr>
          <a:xfrm>
            <a:off x="4016820" y="3451552"/>
            <a:ext cx="555179" cy="391886"/>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Title 1"/>
          <p:cNvSpPr txBox="1">
            <a:spLocks/>
          </p:cNvSpPr>
          <p:nvPr/>
        </p:nvSpPr>
        <p:spPr>
          <a:xfrm>
            <a:off x="521494" y="766842"/>
            <a:ext cx="6172200" cy="742950"/>
          </a:xfrm>
          <a:prstGeom prst="rect">
            <a:avLst/>
          </a:prstGeom>
        </p:spPr>
        <p:txBody>
          <a:bodyPr vert="horz" lIns="68580" tIns="34290" rIns="68580" bIns="34290" rtlCol="0" anchor="ctr">
            <a:normAutofit/>
          </a:bodyPr>
          <a:lstStyle/>
          <a:p>
            <a:pPr>
              <a:spcBef>
                <a:spcPct val="0"/>
              </a:spcBef>
              <a:defRPr/>
            </a:pPr>
            <a:r>
              <a:rPr lang="en-GB" altLang="en-US" sz="2400" spc="-75" dirty="0">
                <a:solidFill>
                  <a:schemeClr val="tx2"/>
                </a:solidFill>
                <a:latin typeface="+mj-lt"/>
                <a:ea typeface="+mj-ea"/>
                <a:cs typeface="+mj-cs"/>
              </a:rPr>
              <a:t>Means by </a:t>
            </a:r>
            <a:r>
              <a:rPr lang="en-GB" altLang="en-US" sz="2400" i="1" spc="-75" dirty="0">
                <a:solidFill>
                  <a:schemeClr val="tx2"/>
                </a:solidFill>
                <a:latin typeface="+mj-lt"/>
                <a:ea typeface="+mj-ea"/>
                <a:cs typeface="+mj-cs"/>
              </a:rPr>
              <a:t>CRP</a:t>
            </a:r>
            <a:r>
              <a:rPr lang="en-GB" altLang="en-US" sz="2400" spc="-75" dirty="0">
                <a:solidFill>
                  <a:schemeClr val="tx2"/>
                </a:solidFill>
                <a:latin typeface="+mj-lt"/>
                <a:ea typeface="+mj-ea"/>
                <a:cs typeface="+mj-cs"/>
              </a:rPr>
              <a:t> genotype</a:t>
            </a:r>
          </a:p>
        </p:txBody>
      </p:sp>
    </p:spTree>
    <p:extLst>
      <p:ext uri="{BB962C8B-B14F-4D97-AF65-F5344CB8AC3E}">
        <p14:creationId xmlns:p14="http://schemas.microsoft.com/office/powerpoint/2010/main" val="12646368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p:cNvSpPr txBox="1">
            <a:spLocks/>
          </p:cNvSpPr>
          <p:nvPr/>
        </p:nvSpPr>
        <p:spPr>
          <a:xfrm>
            <a:off x="459781" y="733045"/>
            <a:ext cx="6172200" cy="742950"/>
          </a:xfrm>
          <a:prstGeom prst="rect">
            <a:avLst/>
          </a:prstGeom>
        </p:spPr>
        <p:txBody>
          <a:bodyPr vert="horz" lIns="68580" tIns="34290" rIns="68580" bIns="34290" rtlCol="0" anchor="ctr">
            <a:normAutofit/>
          </a:bodyPr>
          <a:lstStyle/>
          <a:p>
            <a:pPr>
              <a:spcBef>
                <a:spcPct val="0"/>
              </a:spcBef>
              <a:defRPr/>
            </a:pPr>
            <a:r>
              <a:rPr lang="en-GB" altLang="en-US" sz="2400" spc="-75" dirty="0">
                <a:solidFill>
                  <a:schemeClr val="tx2"/>
                </a:solidFill>
                <a:latin typeface="+mj-lt"/>
                <a:ea typeface="+mj-ea"/>
                <a:cs typeface="+mj-cs"/>
              </a:rPr>
              <a:t>Zoom in...</a:t>
            </a:r>
          </a:p>
        </p:txBody>
      </p:sp>
      <p:pic>
        <p:nvPicPr>
          <p:cNvPr id="13" name="Picture 12">
            <a:extLst>
              <a:ext uri="{FF2B5EF4-FFF2-40B4-BE49-F238E27FC236}">
                <a16:creationId xmlns:a16="http://schemas.microsoft.com/office/drawing/2014/main" id="{FF279E66-011A-4389-B7AD-7E0395D04A5F}"/>
              </a:ext>
            </a:extLst>
          </p:cNvPr>
          <p:cNvPicPr>
            <a:picLocks noChangeAspect="1"/>
          </p:cNvPicPr>
          <p:nvPr/>
        </p:nvPicPr>
        <p:blipFill>
          <a:blip r:embed="rId3"/>
          <a:stretch>
            <a:fillRect/>
          </a:stretch>
        </p:blipFill>
        <p:spPr>
          <a:xfrm>
            <a:off x="1804416" y="1732027"/>
            <a:ext cx="5620045" cy="4097815"/>
          </a:xfrm>
          <a:prstGeom prst="rect">
            <a:avLst/>
          </a:prstGeom>
        </p:spPr>
      </p:pic>
    </p:spTree>
    <p:extLst>
      <p:ext uri="{BB962C8B-B14F-4D97-AF65-F5344CB8AC3E}">
        <p14:creationId xmlns:p14="http://schemas.microsoft.com/office/powerpoint/2010/main" val="14643506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68135" y="733045"/>
            <a:ext cx="6172200" cy="742950"/>
          </a:xfrm>
          <a:prstGeom prst="rect">
            <a:avLst/>
          </a:prstGeom>
        </p:spPr>
        <p:txBody>
          <a:bodyPr vert="horz" lIns="68580" tIns="34290" rIns="68580" bIns="34290" rtlCol="0" anchor="ctr">
            <a:normAutofit/>
          </a:bodyPr>
          <a:lstStyle/>
          <a:p>
            <a:pPr>
              <a:spcBef>
                <a:spcPct val="0"/>
              </a:spcBef>
              <a:defRPr/>
            </a:pPr>
            <a:r>
              <a:rPr lang="en-GB" altLang="en-US" sz="2400" spc="-75" dirty="0">
                <a:solidFill>
                  <a:schemeClr val="tx2"/>
                </a:solidFill>
                <a:latin typeface="+mj-lt"/>
                <a:ea typeface="+mj-ea"/>
                <a:cs typeface="+mj-cs"/>
              </a:rPr>
              <a:t>Add standard errors</a:t>
            </a:r>
          </a:p>
        </p:txBody>
      </p:sp>
      <p:pic>
        <p:nvPicPr>
          <p:cNvPr id="9" name="Picture 8">
            <a:extLst>
              <a:ext uri="{FF2B5EF4-FFF2-40B4-BE49-F238E27FC236}">
                <a16:creationId xmlns:a16="http://schemas.microsoft.com/office/drawing/2014/main" id="{0A0F9D4E-88F1-4B57-B737-16029B6BB42B}"/>
              </a:ext>
            </a:extLst>
          </p:cNvPr>
          <p:cNvPicPr>
            <a:picLocks noChangeAspect="1"/>
          </p:cNvPicPr>
          <p:nvPr/>
        </p:nvPicPr>
        <p:blipFill>
          <a:blip r:embed="rId3"/>
          <a:stretch>
            <a:fillRect/>
          </a:stretch>
        </p:blipFill>
        <p:spPr>
          <a:xfrm>
            <a:off x="1932432" y="1918359"/>
            <a:ext cx="5279136" cy="3841567"/>
          </a:xfrm>
          <a:prstGeom prst="rect">
            <a:avLst/>
          </a:prstGeom>
        </p:spPr>
      </p:pic>
    </p:spTree>
    <p:extLst>
      <p:ext uri="{BB962C8B-B14F-4D97-AF65-F5344CB8AC3E}">
        <p14:creationId xmlns:p14="http://schemas.microsoft.com/office/powerpoint/2010/main" val="37983410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504424" y="563663"/>
            <a:ext cx="6172200" cy="742950"/>
          </a:xfrm>
          <a:prstGeom prst="rect">
            <a:avLst/>
          </a:prstGeom>
        </p:spPr>
        <p:txBody>
          <a:bodyPr vert="horz" lIns="68580" tIns="34290" rIns="68580" bIns="34290" rtlCol="0" anchor="ctr">
            <a:normAutofit/>
          </a:bodyPr>
          <a:lstStyle/>
          <a:p>
            <a:pPr>
              <a:spcBef>
                <a:spcPct val="0"/>
              </a:spcBef>
              <a:defRPr/>
            </a:pPr>
            <a:r>
              <a:rPr lang="en-GB" altLang="en-US" sz="2400" spc="-75" dirty="0">
                <a:solidFill>
                  <a:schemeClr val="tx2"/>
                </a:solidFill>
                <a:latin typeface="+mj-lt"/>
                <a:ea typeface="+mj-ea"/>
                <a:cs typeface="+mj-cs"/>
              </a:rPr>
              <a:t>Add fitted line</a:t>
            </a:r>
          </a:p>
        </p:txBody>
      </p:sp>
      <p:pic>
        <p:nvPicPr>
          <p:cNvPr id="8" name="Picture 7">
            <a:extLst>
              <a:ext uri="{FF2B5EF4-FFF2-40B4-BE49-F238E27FC236}">
                <a16:creationId xmlns:a16="http://schemas.microsoft.com/office/drawing/2014/main" id="{766970BD-0D97-471E-9394-D53124CD7DD3}"/>
              </a:ext>
            </a:extLst>
          </p:cNvPr>
          <p:cNvPicPr>
            <a:picLocks noChangeAspect="1"/>
          </p:cNvPicPr>
          <p:nvPr/>
        </p:nvPicPr>
        <p:blipFill>
          <a:blip r:embed="rId3"/>
          <a:stretch>
            <a:fillRect/>
          </a:stretch>
        </p:blipFill>
        <p:spPr>
          <a:xfrm>
            <a:off x="1899948" y="1843062"/>
            <a:ext cx="5344104" cy="3887178"/>
          </a:xfrm>
          <a:prstGeom prst="rect">
            <a:avLst/>
          </a:prstGeom>
        </p:spPr>
      </p:pic>
    </p:spTree>
    <p:extLst>
      <p:ext uri="{BB962C8B-B14F-4D97-AF65-F5344CB8AC3E}">
        <p14:creationId xmlns:p14="http://schemas.microsoft.com/office/powerpoint/2010/main" val="2215543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68135" y="706472"/>
            <a:ext cx="6172200" cy="742950"/>
          </a:xfrm>
          <a:prstGeom prst="rect">
            <a:avLst/>
          </a:prstGeom>
        </p:spPr>
        <p:txBody>
          <a:bodyPr vert="horz" lIns="68580" tIns="34290" rIns="68580" bIns="34290" rtlCol="0" anchor="ctr">
            <a:normAutofit/>
          </a:bodyPr>
          <a:lstStyle/>
          <a:p>
            <a:pPr>
              <a:spcBef>
                <a:spcPct val="0"/>
              </a:spcBef>
              <a:defRPr/>
            </a:pPr>
            <a:r>
              <a:rPr lang="en-GB" altLang="en-US" sz="2400" spc="-75" dirty="0">
                <a:solidFill>
                  <a:schemeClr val="tx2"/>
                </a:solidFill>
                <a:latin typeface="+mj-lt"/>
                <a:ea typeface="+mj-ea"/>
                <a:cs typeface="+mj-cs"/>
              </a:rPr>
              <a:t>Add confidence interval for fitted line</a:t>
            </a:r>
          </a:p>
        </p:txBody>
      </p:sp>
      <p:pic>
        <p:nvPicPr>
          <p:cNvPr id="8" name="Picture 7">
            <a:extLst>
              <a:ext uri="{FF2B5EF4-FFF2-40B4-BE49-F238E27FC236}">
                <a16:creationId xmlns:a16="http://schemas.microsoft.com/office/drawing/2014/main" id="{F70811C9-DD44-4230-8FBF-36534A61C2BF}"/>
              </a:ext>
            </a:extLst>
          </p:cNvPr>
          <p:cNvPicPr>
            <a:picLocks noChangeAspect="1"/>
          </p:cNvPicPr>
          <p:nvPr/>
        </p:nvPicPr>
        <p:blipFill>
          <a:blip r:embed="rId3"/>
          <a:stretch>
            <a:fillRect/>
          </a:stretch>
        </p:blipFill>
        <p:spPr>
          <a:xfrm>
            <a:off x="1840992" y="1827374"/>
            <a:ext cx="5408943" cy="3938853"/>
          </a:xfrm>
          <a:prstGeom prst="rect">
            <a:avLst/>
          </a:prstGeom>
        </p:spPr>
      </p:pic>
    </p:spTree>
    <p:extLst>
      <p:ext uri="{BB962C8B-B14F-4D97-AF65-F5344CB8AC3E}">
        <p14:creationId xmlns:p14="http://schemas.microsoft.com/office/powerpoint/2010/main" val="385508802"/>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50306" y="1985280"/>
            <a:ext cx="4243388" cy="310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1"/>
          <p:cNvSpPr txBox="1">
            <a:spLocks/>
          </p:cNvSpPr>
          <p:nvPr/>
        </p:nvSpPr>
        <p:spPr>
          <a:xfrm>
            <a:off x="521494" y="626904"/>
            <a:ext cx="6172200" cy="742950"/>
          </a:xfrm>
          <a:prstGeom prst="rect">
            <a:avLst/>
          </a:prstGeom>
        </p:spPr>
        <p:txBody>
          <a:bodyPr vert="horz" lIns="68580" tIns="34290" rIns="68580" bIns="34290" rtlCol="0" anchor="ctr">
            <a:normAutofit/>
          </a:bodyPr>
          <a:lstStyle/>
          <a:p>
            <a:pPr>
              <a:spcBef>
                <a:spcPct val="0"/>
              </a:spcBef>
              <a:defRPr/>
            </a:pPr>
            <a:r>
              <a:rPr lang="en-GB" altLang="en-US" sz="2400" spc="-75" dirty="0">
                <a:solidFill>
                  <a:schemeClr val="tx2"/>
                </a:solidFill>
                <a:latin typeface="+mj-lt"/>
                <a:ea typeface="+mj-ea"/>
                <a:cs typeface="+mj-cs"/>
              </a:rPr>
              <a:t>Zoom</a:t>
            </a:r>
            <a:r>
              <a:rPr lang="en-GB" altLang="en-US" sz="2700" spc="-75" dirty="0">
                <a:solidFill>
                  <a:schemeClr val="tx2"/>
                </a:solidFill>
                <a:latin typeface="+mj-lt"/>
                <a:ea typeface="+mj-ea"/>
                <a:cs typeface="+mj-cs"/>
              </a:rPr>
              <a:t> out…</a:t>
            </a:r>
          </a:p>
        </p:txBody>
      </p:sp>
      <p:pic>
        <p:nvPicPr>
          <p:cNvPr id="1556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57904" y="1729248"/>
            <a:ext cx="5428192" cy="3976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1750764"/>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400" dirty="0"/>
              <a:t>Mendelian Randomization</a:t>
            </a:r>
          </a:p>
        </p:txBody>
      </p:sp>
      <p:sp>
        <p:nvSpPr>
          <p:cNvPr id="3" name="Content Placeholder 2"/>
          <p:cNvSpPr>
            <a:spLocks noGrp="1"/>
          </p:cNvSpPr>
          <p:nvPr>
            <p:ph idx="1"/>
          </p:nvPr>
        </p:nvSpPr>
        <p:spPr/>
        <p:txBody>
          <a:bodyPr/>
          <a:lstStyle/>
          <a:p>
            <a:pPr marL="0" indent="0">
              <a:buNone/>
            </a:pPr>
            <a:r>
              <a:rPr lang="en-US" sz="2000" dirty="0"/>
              <a:t>IV assumptions;</a:t>
            </a:r>
          </a:p>
        </p:txBody>
      </p:sp>
      <p:sp>
        <p:nvSpPr>
          <p:cNvPr id="7" name="TextBox 6">
            <a:extLst>
              <a:ext uri="{FF2B5EF4-FFF2-40B4-BE49-F238E27FC236}">
                <a16:creationId xmlns:a16="http://schemas.microsoft.com/office/drawing/2014/main" id="{21D26B81-54A3-2240-9B62-6E0E5205DA10}"/>
              </a:ext>
            </a:extLst>
          </p:cNvPr>
          <p:cNvSpPr txBox="1"/>
          <p:nvPr/>
        </p:nvSpPr>
        <p:spPr>
          <a:xfrm>
            <a:off x="632257" y="4746979"/>
            <a:ext cx="4212500" cy="338554"/>
          </a:xfrm>
          <a:prstGeom prst="rect">
            <a:avLst/>
          </a:prstGeom>
          <a:noFill/>
        </p:spPr>
        <p:txBody>
          <a:bodyPr wrap="none" rtlCol="0">
            <a:spAutoFit/>
          </a:bodyPr>
          <a:lstStyle/>
          <a:p>
            <a:r>
              <a:rPr lang="en-GB" sz="1600" dirty="0"/>
              <a:t>IV1. The IV is associated with the exposure</a:t>
            </a:r>
          </a:p>
        </p:txBody>
      </p:sp>
      <p:sp>
        <p:nvSpPr>
          <p:cNvPr id="4" name="TextBox 3">
            <a:extLst>
              <a:ext uri="{FF2B5EF4-FFF2-40B4-BE49-F238E27FC236}">
                <a16:creationId xmlns:a16="http://schemas.microsoft.com/office/drawing/2014/main" id="{0A0BE5EB-06B4-1D4D-54C5-858720586C1A}"/>
              </a:ext>
            </a:extLst>
          </p:cNvPr>
          <p:cNvSpPr txBox="1"/>
          <p:nvPr/>
        </p:nvSpPr>
        <p:spPr>
          <a:xfrm>
            <a:off x="632257" y="4916256"/>
            <a:ext cx="4466287" cy="584775"/>
          </a:xfrm>
          <a:prstGeom prst="rect">
            <a:avLst/>
          </a:prstGeom>
          <a:noFill/>
        </p:spPr>
        <p:txBody>
          <a:bodyPr wrap="none" rtlCol="0">
            <a:spAutoFit/>
          </a:bodyPr>
          <a:lstStyle/>
          <a:p>
            <a:pPr marL="342900" indent="-342900">
              <a:buAutoNum type="arabicPeriod"/>
            </a:pPr>
            <a:endParaRPr lang="en-GB" sz="1600" dirty="0"/>
          </a:p>
          <a:p>
            <a:r>
              <a:rPr lang="en-GB" sz="1600" dirty="0"/>
              <a:t>IV2. No confounders of the outcome and the IV</a:t>
            </a:r>
          </a:p>
        </p:txBody>
      </p:sp>
      <p:sp>
        <p:nvSpPr>
          <p:cNvPr id="5" name="TextBox 4">
            <a:extLst>
              <a:ext uri="{FF2B5EF4-FFF2-40B4-BE49-F238E27FC236}">
                <a16:creationId xmlns:a16="http://schemas.microsoft.com/office/drawing/2014/main" id="{24BE90B3-8560-153D-D931-42F2B5DAD1A9}"/>
              </a:ext>
            </a:extLst>
          </p:cNvPr>
          <p:cNvSpPr txBox="1"/>
          <p:nvPr/>
        </p:nvSpPr>
        <p:spPr>
          <a:xfrm>
            <a:off x="632257" y="5545041"/>
            <a:ext cx="7171643" cy="338554"/>
          </a:xfrm>
          <a:prstGeom prst="rect">
            <a:avLst/>
          </a:prstGeom>
          <a:noFill/>
        </p:spPr>
        <p:txBody>
          <a:bodyPr wrap="none" rtlCol="0">
            <a:spAutoFit/>
          </a:bodyPr>
          <a:lstStyle/>
          <a:p>
            <a:r>
              <a:rPr lang="en-GB" sz="1600" dirty="0"/>
              <a:t>IV3. No effect of the IV on the outcome that doesn’t act through the exposure</a:t>
            </a:r>
          </a:p>
        </p:txBody>
      </p:sp>
      <p:pic>
        <p:nvPicPr>
          <p:cNvPr id="8" name="Picture 7">
            <a:extLst>
              <a:ext uri="{FF2B5EF4-FFF2-40B4-BE49-F238E27FC236}">
                <a16:creationId xmlns:a16="http://schemas.microsoft.com/office/drawing/2014/main" id="{76122E6C-56E0-63B3-95AE-6C1ABD4822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35421" y="2033897"/>
            <a:ext cx="4712166" cy="2320918"/>
          </a:xfrm>
          <a:prstGeom prst="rect">
            <a:avLst/>
          </a:prstGeom>
        </p:spPr>
      </p:pic>
    </p:spTree>
    <p:extLst>
      <p:ext uri="{BB962C8B-B14F-4D97-AF65-F5344CB8AC3E}">
        <p14:creationId xmlns:p14="http://schemas.microsoft.com/office/powerpoint/2010/main" val="3731479040"/>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400" dirty="0"/>
              <a:t>Mendelian Randomization</a:t>
            </a:r>
          </a:p>
        </p:txBody>
      </p:sp>
      <p:sp>
        <p:nvSpPr>
          <p:cNvPr id="3" name="Content Placeholder 2"/>
          <p:cNvSpPr>
            <a:spLocks noGrp="1"/>
          </p:cNvSpPr>
          <p:nvPr>
            <p:ph idx="1"/>
          </p:nvPr>
        </p:nvSpPr>
        <p:spPr/>
        <p:txBody>
          <a:bodyPr/>
          <a:lstStyle/>
          <a:p>
            <a:pPr marL="0" indent="0">
              <a:buNone/>
            </a:pPr>
            <a:r>
              <a:rPr lang="en-US" sz="2000" dirty="0"/>
              <a:t>IV assumptions;</a:t>
            </a:r>
          </a:p>
        </p:txBody>
      </p:sp>
      <p:sp>
        <p:nvSpPr>
          <p:cNvPr id="7" name="TextBox 6">
            <a:extLst>
              <a:ext uri="{FF2B5EF4-FFF2-40B4-BE49-F238E27FC236}">
                <a16:creationId xmlns:a16="http://schemas.microsoft.com/office/drawing/2014/main" id="{21D26B81-54A3-2240-9B62-6E0E5205DA10}"/>
              </a:ext>
            </a:extLst>
          </p:cNvPr>
          <p:cNvSpPr txBox="1"/>
          <p:nvPr/>
        </p:nvSpPr>
        <p:spPr>
          <a:xfrm>
            <a:off x="615631" y="4354815"/>
            <a:ext cx="8424101" cy="1569660"/>
          </a:xfrm>
          <a:prstGeom prst="rect">
            <a:avLst/>
          </a:prstGeom>
          <a:noFill/>
        </p:spPr>
        <p:txBody>
          <a:bodyPr wrap="none" rtlCol="0">
            <a:spAutoFit/>
          </a:bodyPr>
          <a:lstStyle/>
          <a:p>
            <a:r>
              <a:rPr lang="en-GB" sz="1600" dirty="0"/>
              <a:t>IV1. The IV is associated with the exposure</a:t>
            </a:r>
          </a:p>
          <a:p>
            <a:endParaRPr lang="en-GB" sz="1600" dirty="0"/>
          </a:p>
          <a:p>
            <a:r>
              <a:rPr lang="en-GB" sz="1600" b="1" dirty="0"/>
              <a:t>Can </a:t>
            </a:r>
            <a:r>
              <a:rPr lang="en-GB" sz="1600" dirty="0"/>
              <a:t>be tested:</a:t>
            </a:r>
          </a:p>
          <a:p>
            <a:endParaRPr lang="en-GB" sz="1600" dirty="0"/>
          </a:p>
          <a:p>
            <a:r>
              <a:rPr lang="en-GB" sz="1600" dirty="0"/>
              <a:t>Use a </a:t>
            </a:r>
            <a:r>
              <a:rPr lang="en-GB" sz="1600" i="1" dirty="0"/>
              <a:t>F-statistic</a:t>
            </a:r>
            <a:r>
              <a:rPr lang="en-GB" sz="1600" dirty="0"/>
              <a:t> test for the association between the genetic instruments and the exposure</a:t>
            </a:r>
          </a:p>
          <a:p>
            <a:r>
              <a:rPr lang="en-GB" sz="1600" dirty="0"/>
              <a:t>F &gt; 10 is generally considered ’strong’</a:t>
            </a:r>
          </a:p>
        </p:txBody>
      </p:sp>
      <p:pic>
        <p:nvPicPr>
          <p:cNvPr id="8" name="Picture 7">
            <a:extLst>
              <a:ext uri="{FF2B5EF4-FFF2-40B4-BE49-F238E27FC236}">
                <a16:creationId xmlns:a16="http://schemas.microsoft.com/office/drawing/2014/main" id="{76122E6C-56E0-63B3-95AE-6C1ABD4822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35421" y="2033897"/>
            <a:ext cx="4712166" cy="2320918"/>
          </a:xfrm>
          <a:prstGeom prst="rect">
            <a:avLst/>
          </a:prstGeom>
        </p:spPr>
      </p:pic>
      <p:sp>
        <p:nvSpPr>
          <p:cNvPr id="6" name="Oval 5">
            <a:extLst>
              <a:ext uri="{FF2B5EF4-FFF2-40B4-BE49-F238E27FC236}">
                <a16:creationId xmlns:a16="http://schemas.microsoft.com/office/drawing/2014/main" id="{35FABDDB-5632-04B8-13ED-97731642EB45}"/>
              </a:ext>
            </a:extLst>
          </p:cNvPr>
          <p:cNvSpPr/>
          <p:nvPr/>
        </p:nvSpPr>
        <p:spPr bwMode="auto">
          <a:xfrm>
            <a:off x="3507971" y="2510444"/>
            <a:ext cx="3225338" cy="1354974"/>
          </a:xfrm>
          <a:prstGeom prst="ellipse">
            <a:avLst/>
          </a:prstGeom>
          <a:noFill/>
          <a:ln w="1905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pitchFamily="-1" charset="0"/>
            </a:endParaRPr>
          </a:p>
        </p:txBody>
      </p:sp>
    </p:spTree>
    <p:extLst>
      <p:ext uri="{BB962C8B-B14F-4D97-AF65-F5344CB8AC3E}">
        <p14:creationId xmlns:p14="http://schemas.microsoft.com/office/powerpoint/2010/main" val="359440777"/>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400" dirty="0"/>
              <a:t>Mendelian Randomization</a:t>
            </a:r>
          </a:p>
        </p:txBody>
      </p:sp>
      <p:sp>
        <p:nvSpPr>
          <p:cNvPr id="3" name="Content Placeholder 2"/>
          <p:cNvSpPr>
            <a:spLocks noGrp="1"/>
          </p:cNvSpPr>
          <p:nvPr>
            <p:ph idx="1"/>
          </p:nvPr>
        </p:nvSpPr>
        <p:spPr/>
        <p:txBody>
          <a:bodyPr/>
          <a:lstStyle/>
          <a:p>
            <a:pPr marL="0" indent="0">
              <a:buNone/>
            </a:pPr>
            <a:r>
              <a:rPr lang="en-US" sz="2000" dirty="0"/>
              <a:t>IV assumptions;</a:t>
            </a:r>
          </a:p>
        </p:txBody>
      </p:sp>
      <p:sp>
        <p:nvSpPr>
          <p:cNvPr id="4" name="TextBox 3">
            <a:extLst>
              <a:ext uri="{FF2B5EF4-FFF2-40B4-BE49-F238E27FC236}">
                <a16:creationId xmlns:a16="http://schemas.microsoft.com/office/drawing/2014/main" id="{0A0BE5EB-06B4-1D4D-54C5-858720586C1A}"/>
              </a:ext>
            </a:extLst>
          </p:cNvPr>
          <p:cNvSpPr txBox="1"/>
          <p:nvPr/>
        </p:nvSpPr>
        <p:spPr>
          <a:xfrm>
            <a:off x="696413" y="4088568"/>
            <a:ext cx="4676280" cy="2308324"/>
          </a:xfrm>
          <a:prstGeom prst="rect">
            <a:avLst/>
          </a:prstGeom>
          <a:noFill/>
        </p:spPr>
        <p:txBody>
          <a:bodyPr wrap="none" rtlCol="0">
            <a:spAutoFit/>
          </a:bodyPr>
          <a:lstStyle/>
          <a:p>
            <a:pPr marL="342900" indent="-342900">
              <a:buAutoNum type="arabicPeriod"/>
            </a:pPr>
            <a:endParaRPr lang="en-GB" sz="1600" dirty="0"/>
          </a:p>
          <a:p>
            <a:r>
              <a:rPr lang="en-GB" sz="1600" dirty="0"/>
              <a:t>IV2. No confounders of the outcome and the IV</a:t>
            </a:r>
          </a:p>
          <a:p>
            <a:endParaRPr lang="en-GB" sz="1600" dirty="0"/>
          </a:p>
          <a:p>
            <a:r>
              <a:rPr lang="en-GB" sz="1600" b="1" dirty="0"/>
              <a:t>Can’t </a:t>
            </a:r>
            <a:r>
              <a:rPr lang="en-GB" sz="1600" dirty="0"/>
              <a:t>be shown to hold – use sensitivity analyses</a:t>
            </a:r>
          </a:p>
          <a:p>
            <a:endParaRPr lang="en-GB" sz="1600" dirty="0"/>
          </a:p>
          <a:p>
            <a:r>
              <a:rPr lang="en-GB" sz="1600" dirty="0"/>
              <a:t>Can be violated due to;</a:t>
            </a:r>
          </a:p>
          <a:p>
            <a:r>
              <a:rPr lang="en-GB" sz="1600" dirty="0"/>
              <a:t>	population stratification, </a:t>
            </a:r>
          </a:p>
          <a:p>
            <a:r>
              <a:rPr lang="en-GB" sz="1600" dirty="0"/>
              <a:t>	assortative mating, </a:t>
            </a:r>
          </a:p>
          <a:p>
            <a:r>
              <a:rPr lang="en-GB" sz="1600" dirty="0"/>
              <a:t>	dynastic effects</a:t>
            </a:r>
          </a:p>
        </p:txBody>
      </p:sp>
      <p:pic>
        <p:nvPicPr>
          <p:cNvPr id="8" name="Picture 7">
            <a:extLst>
              <a:ext uri="{FF2B5EF4-FFF2-40B4-BE49-F238E27FC236}">
                <a16:creationId xmlns:a16="http://schemas.microsoft.com/office/drawing/2014/main" id="{76122E6C-56E0-63B3-95AE-6C1ABD4822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35421" y="2033897"/>
            <a:ext cx="4712166" cy="2320918"/>
          </a:xfrm>
          <a:prstGeom prst="rect">
            <a:avLst/>
          </a:prstGeom>
        </p:spPr>
      </p:pic>
      <p:sp>
        <p:nvSpPr>
          <p:cNvPr id="6" name="Oval 5">
            <a:extLst>
              <a:ext uri="{FF2B5EF4-FFF2-40B4-BE49-F238E27FC236}">
                <a16:creationId xmlns:a16="http://schemas.microsoft.com/office/drawing/2014/main" id="{DD70E5A1-CEA2-214A-088C-883F8EAF8069}"/>
              </a:ext>
            </a:extLst>
          </p:cNvPr>
          <p:cNvSpPr/>
          <p:nvPr/>
        </p:nvSpPr>
        <p:spPr bwMode="auto">
          <a:xfrm rot="19949085">
            <a:off x="3320766" y="2007402"/>
            <a:ext cx="3717854" cy="1407412"/>
          </a:xfrm>
          <a:prstGeom prst="ellipse">
            <a:avLst/>
          </a:prstGeom>
          <a:noFill/>
          <a:ln w="1905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pitchFamily="-1" charset="0"/>
            </a:endParaRPr>
          </a:p>
        </p:txBody>
      </p:sp>
    </p:spTree>
    <p:extLst>
      <p:ext uri="{BB962C8B-B14F-4D97-AF65-F5344CB8AC3E}">
        <p14:creationId xmlns:p14="http://schemas.microsoft.com/office/powerpoint/2010/main" val="4248230531"/>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400" dirty="0"/>
              <a:t>Mendelian Randomization</a:t>
            </a:r>
          </a:p>
        </p:txBody>
      </p:sp>
      <p:sp>
        <p:nvSpPr>
          <p:cNvPr id="3" name="Content Placeholder 2"/>
          <p:cNvSpPr>
            <a:spLocks noGrp="1"/>
          </p:cNvSpPr>
          <p:nvPr>
            <p:ph idx="1"/>
          </p:nvPr>
        </p:nvSpPr>
        <p:spPr/>
        <p:txBody>
          <a:bodyPr/>
          <a:lstStyle/>
          <a:p>
            <a:pPr marL="0" indent="0">
              <a:buNone/>
            </a:pPr>
            <a:r>
              <a:rPr lang="en-US" sz="2000" dirty="0"/>
              <a:t>IV assumptions;</a:t>
            </a:r>
          </a:p>
        </p:txBody>
      </p:sp>
      <p:sp>
        <p:nvSpPr>
          <p:cNvPr id="5" name="TextBox 4">
            <a:extLst>
              <a:ext uri="{FF2B5EF4-FFF2-40B4-BE49-F238E27FC236}">
                <a16:creationId xmlns:a16="http://schemas.microsoft.com/office/drawing/2014/main" id="{24BE90B3-8560-153D-D931-42F2B5DAD1A9}"/>
              </a:ext>
            </a:extLst>
          </p:cNvPr>
          <p:cNvSpPr txBox="1"/>
          <p:nvPr/>
        </p:nvSpPr>
        <p:spPr>
          <a:xfrm>
            <a:off x="607319" y="4491512"/>
            <a:ext cx="7171643" cy="1569660"/>
          </a:xfrm>
          <a:prstGeom prst="rect">
            <a:avLst/>
          </a:prstGeom>
          <a:noFill/>
        </p:spPr>
        <p:txBody>
          <a:bodyPr wrap="none" rtlCol="0">
            <a:spAutoFit/>
          </a:bodyPr>
          <a:lstStyle/>
          <a:p>
            <a:r>
              <a:rPr lang="en-GB" sz="1600" dirty="0"/>
              <a:t>IV3. No effect of the IV on the outcome that doesn’t act through the exposure</a:t>
            </a:r>
          </a:p>
          <a:p>
            <a:endParaRPr lang="en-GB" sz="1600" dirty="0"/>
          </a:p>
          <a:p>
            <a:r>
              <a:rPr lang="en-GB" sz="1600" b="1" dirty="0"/>
              <a:t>Can’t </a:t>
            </a:r>
            <a:r>
              <a:rPr lang="en-GB" sz="1600" dirty="0"/>
              <a:t>be shown to hold – use sensitivity analysis</a:t>
            </a:r>
          </a:p>
          <a:p>
            <a:endParaRPr lang="en-GB" sz="1600" b="1" dirty="0"/>
          </a:p>
          <a:p>
            <a:r>
              <a:rPr lang="en-GB" sz="1600" dirty="0"/>
              <a:t>Violations of IV3 are due to </a:t>
            </a:r>
            <a:r>
              <a:rPr lang="en-GB" sz="1600" i="1" dirty="0"/>
              <a:t>‘horizontal pleiotropy’</a:t>
            </a:r>
          </a:p>
          <a:p>
            <a:r>
              <a:rPr lang="en-GB" sz="1600" dirty="0"/>
              <a:t>Heterogeneity is taken to be an indicator of a violation of IV3</a:t>
            </a:r>
          </a:p>
        </p:txBody>
      </p:sp>
      <p:pic>
        <p:nvPicPr>
          <p:cNvPr id="8" name="Picture 7">
            <a:extLst>
              <a:ext uri="{FF2B5EF4-FFF2-40B4-BE49-F238E27FC236}">
                <a16:creationId xmlns:a16="http://schemas.microsoft.com/office/drawing/2014/main" id="{76122E6C-56E0-63B3-95AE-6C1ABD4822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35421" y="2033897"/>
            <a:ext cx="4712166" cy="2320918"/>
          </a:xfrm>
          <a:prstGeom prst="rect">
            <a:avLst/>
          </a:prstGeom>
        </p:spPr>
      </p:pic>
      <p:sp>
        <p:nvSpPr>
          <p:cNvPr id="6" name="Oval 5">
            <a:extLst>
              <a:ext uri="{FF2B5EF4-FFF2-40B4-BE49-F238E27FC236}">
                <a16:creationId xmlns:a16="http://schemas.microsoft.com/office/drawing/2014/main" id="{CA3AD9D7-B572-AAD5-DDF7-B3CFA998EB04}"/>
              </a:ext>
            </a:extLst>
          </p:cNvPr>
          <p:cNvSpPr/>
          <p:nvPr/>
        </p:nvSpPr>
        <p:spPr bwMode="auto">
          <a:xfrm>
            <a:off x="3931919" y="3167149"/>
            <a:ext cx="4372495" cy="1088967"/>
          </a:xfrm>
          <a:prstGeom prst="ellipse">
            <a:avLst/>
          </a:prstGeom>
          <a:noFill/>
          <a:ln w="1905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pitchFamily="-1" charset="0"/>
            </a:endParaRPr>
          </a:p>
        </p:txBody>
      </p:sp>
    </p:spTree>
    <p:extLst>
      <p:ext uri="{BB962C8B-B14F-4D97-AF65-F5344CB8AC3E}">
        <p14:creationId xmlns:p14="http://schemas.microsoft.com/office/powerpoint/2010/main" val="3161997978"/>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400" dirty="0"/>
              <a:t>Mendelian Randomization</a:t>
            </a:r>
          </a:p>
        </p:txBody>
      </p:sp>
      <p:sp>
        <p:nvSpPr>
          <p:cNvPr id="3" name="Content Placeholder 2"/>
          <p:cNvSpPr>
            <a:spLocks noGrp="1"/>
          </p:cNvSpPr>
          <p:nvPr>
            <p:ph idx="1"/>
          </p:nvPr>
        </p:nvSpPr>
        <p:spPr/>
        <p:txBody>
          <a:bodyPr/>
          <a:lstStyle/>
          <a:p>
            <a:r>
              <a:rPr lang="en-US" sz="1600" dirty="0"/>
              <a:t>Implemented using individual level or summary level data</a:t>
            </a:r>
          </a:p>
          <a:p>
            <a:endParaRPr lang="en-US" sz="1600" dirty="0"/>
          </a:p>
          <a:p>
            <a:r>
              <a:rPr lang="en-US" sz="1600" dirty="0"/>
              <a:t>Genetic variants typically SNPs (single nucleotide polymorphisms)</a:t>
            </a:r>
          </a:p>
          <a:p>
            <a:r>
              <a:rPr lang="en-US" sz="1600" dirty="0"/>
              <a:t>Discovered in a GWAS (Genome-wide association study)</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BCD971B1-BAFA-7740-9795-9CAC49BE8000}"/>
                  </a:ext>
                </a:extLst>
              </p:cNvPr>
              <p:cNvSpPr txBox="1"/>
              <p:nvPr/>
            </p:nvSpPr>
            <p:spPr>
              <a:xfrm>
                <a:off x="4834541" y="3396042"/>
                <a:ext cx="3212179" cy="2644763"/>
              </a:xfrm>
              <a:prstGeom prst="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2700000" scaled="1"/>
                <a:tileRect/>
              </a:gradFill>
              <a:ln w="19050">
                <a:solidFill>
                  <a:srgbClr val="C00000"/>
                </a:solidFill>
              </a:ln>
            </p:spPr>
            <p:txBody>
              <a:bodyPr wrap="square" rtlCol="0">
                <a:spAutoFit/>
              </a:bodyPr>
              <a:lstStyle/>
              <a:p>
                <a:r>
                  <a:rPr lang="en-GB" sz="1600" i="1" dirty="0"/>
                  <a:t>Summary level MR</a:t>
                </a:r>
              </a:p>
              <a:p>
                <a:r>
                  <a:rPr lang="en-GB" sz="1600" dirty="0"/>
                  <a:t>For Genetic variant </a:t>
                </a:r>
                <a14:m>
                  <m:oMath xmlns:m="http://schemas.openxmlformats.org/officeDocument/2006/math">
                    <m:r>
                      <a:rPr lang="en-US" sz="1600" b="0" i="1" smtClean="0">
                        <a:latin typeface="Cambria Math" panose="02040503050406030204" pitchFamily="18" charset="0"/>
                      </a:rPr>
                      <m:t>𝑗</m:t>
                    </m:r>
                  </m:oMath>
                </a14:m>
                <a:endParaRPr lang="en-GB" sz="1600" dirty="0"/>
              </a:p>
              <a:p>
                <a:r>
                  <a:rPr lang="en-GB" sz="1600" dirty="0"/>
                  <a:t>Z – X association: </a:t>
                </a:r>
                <a14:m>
                  <m:oMath xmlns:m="http://schemas.openxmlformats.org/officeDocument/2006/math">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𝜋</m:t>
                        </m:r>
                      </m:e>
                      <m:sub>
                        <m:r>
                          <a:rPr lang="en-US" sz="1600" b="0" i="1" smtClean="0">
                            <a:latin typeface="Cambria Math" panose="02040503050406030204" pitchFamily="18" charset="0"/>
                          </a:rPr>
                          <m:t>𝑗</m:t>
                        </m:r>
                      </m:sub>
                    </m:sSub>
                  </m:oMath>
                </a14:m>
                <a:endParaRPr lang="en-GB" sz="1600" dirty="0"/>
              </a:p>
              <a:p>
                <a:r>
                  <a:rPr lang="en-GB" sz="1600" dirty="0"/>
                  <a:t>Z – Y association: </a:t>
                </a:r>
                <a14:m>
                  <m:oMath xmlns:m="http://schemas.openxmlformats.org/officeDocument/2006/math">
                    <m:sSub>
                      <m:sSubPr>
                        <m:ctrlPr>
                          <a:rPr lang="en-US" sz="1600" b="0" i="1" smtClean="0">
                            <a:latin typeface="Cambria Math" panose="02040503050406030204" pitchFamily="18" charset="0"/>
                          </a:rPr>
                        </m:ctrlPr>
                      </m:sSubPr>
                      <m:e>
                        <m:r>
                          <m:rPr>
                            <m:sty m:val="p"/>
                          </m:rPr>
                          <a:rPr lang="en-US" sz="1600" b="0" i="0" smtClean="0">
                            <a:latin typeface="Cambria Math" panose="02040503050406030204" pitchFamily="18" charset="0"/>
                          </a:rPr>
                          <m:t>Γ</m:t>
                        </m:r>
                      </m:e>
                      <m:sub>
                        <m:r>
                          <a:rPr lang="en-US" sz="1600" b="0" i="1" smtClean="0">
                            <a:latin typeface="Cambria Math" panose="02040503050406030204" pitchFamily="18" charset="0"/>
                          </a:rPr>
                          <m:t>𝑗</m:t>
                        </m:r>
                      </m:sub>
                    </m:sSub>
                  </m:oMath>
                </a14:m>
                <a:endParaRPr lang="en-US" sz="1600" b="0" dirty="0"/>
              </a:p>
              <a:p>
                <a:endParaRPr lang="en-GB" sz="1600" dirty="0"/>
              </a:p>
              <a:p>
                <a:r>
                  <a:rPr lang="en-GB" sz="1600" dirty="0"/>
                  <a:t>Inverse Variance weighting (IVW) MR estimate;</a:t>
                </a:r>
              </a:p>
              <a:p>
                <a:endParaRPr lang="en-GB" sz="1600" dirty="0"/>
              </a:p>
              <a:p>
                <a14:m>
                  <m:oMath xmlns:m="http://schemas.openxmlformats.org/officeDocument/2006/math">
                    <m:sSub>
                      <m:sSubPr>
                        <m:ctrlPr>
                          <a:rPr lang="en-US" sz="1600" b="0" i="1" smtClean="0">
                            <a:latin typeface="Cambria Math" panose="02040503050406030204" pitchFamily="18" charset="0"/>
                          </a:rPr>
                        </m:ctrlPr>
                      </m:sSubPr>
                      <m:e>
                        <m:r>
                          <m:rPr>
                            <m:sty m:val="p"/>
                          </m:rPr>
                          <a:rPr lang="en-US" sz="1600" b="0" i="0" smtClean="0">
                            <a:latin typeface="Cambria Math" panose="02040503050406030204" pitchFamily="18" charset="0"/>
                          </a:rPr>
                          <m:t>Γ</m:t>
                        </m:r>
                      </m:e>
                      <m:sub>
                        <m:r>
                          <a:rPr lang="en-US" sz="1600" b="0" i="1" smtClean="0">
                            <a:latin typeface="Cambria Math" panose="02040503050406030204" pitchFamily="18" charset="0"/>
                          </a:rPr>
                          <m:t>𝑗</m:t>
                        </m:r>
                      </m:sub>
                    </m:sSub>
                    <m:r>
                      <a:rPr lang="en-US" sz="1600" b="0" i="1" smtClean="0">
                        <a:latin typeface="Cambria Math" panose="02040503050406030204" pitchFamily="18" charset="0"/>
                      </a:rPr>
                      <m:t>=</m:t>
                    </m:r>
                    <m:r>
                      <a:rPr lang="en-US" sz="1600" b="0" i="1" smtClean="0">
                        <a:latin typeface="Cambria Math" panose="02040503050406030204" pitchFamily="18" charset="0"/>
                      </a:rPr>
                      <m:t>𝛽</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𝜋</m:t>
                        </m:r>
                      </m:e>
                      <m:sub>
                        <m:r>
                          <a:rPr lang="en-US" sz="1600" b="0" i="1" smtClean="0">
                            <a:latin typeface="Cambria Math" panose="02040503050406030204" pitchFamily="18" charset="0"/>
                          </a:rPr>
                          <m:t>𝑗</m:t>
                        </m:r>
                      </m:sub>
                    </m:sSub>
                    <m:r>
                      <a:rPr lang="en-US" sz="1600" b="0" i="1" smtClean="0">
                        <a:latin typeface="Cambria Math" panose="02040503050406030204" pitchFamily="18" charset="0"/>
                      </a:rPr>
                      <m:t>+</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𝑢</m:t>
                        </m:r>
                      </m:e>
                      <m:sub>
                        <m:r>
                          <a:rPr lang="en-US" sz="1600" b="0" i="1" smtClean="0">
                            <a:latin typeface="Cambria Math" panose="02040503050406030204" pitchFamily="18" charset="0"/>
                          </a:rPr>
                          <m:t>𝑗</m:t>
                        </m:r>
                      </m:sub>
                    </m:sSub>
                  </m:oMath>
                </a14:m>
                <a:r>
                  <a:rPr lang="en-GB" sz="1600" dirty="0"/>
                  <a:t> </a:t>
                </a:r>
              </a:p>
              <a:p>
                <a:endParaRPr lang="en-GB" dirty="0"/>
              </a:p>
            </p:txBody>
          </p:sp>
        </mc:Choice>
        <mc:Fallback xmlns="">
          <p:sp>
            <p:nvSpPr>
              <p:cNvPr id="5" name="TextBox 4">
                <a:extLst>
                  <a:ext uri="{FF2B5EF4-FFF2-40B4-BE49-F238E27FC236}">
                    <a16:creationId xmlns:a16="http://schemas.microsoft.com/office/drawing/2014/main" id="{BCD971B1-BAFA-7740-9795-9CAC49BE8000}"/>
                  </a:ext>
                </a:extLst>
              </p:cNvPr>
              <p:cNvSpPr txBox="1">
                <a:spLocks noRot="1" noChangeAspect="1" noMove="1" noResize="1" noEditPoints="1" noAdjustHandles="1" noChangeArrowheads="1" noChangeShapeType="1" noTextEdit="1"/>
              </p:cNvSpPr>
              <p:nvPr/>
            </p:nvSpPr>
            <p:spPr>
              <a:xfrm>
                <a:off x="4834541" y="3396042"/>
                <a:ext cx="3212179" cy="2644763"/>
              </a:xfrm>
              <a:prstGeom prst="rect">
                <a:avLst/>
              </a:prstGeom>
              <a:blipFill>
                <a:blip r:embed="rId2"/>
                <a:stretch>
                  <a:fillRect l="-784" t="-474" r="-1569"/>
                </a:stretch>
              </a:blipFill>
              <a:ln w="19050">
                <a:solidFill>
                  <a:srgbClr val="C00000"/>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A3465976-87C7-1F4D-A6C6-9C44EA818585}"/>
                  </a:ext>
                </a:extLst>
              </p:cNvPr>
              <p:cNvSpPr txBox="1"/>
              <p:nvPr/>
            </p:nvSpPr>
            <p:spPr>
              <a:xfrm>
                <a:off x="742601" y="3429000"/>
                <a:ext cx="3212179" cy="2611805"/>
              </a:xfrm>
              <a:prstGeom prst="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2700000" scaled="1"/>
                <a:tileRect/>
              </a:gradFill>
              <a:ln w="19050">
                <a:solidFill>
                  <a:srgbClr val="C00000"/>
                </a:solidFill>
              </a:ln>
            </p:spPr>
            <p:txBody>
              <a:bodyPr wrap="square" rtlCol="0">
                <a:spAutoFit/>
              </a:bodyPr>
              <a:lstStyle/>
              <a:p>
                <a:r>
                  <a:rPr lang="en-GB" sz="1600" i="1" dirty="0"/>
                  <a:t>Individual level MR</a:t>
                </a:r>
              </a:p>
              <a:p>
                <a:r>
                  <a:rPr lang="en-GB" sz="1600" dirty="0"/>
                  <a:t>For a set of Genetic variants </a:t>
                </a:r>
                <a14:m>
                  <m:oMath xmlns:m="http://schemas.openxmlformats.org/officeDocument/2006/math">
                    <m:r>
                      <a:rPr lang="en-US" sz="1600" b="0" i="1" smtClean="0">
                        <a:latin typeface="Cambria Math" panose="02040503050406030204" pitchFamily="18" charset="0"/>
                      </a:rPr>
                      <m:t>𝐺</m:t>
                    </m:r>
                  </m:oMath>
                </a14:m>
                <a:endParaRPr lang="en-GB" sz="1600" dirty="0"/>
              </a:p>
              <a:p>
                <a:r>
                  <a:rPr lang="en-GB" sz="1600" dirty="0"/>
                  <a:t>Z – X association: </a:t>
                </a:r>
                <a14:m>
                  <m:oMath xmlns:m="http://schemas.openxmlformats.org/officeDocument/2006/math">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𝜋</m:t>
                        </m:r>
                      </m:e>
                      <m:sub>
                        <m:r>
                          <a:rPr lang="en-US" sz="1600" b="0" i="1" smtClean="0">
                            <a:latin typeface="Cambria Math" panose="02040503050406030204" pitchFamily="18" charset="0"/>
                          </a:rPr>
                          <m:t>𝑗</m:t>
                        </m:r>
                      </m:sub>
                    </m:sSub>
                  </m:oMath>
                </a14:m>
                <a:endParaRPr lang="en-GB" sz="1600" dirty="0"/>
              </a:p>
              <a:p>
                <a:endParaRPr lang="en-GB" sz="1600" dirty="0"/>
              </a:p>
              <a:p>
                <a:r>
                  <a:rPr lang="en-GB" sz="1600" dirty="0"/>
                  <a:t>Two-stage least squares</a:t>
                </a:r>
              </a:p>
              <a:p>
                <a:r>
                  <a:rPr lang="en-GB" sz="1600" dirty="0"/>
                  <a:t>MR estimate;</a:t>
                </a:r>
              </a:p>
              <a:p>
                <a:endParaRPr lang="en-GB" sz="1600" dirty="0"/>
              </a:p>
              <a:p>
                <a:pPr/>
                <a14:m>
                  <m:oMathPara xmlns:m="http://schemas.openxmlformats.org/officeDocument/2006/math">
                    <m:oMathParaPr>
                      <m:jc m:val="left"/>
                    </m:oMathParaPr>
                    <m:oMath xmlns:m="http://schemas.openxmlformats.org/officeDocument/2006/math">
                      <m:r>
                        <a:rPr lang="en-US" sz="1600" b="0" i="1" smtClean="0">
                          <a:latin typeface="Cambria Math" panose="02040503050406030204" pitchFamily="18" charset="0"/>
                        </a:rPr>
                        <m:t>𝑋</m:t>
                      </m:r>
                      <m:r>
                        <a:rPr lang="en-US" sz="1600" b="0" i="1" smtClean="0">
                          <a:latin typeface="Cambria Math" panose="02040503050406030204" pitchFamily="18" charset="0"/>
                        </a:rPr>
                        <m:t>=</m:t>
                      </m:r>
                      <m:r>
                        <a:rPr lang="en-US" sz="1600" b="1" i="1" smtClean="0">
                          <a:latin typeface="Cambria Math" panose="02040503050406030204" pitchFamily="18" charset="0"/>
                        </a:rPr>
                        <m:t>𝝅</m:t>
                      </m:r>
                      <m:r>
                        <a:rPr lang="en-US" sz="1600" b="0" i="1" smtClean="0">
                          <a:latin typeface="Cambria Math" panose="02040503050406030204" pitchFamily="18" charset="0"/>
                        </a:rPr>
                        <m:t>𝑍</m:t>
                      </m:r>
                      <m:r>
                        <a:rPr lang="en-US" sz="1600" b="0" i="1" smtClean="0">
                          <a:latin typeface="Cambria Math" panose="02040503050406030204" pitchFamily="18" charset="0"/>
                        </a:rPr>
                        <m:t>+</m:t>
                      </m:r>
                      <m:r>
                        <a:rPr lang="en-US" sz="1600" b="0" i="1" smtClean="0">
                          <a:latin typeface="Cambria Math" panose="02040503050406030204" pitchFamily="18" charset="0"/>
                        </a:rPr>
                        <m:t>𝑢</m:t>
                      </m:r>
                      <m:r>
                        <a:rPr lang="en-US" sz="1600" b="0" i="1" smtClean="0">
                          <a:latin typeface="Cambria Math" panose="02040503050406030204" pitchFamily="18" charset="0"/>
                        </a:rPr>
                        <m:t> </m:t>
                      </m:r>
                    </m:oMath>
                  </m:oMathPara>
                </a14:m>
                <a:endParaRPr lang="en-GB" sz="1600" dirty="0"/>
              </a:p>
              <a:p>
                <a14:m>
                  <m:oMath xmlns:m="http://schemas.openxmlformats.org/officeDocument/2006/math">
                    <m:r>
                      <a:rPr lang="en-US" sz="1600" b="0" i="1" smtClean="0">
                        <a:latin typeface="Cambria Math" panose="02040503050406030204" pitchFamily="18" charset="0"/>
                      </a:rPr>
                      <m:t>𝑌</m:t>
                    </m:r>
                    <m:r>
                      <a:rPr lang="en-US" sz="1600" b="0" i="1" smtClean="0">
                        <a:latin typeface="Cambria Math" panose="02040503050406030204" pitchFamily="18" charset="0"/>
                      </a:rPr>
                      <m:t>=</m:t>
                    </m:r>
                    <m:r>
                      <a:rPr lang="en-US" sz="1600" b="0" i="1" smtClean="0">
                        <a:latin typeface="Cambria Math" panose="02040503050406030204" pitchFamily="18" charset="0"/>
                      </a:rPr>
                      <m:t>𝛼</m:t>
                    </m:r>
                    <m:r>
                      <a:rPr lang="en-US" sz="1600" b="0" i="1" smtClean="0">
                        <a:latin typeface="Cambria Math" panose="02040503050406030204" pitchFamily="18" charset="0"/>
                      </a:rPr>
                      <m:t>+</m:t>
                    </m:r>
                    <m:r>
                      <a:rPr lang="en-US" sz="1600" b="0" i="1" smtClean="0">
                        <a:latin typeface="Cambria Math" panose="02040503050406030204" pitchFamily="18" charset="0"/>
                      </a:rPr>
                      <m:t>𝛽</m:t>
                    </m:r>
                    <m:acc>
                      <m:accPr>
                        <m:chr m:val="̂"/>
                        <m:ctrlPr>
                          <a:rPr lang="en-US" sz="1600" b="0" i="1" smtClean="0">
                            <a:latin typeface="Cambria Math" panose="02040503050406030204" pitchFamily="18" charset="0"/>
                          </a:rPr>
                        </m:ctrlPr>
                      </m:accPr>
                      <m:e>
                        <m:r>
                          <a:rPr lang="en-US" sz="1600" b="0" i="1" smtClean="0">
                            <a:latin typeface="Cambria Math" panose="02040503050406030204" pitchFamily="18" charset="0"/>
                          </a:rPr>
                          <m:t>𝑋</m:t>
                        </m:r>
                      </m:e>
                    </m:acc>
                    <m:r>
                      <a:rPr lang="en-US" sz="1600" b="0" i="1" smtClean="0">
                        <a:latin typeface="Cambria Math" panose="02040503050406030204" pitchFamily="18" charset="0"/>
                      </a:rPr>
                      <m:t>+</m:t>
                    </m:r>
                    <m:r>
                      <a:rPr lang="en-US" sz="1600" b="0" i="1" smtClean="0">
                        <a:latin typeface="Cambria Math" panose="02040503050406030204" pitchFamily="18" charset="0"/>
                      </a:rPr>
                      <m:t>𝑢</m:t>
                    </m:r>
                  </m:oMath>
                </a14:m>
                <a:r>
                  <a:rPr lang="en-GB" sz="1600" dirty="0"/>
                  <a:t> </a:t>
                </a:r>
              </a:p>
              <a:p>
                <a:endParaRPr lang="en-GB" dirty="0"/>
              </a:p>
            </p:txBody>
          </p:sp>
        </mc:Choice>
        <mc:Fallback xmlns="">
          <p:sp>
            <p:nvSpPr>
              <p:cNvPr id="6" name="TextBox 5">
                <a:extLst>
                  <a:ext uri="{FF2B5EF4-FFF2-40B4-BE49-F238E27FC236}">
                    <a16:creationId xmlns:a16="http://schemas.microsoft.com/office/drawing/2014/main" id="{A3465976-87C7-1F4D-A6C6-9C44EA818585}"/>
                  </a:ext>
                </a:extLst>
              </p:cNvPr>
              <p:cNvSpPr txBox="1">
                <a:spLocks noRot="1" noChangeAspect="1" noMove="1" noResize="1" noEditPoints="1" noAdjustHandles="1" noChangeArrowheads="1" noChangeShapeType="1" noTextEdit="1"/>
              </p:cNvSpPr>
              <p:nvPr/>
            </p:nvSpPr>
            <p:spPr>
              <a:xfrm>
                <a:off x="742601" y="3429000"/>
                <a:ext cx="3212179" cy="2611805"/>
              </a:xfrm>
              <a:prstGeom prst="rect">
                <a:avLst/>
              </a:prstGeom>
              <a:blipFill>
                <a:blip r:embed="rId3"/>
                <a:stretch>
                  <a:fillRect l="-784" t="-481"/>
                </a:stretch>
              </a:blipFill>
              <a:ln w="19050">
                <a:solidFill>
                  <a:srgbClr val="C00000"/>
                </a:solidFill>
              </a:ln>
            </p:spPr>
            <p:txBody>
              <a:bodyPr/>
              <a:lstStyle/>
              <a:p>
                <a:r>
                  <a:rPr lang="en-GB">
                    <a:noFill/>
                  </a:rPr>
                  <a:t> </a:t>
                </a:r>
              </a:p>
            </p:txBody>
          </p:sp>
        </mc:Fallback>
      </mc:AlternateContent>
    </p:spTree>
    <p:extLst>
      <p:ext uri="{BB962C8B-B14F-4D97-AF65-F5344CB8AC3E}">
        <p14:creationId xmlns:p14="http://schemas.microsoft.com/office/powerpoint/2010/main" val="305314477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dirty="0"/>
              <a:t>Estimation with individual level data</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0" indent="0">
                  <a:lnSpc>
                    <a:spcPct val="100000"/>
                  </a:lnSpc>
                  <a:spcBef>
                    <a:spcPts val="600"/>
                  </a:spcBef>
                  <a:buNone/>
                </a:pPr>
                <a:r>
                  <a:rPr lang="en-GB" sz="1800" dirty="0"/>
                  <a:t>Instrumental variable estimators:</a:t>
                </a:r>
              </a:p>
              <a:p>
                <a:pPr marL="685800" lvl="1" indent="-342900">
                  <a:lnSpc>
                    <a:spcPct val="100000"/>
                  </a:lnSpc>
                  <a:spcBef>
                    <a:spcPts val="600"/>
                  </a:spcBef>
                  <a:buFont typeface="+mj-lt"/>
                  <a:buAutoNum type="arabicPeriod"/>
                </a:pPr>
                <a:r>
                  <a:rPr lang="en-GB" sz="1600" b="1" dirty="0"/>
                  <a:t>Instrument-outcome association </a:t>
                </a:r>
                <a14:m>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𝛽</m:t>
                        </m:r>
                      </m:e>
                      <m:sub>
                        <m:r>
                          <a:rPr lang="en-US" sz="1600" b="0" i="1" smtClean="0">
                            <a:latin typeface="Cambria Math" panose="02040503050406030204" pitchFamily="18" charset="0"/>
                          </a:rPr>
                          <m:t>𝑍𝑌</m:t>
                        </m:r>
                      </m:sub>
                    </m:sSub>
                  </m:oMath>
                </a14:m>
                <a:r>
                  <a:rPr lang="en-GB" sz="1600" dirty="0"/>
                  <a:t>: </a:t>
                </a:r>
              </a:p>
              <a:p>
                <a:pPr marL="342900" lvl="1" indent="0">
                  <a:lnSpc>
                    <a:spcPct val="100000"/>
                  </a:lnSpc>
                  <a:spcBef>
                    <a:spcPts val="600"/>
                  </a:spcBef>
                  <a:buNone/>
                </a:pPr>
                <a:r>
                  <a:rPr lang="en-GB" sz="1600" dirty="0"/>
                  <a:t>Can be used to test the null hypothesis that the exposure does not cause the outcome. </a:t>
                </a:r>
              </a:p>
              <a:p>
                <a:pPr lvl="2">
                  <a:lnSpc>
                    <a:spcPct val="100000"/>
                  </a:lnSpc>
                  <a:spcBef>
                    <a:spcPts val="600"/>
                  </a:spcBef>
                </a:pPr>
                <a:endParaRPr lang="en-GB" sz="1200" dirty="0"/>
              </a:p>
              <a:p>
                <a:pPr lvl="2">
                  <a:lnSpc>
                    <a:spcPct val="100000"/>
                  </a:lnSpc>
                  <a:spcBef>
                    <a:spcPts val="600"/>
                  </a:spcBef>
                </a:pPr>
                <a:endParaRPr lang="en-GB" sz="1200" dirty="0"/>
              </a:p>
              <a:p>
                <a:pPr marL="800100" lvl="1" indent="-457200">
                  <a:lnSpc>
                    <a:spcPct val="100000"/>
                  </a:lnSpc>
                  <a:spcBef>
                    <a:spcPts val="600"/>
                  </a:spcBef>
                  <a:buFont typeface="+mj-lt"/>
                  <a:buAutoNum type="arabicPeriod" startAt="2"/>
                </a:pPr>
                <a:r>
                  <a:rPr lang="en-GB" sz="1600" b="1" dirty="0"/>
                  <a:t>Wald type estimators</a:t>
                </a:r>
                <a:r>
                  <a:rPr lang="en-GB" sz="1600" dirty="0"/>
                  <a:t>: </a:t>
                </a:r>
              </a:p>
              <a:p>
                <a:pPr marL="342900" lvl="1" indent="0">
                  <a:lnSpc>
                    <a:spcPct val="100000"/>
                  </a:lnSpc>
                  <a:spcBef>
                    <a:spcPts val="600"/>
                  </a:spcBef>
                  <a:buNone/>
                </a:pPr>
                <a:r>
                  <a:rPr lang="en-GB" sz="1600" dirty="0"/>
                  <a:t>The ratio of the:</a:t>
                </a:r>
              </a:p>
              <a:p>
                <a:pPr lvl="2">
                  <a:lnSpc>
                    <a:spcPct val="100000"/>
                  </a:lnSpc>
                  <a:spcBef>
                    <a:spcPts val="600"/>
                  </a:spcBef>
                </a:pPr>
                <a:r>
                  <a:rPr lang="en-GB" sz="1200" dirty="0"/>
                  <a:t>instrument-outcome and </a:t>
                </a:r>
              </a:p>
              <a:p>
                <a:pPr lvl="2">
                  <a:lnSpc>
                    <a:spcPct val="100000"/>
                  </a:lnSpc>
                  <a:spcBef>
                    <a:spcPts val="600"/>
                  </a:spcBef>
                </a:pPr>
                <a:r>
                  <a:rPr lang="en-GB" sz="1200" dirty="0"/>
                  <a:t>Instrument-exposure associations, i.e. </a:t>
                </a:r>
              </a:p>
              <a:p>
                <a:pPr lvl="2">
                  <a:lnSpc>
                    <a:spcPct val="100000"/>
                  </a:lnSpc>
                  <a:spcBef>
                    <a:spcPts val="600"/>
                  </a:spcBef>
                </a:pPr>
                <a:endParaRPr lang="en-GB" sz="1200" dirty="0"/>
              </a:p>
              <a:p>
                <a:pPr lvl="1">
                  <a:lnSpc>
                    <a:spcPct val="100000"/>
                  </a:lnSpc>
                  <a:spcBef>
                    <a:spcPts val="600"/>
                  </a:spcBef>
                </a:pPr>
                <a:r>
                  <a:rPr lang="en-GB" sz="1600" dirty="0"/>
                  <a:t>Estimates of the </a:t>
                </a:r>
                <a:r>
                  <a:rPr lang="en-GB" sz="1600" b="1" dirty="0"/>
                  <a:t>size of the causal effect</a:t>
                </a:r>
                <a:r>
                  <a:rPr lang="en-GB" sz="1600" dirty="0"/>
                  <a:t> of the exposure on the outcome</a:t>
                </a:r>
              </a:p>
              <a:p>
                <a:pPr marL="0" indent="0">
                  <a:buNone/>
                </a:pPr>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622" t="-55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5FF94208-DA2D-4B80-85BE-FA8512CE9C3C}"/>
                  </a:ext>
                </a:extLst>
              </p:cNvPr>
              <p:cNvSpPr/>
              <p:nvPr/>
            </p:nvSpPr>
            <p:spPr>
              <a:xfrm>
                <a:off x="4373218" y="3659461"/>
                <a:ext cx="1218346" cy="74635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acc>
                            <m:accPr>
                              <m:chr m:val="̂"/>
                              <m:ctrlPr>
                                <a:rPr lang="en-GB" i="1">
                                  <a:latin typeface="Cambria Math" panose="02040503050406030204" pitchFamily="18" charset="0"/>
                                </a:rPr>
                              </m:ctrlPr>
                            </m:accPr>
                            <m:e>
                              <m:r>
                                <a:rPr lang="en-GB" i="1">
                                  <a:latin typeface="Cambria Math" panose="02040503050406030204" pitchFamily="18" charset="0"/>
                                </a:rPr>
                                <m:t>𝛽</m:t>
                              </m:r>
                            </m:e>
                          </m:acc>
                        </m:e>
                        <m:sub>
                          <m:r>
                            <a:rPr lang="en-GB" i="1">
                              <a:latin typeface="Cambria Math" panose="02040503050406030204" pitchFamily="18" charset="0"/>
                            </a:rPr>
                            <m:t>𝐼𝑉</m:t>
                          </m:r>
                        </m:sub>
                      </m:sSub>
                      <m:r>
                        <a:rPr lang="en-GB" i="0">
                          <a:latin typeface="Cambria Math" panose="02040503050406030204" pitchFamily="18" charset="0"/>
                        </a:rPr>
                        <m:t>=</m:t>
                      </m:r>
                      <m:f>
                        <m:fPr>
                          <m:ctrlPr>
                            <a:rPr lang="en-GB" i="1">
                              <a:latin typeface="Cambria Math" panose="02040503050406030204" pitchFamily="18" charset="0"/>
                            </a:rPr>
                          </m:ctrlPr>
                        </m:fPr>
                        <m:num>
                          <m:sSub>
                            <m:sSubPr>
                              <m:ctrlPr>
                                <a:rPr lang="en-GB" i="1">
                                  <a:latin typeface="Cambria Math" panose="02040503050406030204" pitchFamily="18" charset="0"/>
                                </a:rPr>
                              </m:ctrlPr>
                            </m:sSubPr>
                            <m:e>
                              <m:acc>
                                <m:accPr>
                                  <m:chr m:val="̂"/>
                                  <m:ctrlPr>
                                    <a:rPr lang="en-GB" i="1">
                                      <a:latin typeface="Cambria Math" panose="02040503050406030204" pitchFamily="18" charset="0"/>
                                    </a:rPr>
                                  </m:ctrlPr>
                                </m:accPr>
                                <m:e>
                                  <m:r>
                                    <a:rPr lang="en-GB" i="1">
                                      <a:latin typeface="Cambria Math" panose="02040503050406030204" pitchFamily="18" charset="0"/>
                                    </a:rPr>
                                    <m:t>𝛽</m:t>
                                  </m:r>
                                </m:e>
                              </m:acc>
                            </m:e>
                            <m:sub>
                              <m:r>
                                <a:rPr lang="en-GB" i="1">
                                  <a:latin typeface="Cambria Math" panose="02040503050406030204" pitchFamily="18" charset="0"/>
                                </a:rPr>
                                <m:t>𝑍</m:t>
                              </m:r>
                              <m:r>
                                <a:rPr lang="en-US" b="0" i="1" smtClean="0">
                                  <a:latin typeface="Cambria Math" panose="02040503050406030204" pitchFamily="18" charset="0"/>
                                </a:rPr>
                                <m:t>𝑌</m:t>
                              </m:r>
                            </m:sub>
                          </m:sSub>
                        </m:num>
                        <m:den>
                          <m:sSub>
                            <m:sSubPr>
                              <m:ctrlPr>
                                <a:rPr lang="en-GB" i="1">
                                  <a:latin typeface="Cambria Math" panose="02040503050406030204" pitchFamily="18" charset="0"/>
                                </a:rPr>
                              </m:ctrlPr>
                            </m:sSubPr>
                            <m:e>
                              <m:acc>
                                <m:accPr>
                                  <m:chr m:val="̂"/>
                                  <m:ctrlPr>
                                    <a:rPr lang="en-GB" i="1">
                                      <a:latin typeface="Cambria Math" panose="02040503050406030204" pitchFamily="18" charset="0"/>
                                    </a:rPr>
                                  </m:ctrlPr>
                                </m:accPr>
                                <m:e>
                                  <m:r>
                                    <a:rPr lang="en-GB" i="1">
                                      <a:latin typeface="Cambria Math" panose="02040503050406030204" pitchFamily="18" charset="0"/>
                                    </a:rPr>
                                    <m:t>𝛽</m:t>
                                  </m:r>
                                </m:e>
                              </m:acc>
                            </m:e>
                            <m:sub>
                              <m:r>
                                <a:rPr lang="en-GB" i="1">
                                  <a:latin typeface="Cambria Math" panose="02040503050406030204" pitchFamily="18" charset="0"/>
                                </a:rPr>
                                <m:t>𝑍</m:t>
                              </m:r>
                              <m:r>
                                <a:rPr lang="en-US" b="0" i="1" smtClean="0">
                                  <a:latin typeface="Cambria Math" panose="02040503050406030204" pitchFamily="18" charset="0"/>
                                </a:rPr>
                                <m:t>𝑋</m:t>
                              </m:r>
                            </m:sub>
                          </m:sSub>
                        </m:den>
                      </m:f>
                    </m:oMath>
                  </m:oMathPara>
                </a14:m>
                <a:endParaRPr lang="en-GB" dirty="0"/>
              </a:p>
            </p:txBody>
          </p:sp>
        </mc:Choice>
        <mc:Fallback xmlns="">
          <p:sp>
            <p:nvSpPr>
              <p:cNvPr id="4" name="Rectangle 3">
                <a:extLst>
                  <a:ext uri="{FF2B5EF4-FFF2-40B4-BE49-F238E27FC236}">
                    <a16:creationId xmlns:a16="http://schemas.microsoft.com/office/drawing/2014/main" id="{5FF94208-DA2D-4B80-85BE-FA8512CE9C3C}"/>
                  </a:ext>
                </a:extLst>
              </p:cNvPr>
              <p:cNvSpPr>
                <a:spLocks noRot="1" noChangeAspect="1" noMove="1" noResize="1" noEditPoints="1" noAdjustHandles="1" noChangeArrowheads="1" noChangeShapeType="1" noTextEdit="1"/>
              </p:cNvSpPr>
              <p:nvPr/>
            </p:nvSpPr>
            <p:spPr>
              <a:xfrm>
                <a:off x="4373218" y="3659461"/>
                <a:ext cx="1218346" cy="746358"/>
              </a:xfrm>
              <a:prstGeom prst="rect">
                <a:avLst/>
              </a:prstGeom>
              <a:blipFill>
                <a:blip r:embed="rId3"/>
                <a:stretch>
                  <a:fillRect t="-1667" b="-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807F6D2F-61FD-47DF-91C7-170764EABA1B}"/>
                  </a:ext>
                </a:extLst>
              </p:cNvPr>
              <p:cNvSpPr txBox="1"/>
              <p:nvPr/>
            </p:nvSpPr>
            <p:spPr>
              <a:xfrm>
                <a:off x="6124371" y="3282306"/>
                <a:ext cx="2736304" cy="75033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sz="1400" dirty="0"/>
                  <a:t>Assumes Y is numerical.</a:t>
                </a:r>
              </a:p>
              <a:p>
                <a14:m>
                  <m:oMath xmlns:m="http://schemas.openxmlformats.org/officeDocument/2006/math">
                    <m:sSub>
                      <m:sSubPr>
                        <m:ctrlPr>
                          <a:rPr lang="en-US" sz="1400" b="0" i="1" dirty="0" smtClean="0">
                            <a:latin typeface="Cambria Math" panose="02040503050406030204" pitchFamily="18" charset="0"/>
                          </a:rPr>
                        </m:ctrlPr>
                      </m:sSubPr>
                      <m:e>
                        <m:acc>
                          <m:accPr>
                            <m:chr m:val="̂"/>
                            <m:ctrlPr>
                              <a:rPr lang="en-US" sz="1400" b="0" i="1" smtClean="0">
                                <a:latin typeface="Cambria Math" panose="02040503050406030204" pitchFamily="18" charset="0"/>
                              </a:rPr>
                            </m:ctrlPr>
                          </m:accPr>
                          <m:e>
                            <m:r>
                              <a:rPr lang="en-US" sz="1400" b="0" i="1" smtClean="0">
                                <a:latin typeface="Cambria Math" panose="02040503050406030204" pitchFamily="18" charset="0"/>
                              </a:rPr>
                              <m:t>𝛽</m:t>
                            </m:r>
                          </m:e>
                        </m:acc>
                      </m:e>
                      <m:sub>
                        <m:r>
                          <a:rPr lang="en-US" sz="1400" b="0" i="1" dirty="0" smtClean="0">
                            <a:latin typeface="Cambria Math" panose="02040503050406030204" pitchFamily="18" charset="0"/>
                          </a:rPr>
                          <m:t>𝑍𝑌</m:t>
                        </m:r>
                      </m:sub>
                    </m:sSub>
                  </m:oMath>
                </a14:m>
                <a:r>
                  <a:rPr lang="en-GB" sz="1400" dirty="0"/>
                  <a:t> and </a:t>
                </a:r>
                <a14:m>
                  <m:oMath xmlns:m="http://schemas.openxmlformats.org/officeDocument/2006/math">
                    <m:sSub>
                      <m:sSubPr>
                        <m:ctrlPr>
                          <a:rPr lang="en-US" sz="1400" i="1" dirty="0">
                            <a:latin typeface="Cambria Math" panose="02040503050406030204" pitchFamily="18" charset="0"/>
                          </a:rPr>
                        </m:ctrlPr>
                      </m:sSubPr>
                      <m:e>
                        <m:acc>
                          <m:accPr>
                            <m:chr m:val="̂"/>
                            <m:ctrlPr>
                              <a:rPr lang="en-US" sz="1400" i="1">
                                <a:latin typeface="Cambria Math" panose="02040503050406030204" pitchFamily="18" charset="0"/>
                              </a:rPr>
                            </m:ctrlPr>
                          </m:accPr>
                          <m:e>
                            <m:r>
                              <a:rPr lang="en-US" sz="1400" i="1">
                                <a:latin typeface="Cambria Math" panose="02040503050406030204" pitchFamily="18" charset="0"/>
                              </a:rPr>
                              <m:t>𝛽</m:t>
                            </m:r>
                          </m:e>
                        </m:acc>
                      </m:e>
                      <m:sub>
                        <m:r>
                          <a:rPr lang="en-US" sz="1400" i="1" dirty="0">
                            <a:latin typeface="Cambria Math" panose="02040503050406030204" pitchFamily="18" charset="0"/>
                          </a:rPr>
                          <m:t>𝑍</m:t>
                        </m:r>
                        <m:r>
                          <a:rPr lang="en-US" sz="1400" b="0" i="1" dirty="0" smtClean="0">
                            <a:latin typeface="Cambria Math" panose="02040503050406030204" pitchFamily="18" charset="0"/>
                          </a:rPr>
                          <m:t>𝑋</m:t>
                        </m:r>
                      </m:sub>
                    </m:sSub>
                  </m:oMath>
                </a14:m>
                <a:r>
                  <a:rPr lang="en-GB" sz="1400" dirty="0"/>
                  <a:t> are estimated from linear regressions  </a:t>
                </a:r>
              </a:p>
            </p:txBody>
          </p:sp>
        </mc:Choice>
        <mc:Fallback xmlns="">
          <p:sp>
            <p:nvSpPr>
              <p:cNvPr id="5" name="TextBox 4">
                <a:extLst>
                  <a:ext uri="{FF2B5EF4-FFF2-40B4-BE49-F238E27FC236}">
                    <a16:creationId xmlns:a16="http://schemas.microsoft.com/office/drawing/2014/main" id="{807F6D2F-61FD-47DF-91C7-170764EABA1B}"/>
                  </a:ext>
                </a:extLst>
              </p:cNvPr>
              <p:cNvSpPr txBox="1">
                <a:spLocks noRot="1" noChangeAspect="1" noMove="1" noResize="1" noEditPoints="1" noAdjustHandles="1" noChangeArrowheads="1" noChangeShapeType="1" noTextEdit="1"/>
              </p:cNvSpPr>
              <p:nvPr/>
            </p:nvSpPr>
            <p:spPr>
              <a:xfrm>
                <a:off x="6124371" y="3282306"/>
                <a:ext cx="2736304" cy="750334"/>
              </a:xfrm>
              <a:prstGeom prst="rect">
                <a:avLst/>
              </a:prstGeom>
              <a:blipFill>
                <a:blip r:embed="rId4"/>
                <a:stretch>
                  <a:fillRect l="-459" b="-4839"/>
                </a:stretch>
              </a:blipFill>
            </p:spPr>
            <p:txBody>
              <a:bodyPr/>
              <a:lstStyle/>
              <a:p>
                <a:r>
                  <a:rPr lang="en-GB">
                    <a:noFill/>
                  </a:rPr>
                  <a:t> </a:t>
                </a:r>
              </a:p>
            </p:txBody>
          </p:sp>
        </mc:Fallback>
      </mc:AlternateContent>
    </p:spTree>
    <p:extLst>
      <p:ext uri="{BB962C8B-B14F-4D97-AF65-F5344CB8AC3E}">
        <p14:creationId xmlns:p14="http://schemas.microsoft.com/office/powerpoint/2010/main" val="540659648"/>
      </p:ext>
    </p:extLst>
  </p:cSld>
  <p:clrMapOvr>
    <a:masterClrMapping/>
  </p:clrMapOvr>
  <mc:AlternateContent xmlns:mc="http://schemas.openxmlformats.org/markup-compatibility/2006" xmlns:p14="http://schemas.microsoft.com/office/powerpoint/2010/main">
    <mc:Choice Requires="p14">
      <p:transition spd="slow" p14:dur="2000" advTm="115981"/>
    </mc:Choice>
    <mc:Fallback xmlns="">
      <p:transition spd="slow" advTm="115981"/>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000" dirty="0"/>
              <a:t>Estimation with individual level data</a:t>
            </a:r>
            <a:endParaRPr lang="en-GB" dirty="0"/>
          </a:p>
        </p:txBody>
      </p:sp>
      <p:sp>
        <p:nvSpPr>
          <p:cNvPr id="3" name="Content Placeholder 2"/>
          <p:cNvSpPr>
            <a:spLocks noGrp="1"/>
          </p:cNvSpPr>
          <p:nvPr>
            <p:ph idx="1"/>
          </p:nvPr>
        </p:nvSpPr>
        <p:spPr/>
        <p:txBody>
          <a:bodyPr/>
          <a:lstStyle/>
          <a:p>
            <a:pPr marL="457200" indent="-457200">
              <a:buFont typeface="+mj-lt"/>
              <a:buAutoNum type="arabicPeriod" startAt="3"/>
            </a:pPr>
            <a:r>
              <a:rPr lang="en-GB" b="1" dirty="0"/>
              <a:t>Two stage least squares (2SLS/TSLS)</a:t>
            </a:r>
          </a:p>
          <a:p>
            <a:pPr lvl="1"/>
            <a:r>
              <a:rPr lang="en-GB" sz="1600" dirty="0"/>
              <a:t>Very common IV estimator.</a:t>
            </a:r>
          </a:p>
          <a:p>
            <a:pPr marL="342900" lvl="1" indent="0">
              <a:buNone/>
            </a:pPr>
            <a:endParaRPr lang="en-GB" sz="1500" dirty="0"/>
          </a:p>
          <a:p>
            <a:pPr marL="342900" lvl="1" indent="0">
              <a:buNone/>
            </a:pPr>
            <a:r>
              <a:rPr lang="en-GB" sz="1600" dirty="0"/>
              <a:t>Calculated by:</a:t>
            </a:r>
          </a:p>
          <a:p>
            <a:pPr marL="685800" lvl="1" indent="-342900">
              <a:buFont typeface="+mj-lt"/>
              <a:buAutoNum type="alphaUcPeriod"/>
            </a:pPr>
            <a:r>
              <a:rPr lang="en-GB" sz="1600" dirty="0"/>
              <a:t>Using the instrument to predict the value of the exposure.</a:t>
            </a:r>
          </a:p>
          <a:p>
            <a:pPr marL="685800" lvl="1" indent="-342900">
              <a:buFont typeface="+mj-lt"/>
              <a:buAutoNum type="alphaUcPeriod"/>
            </a:pPr>
            <a:r>
              <a:rPr lang="en-GB" sz="1600" dirty="0"/>
              <a:t>Replacing the exposure with the predicted exposure in a regression of the outcome on the exposure.</a:t>
            </a:r>
          </a:p>
          <a:p>
            <a:pPr lvl="1"/>
            <a:endParaRPr lang="en-GB" sz="1600" dirty="0"/>
          </a:p>
          <a:p>
            <a:pPr lvl="1"/>
            <a:r>
              <a:rPr lang="en-GB" sz="1600" dirty="0"/>
              <a:t>Standard errors then need to be corrected</a:t>
            </a:r>
          </a:p>
          <a:p>
            <a:pPr lvl="2"/>
            <a:r>
              <a:rPr lang="en-GB" sz="1600" dirty="0"/>
              <a:t>This is to account for the uncertainty in the predicted value of the exposure.</a:t>
            </a:r>
          </a:p>
          <a:p>
            <a:pPr lvl="2"/>
            <a:r>
              <a:rPr lang="en-GB" sz="1600" dirty="0"/>
              <a:t>Most stats packages will do this for you!</a:t>
            </a:r>
          </a:p>
          <a:p>
            <a:pPr marL="685800" lvl="2" indent="0">
              <a:buNone/>
            </a:pPr>
            <a:endParaRPr lang="en-GB" dirty="0"/>
          </a:p>
          <a:p>
            <a:endParaRPr lang="en-GB" sz="1800" dirty="0"/>
          </a:p>
        </p:txBody>
      </p:sp>
    </p:spTree>
    <p:extLst>
      <p:ext uri="{BB962C8B-B14F-4D97-AF65-F5344CB8AC3E}">
        <p14:creationId xmlns:p14="http://schemas.microsoft.com/office/powerpoint/2010/main" val="98442261"/>
      </p:ext>
    </p:extLst>
  </p:cSld>
  <p:clrMapOvr>
    <a:masterClrMapping/>
  </p:clrMapOvr>
  <mc:AlternateContent xmlns:mc="http://schemas.openxmlformats.org/markup-compatibility/2006" xmlns:p14="http://schemas.microsoft.com/office/powerpoint/2010/main">
    <mc:Choice Requires="p14">
      <p:transition spd="slow" p14:dur="2000" advTm="110571"/>
    </mc:Choice>
    <mc:Fallback xmlns="">
      <p:transition spd="slow" advTm="110571"/>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000" dirty="0"/>
              <a:t>Estimation with individual level data</a:t>
            </a: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457200" indent="-457200">
                  <a:buFont typeface="+mj-lt"/>
                  <a:buAutoNum type="arabicPeriod" startAt="3"/>
                </a:pPr>
                <a:r>
                  <a:rPr lang="en-GB" dirty="0"/>
                  <a:t>Two stage least squares (2SLS/TSLS)</a:t>
                </a:r>
              </a:p>
              <a:p>
                <a:pPr marL="457200" indent="-457200">
                  <a:buFont typeface="+mj-lt"/>
                  <a:buAutoNum type="arabicPeriod" startAt="3"/>
                </a:pPr>
                <a:endParaRPr lang="en-GB" dirty="0"/>
              </a:p>
              <a:p>
                <a:pPr marL="800100" lvl="1" indent="-457200">
                  <a:buFont typeface="+mj-lt"/>
                  <a:buAutoNum type="alphaUcPeriod"/>
                </a:pPr>
                <a:r>
                  <a:rPr lang="en-GB" dirty="0"/>
                  <a:t>Predicting the exposure using the instrument</a:t>
                </a:r>
              </a:p>
              <a:p>
                <a:pPr marL="342900" lvl="1" indent="0">
                  <a:buNone/>
                </a:pPr>
                <a:endParaRPr lang="en-GB" dirty="0"/>
              </a:p>
              <a:p>
                <a:pPr marL="342900" lvl="1" indent="0">
                  <a:buNone/>
                </a:pPr>
                <a:endParaRPr lang="en-GB" dirty="0"/>
              </a:p>
              <a:p>
                <a:pPr marL="342900" lvl="1" indent="0">
                  <a:buNone/>
                </a:pPr>
                <a:r>
                  <a:rPr lang="en-GB" dirty="0"/>
                  <a:t>	</a:t>
                </a:r>
                <a:r>
                  <a:rPr lang="en-GB" sz="1600" dirty="0"/>
                  <a:t>Regress the exposure on the instrument	 </a:t>
                </a:r>
                <a14:m>
                  <m:oMath xmlns:m="http://schemas.openxmlformats.org/officeDocument/2006/math">
                    <m:r>
                      <m:rPr>
                        <m:sty m:val="p"/>
                      </m:rPr>
                      <a:rPr lang="en-US" sz="1600">
                        <a:latin typeface="Cambria Math" panose="02040503050406030204" pitchFamily="18" charset="0"/>
                      </a:rPr>
                      <m:t>X</m:t>
                    </m:r>
                    <m:r>
                      <a:rPr lang="en-GB" sz="1600" b="0" i="1" smtClean="0">
                        <a:latin typeface="Cambria Math" panose="02040503050406030204" pitchFamily="18" charset="0"/>
                      </a:rPr>
                      <m:t>=</m:t>
                    </m:r>
                    <m:r>
                      <a:rPr lang="en-GB" sz="1600" b="0" i="1" smtClean="0">
                        <a:latin typeface="Cambria Math" panose="02040503050406030204" pitchFamily="18" charset="0"/>
                      </a:rPr>
                      <m:t>𝛼</m:t>
                    </m:r>
                    <m:r>
                      <a:rPr lang="en-GB" sz="1600" b="0" i="1" smtClean="0">
                        <a:latin typeface="Cambria Math" panose="02040503050406030204" pitchFamily="18" charset="0"/>
                      </a:rPr>
                      <m:t>+</m:t>
                    </m:r>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𝛽</m:t>
                        </m:r>
                      </m:e>
                      <m:sub>
                        <m:r>
                          <a:rPr lang="en-GB" sz="1600" b="0" i="1" smtClean="0">
                            <a:latin typeface="Cambria Math" panose="02040503050406030204" pitchFamily="18" charset="0"/>
                          </a:rPr>
                          <m:t>𝑍</m:t>
                        </m:r>
                        <m:r>
                          <a:rPr lang="en-US" sz="1600" b="0" i="1" smtClean="0">
                            <a:latin typeface="Cambria Math" panose="02040503050406030204" pitchFamily="18" charset="0"/>
                          </a:rPr>
                          <m:t>𝑋</m:t>
                        </m:r>
                      </m:sub>
                    </m:sSub>
                    <m:r>
                      <a:rPr lang="en-GB" sz="1600" b="0" i="1" smtClean="0">
                        <a:latin typeface="Cambria Math" panose="02040503050406030204" pitchFamily="18" charset="0"/>
                      </a:rPr>
                      <m:t>𝑍</m:t>
                    </m:r>
                    <m:r>
                      <a:rPr lang="en-GB" sz="1600" b="0" i="1" smtClean="0">
                        <a:latin typeface="Cambria Math" panose="02040503050406030204" pitchFamily="18" charset="0"/>
                      </a:rPr>
                      <m:t>+</m:t>
                    </m:r>
                    <m:r>
                      <a:rPr lang="en-GB" sz="1600" b="0" i="1" smtClean="0">
                        <a:latin typeface="Cambria Math" panose="02040503050406030204" pitchFamily="18" charset="0"/>
                      </a:rPr>
                      <m:t>𝑢</m:t>
                    </m:r>
                  </m:oMath>
                </a14:m>
                <a:endParaRPr lang="en-GB" sz="1600" dirty="0"/>
              </a:p>
              <a:p>
                <a:pPr marL="342900" lvl="1" indent="0">
                  <a:buNone/>
                </a:pPr>
                <a:r>
                  <a:rPr lang="en-GB" sz="1600" dirty="0"/>
                  <a:t>	Estimate the constant </a:t>
                </a:r>
                <a14:m>
                  <m:oMath xmlns:m="http://schemas.openxmlformats.org/officeDocument/2006/math">
                    <m:acc>
                      <m:accPr>
                        <m:chr m:val="̂"/>
                        <m:ctrlPr>
                          <a:rPr lang="en-GB" sz="1600" b="0" i="1" smtClean="0">
                            <a:latin typeface="Cambria Math" panose="02040503050406030204" pitchFamily="18" charset="0"/>
                          </a:rPr>
                        </m:ctrlPr>
                      </m:accPr>
                      <m:e>
                        <m:r>
                          <a:rPr lang="en-GB" sz="1600" b="0" i="1" smtClean="0">
                            <a:latin typeface="Cambria Math" panose="02040503050406030204" pitchFamily="18" charset="0"/>
                          </a:rPr>
                          <m:t>𝛼</m:t>
                        </m:r>
                      </m:e>
                    </m:acc>
                  </m:oMath>
                </a14:m>
                <a:r>
                  <a:rPr lang="en-GB" sz="1600" dirty="0"/>
                  <a:t> and effect of the instrument on the exposure </a:t>
                </a:r>
                <a14:m>
                  <m:oMath xmlns:m="http://schemas.openxmlformats.org/officeDocument/2006/math">
                    <m:sSub>
                      <m:sSubPr>
                        <m:ctrlPr>
                          <a:rPr lang="en-GB" sz="1600" b="0" i="1" dirty="0" smtClean="0">
                            <a:latin typeface="Cambria Math" panose="02040503050406030204" pitchFamily="18" charset="0"/>
                          </a:rPr>
                        </m:ctrlPr>
                      </m:sSubPr>
                      <m:e>
                        <m:acc>
                          <m:accPr>
                            <m:chr m:val="̂"/>
                            <m:ctrlPr>
                              <a:rPr lang="en-GB" sz="1600" b="0" i="1" smtClean="0">
                                <a:latin typeface="Cambria Math" panose="02040503050406030204" pitchFamily="18" charset="0"/>
                              </a:rPr>
                            </m:ctrlPr>
                          </m:accPr>
                          <m:e>
                            <m:r>
                              <a:rPr lang="en-GB" sz="1600" b="0" i="1" smtClean="0">
                                <a:latin typeface="Cambria Math" panose="02040503050406030204" pitchFamily="18" charset="0"/>
                              </a:rPr>
                              <m:t>𝛽</m:t>
                            </m:r>
                          </m:e>
                        </m:acc>
                      </m:e>
                      <m:sub>
                        <m:r>
                          <a:rPr lang="en-GB" b="0" i="1" dirty="0" smtClean="0">
                            <a:latin typeface="Cambria Math" panose="02040503050406030204" pitchFamily="18" charset="0"/>
                          </a:rPr>
                          <m:t>𝑍</m:t>
                        </m:r>
                        <m:r>
                          <a:rPr lang="en-US" b="0" i="1" dirty="0" smtClean="0">
                            <a:latin typeface="Cambria Math" panose="02040503050406030204" pitchFamily="18" charset="0"/>
                          </a:rPr>
                          <m:t>𝑋</m:t>
                        </m:r>
                      </m:sub>
                    </m:sSub>
                  </m:oMath>
                </a14:m>
                <a:endParaRPr lang="en-GB" dirty="0"/>
              </a:p>
              <a:p>
                <a:pPr marL="342900" lvl="1" indent="0">
                  <a:buNone/>
                </a:pPr>
                <a:r>
                  <a:rPr lang="en-GB" dirty="0"/>
                  <a:t>	</a:t>
                </a:r>
                <a:r>
                  <a:rPr lang="en-GB" sz="1600" dirty="0"/>
                  <a:t>Use these to calculate the predicted value of the exposure </a:t>
                </a:r>
                <a14:m>
                  <m:oMath xmlns:m="http://schemas.openxmlformats.org/officeDocument/2006/math">
                    <m:acc>
                      <m:accPr>
                        <m:chr m:val="̂"/>
                        <m:ctrlPr>
                          <a:rPr lang="en-GB" i="1" dirty="0" smtClean="0">
                            <a:latin typeface="Cambria Math" panose="02040503050406030204" pitchFamily="18" charset="0"/>
                          </a:rPr>
                        </m:ctrlPr>
                      </m:accPr>
                      <m:e>
                        <m:r>
                          <a:rPr lang="en-US" b="0" i="1" dirty="0" smtClean="0">
                            <a:latin typeface="Cambria Math" panose="02040503050406030204" pitchFamily="18" charset="0"/>
                          </a:rPr>
                          <m:t>𝑋</m:t>
                        </m:r>
                      </m:e>
                    </m:acc>
                    <m:r>
                      <a:rPr lang="en-GB" i="1">
                        <a:latin typeface="Cambria Math" panose="02040503050406030204" pitchFamily="18" charset="0"/>
                      </a:rPr>
                      <m:t>=</m:t>
                    </m:r>
                    <m:acc>
                      <m:accPr>
                        <m:chr m:val="̂"/>
                        <m:ctrlPr>
                          <a:rPr lang="en-GB" b="0" i="1" smtClean="0">
                            <a:latin typeface="Cambria Math" panose="02040503050406030204" pitchFamily="18" charset="0"/>
                          </a:rPr>
                        </m:ctrlPr>
                      </m:accPr>
                      <m:e>
                        <m:r>
                          <a:rPr lang="en-GB" b="0" i="1" smtClean="0">
                            <a:latin typeface="Cambria Math" panose="02040503050406030204" pitchFamily="18" charset="0"/>
                          </a:rPr>
                          <m:t>𝛼</m:t>
                        </m:r>
                      </m:e>
                    </m:acc>
                    <m:r>
                      <a:rPr lang="en-GB" i="1">
                        <a:latin typeface="Cambria Math" panose="02040503050406030204" pitchFamily="18" charset="0"/>
                      </a:rPr>
                      <m:t>+</m:t>
                    </m:r>
                    <m:sSub>
                      <m:sSubPr>
                        <m:ctrlPr>
                          <a:rPr lang="en-GB" b="0" i="1" smtClean="0">
                            <a:latin typeface="Cambria Math" panose="02040503050406030204" pitchFamily="18" charset="0"/>
                          </a:rPr>
                        </m:ctrlPr>
                      </m:sSubPr>
                      <m:e>
                        <m:acc>
                          <m:accPr>
                            <m:chr m:val="̂"/>
                            <m:ctrlPr>
                              <a:rPr lang="en-GB" b="0" i="1" smtClean="0">
                                <a:latin typeface="Cambria Math" panose="02040503050406030204" pitchFamily="18" charset="0"/>
                              </a:rPr>
                            </m:ctrlPr>
                          </m:accPr>
                          <m:e>
                            <m:r>
                              <a:rPr lang="en-GB" b="0" i="1" smtClean="0">
                                <a:latin typeface="Cambria Math" panose="02040503050406030204" pitchFamily="18" charset="0"/>
                              </a:rPr>
                              <m:t>𝛽</m:t>
                            </m:r>
                          </m:e>
                        </m:acc>
                      </m:e>
                      <m:sub>
                        <m:r>
                          <a:rPr lang="en-GB" b="0" i="1" smtClean="0">
                            <a:latin typeface="Cambria Math" panose="02040503050406030204" pitchFamily="18" charset="0"/>
                          </a:rPr>
                          <m:t>𝑍</m:t>
                        </m:r>
                        <m:r>
                          <a:rPr lang="en-US" b="0" i="1" smtClean="0">
                            <a:latin typeface="Cambria Math" panose="02040503050406030204" pitchFamily="18" charset="0"/>
                          </a:rPr>
                          <m:t>𝑋</m:t>
                        </m:r>
                      </m:sub>
                    </m:sSub>
                    <m:r>
                      <a:rPr lang="en-GB" i="1">
                        <a:latin typeface="Cambria Math" panose="02040503050406030204" pitchFamily="18" charset="0"/>
                      </a:rPr>
                      <m:t>𝑍</m:t>
                    </m:r>
                  </m:oMath>
                </a14:m>
                <a:endParaRPr lang="en-GB" dirty="0"/>
              </a:p>
              <a:p>
                <a:pPr marL="342900" lvl="1" indent="0">
                  <a:buNone/>
                </a:pPr>
                <a:r>
                  <a:rPr lang="en-GB" dirty="0"/>
                  <a:t>	</a:t>
                </a:r>
              </a:p>
              <a:p>
                <a:pPr marL="800100" lvl="1" indent="-457200">
                  <a:buFont typeface="+mj-lt"/>
                  <a:buAutoNum type="alphaUcPeriod" startAt="2"/>
                </a:pPr>
                <a:r>
                  <a:rPr lang="en-GB" dirty="0"/>
                  <a:t>Using the predicted exposure</a:t>
                </a:r>
              </a:p>
              <a:p>
                <a:pPr marL="800100" lvl="1" indent="-457200">
                  <a:buFont typeface="+mj-lt"/>
                  <a:buAutoNum type="alphaUcPeriod" startAt="2"/>
                </a:pPr>
                <a:endParaRPr lang="en-GB" sz="1800" dirty="0"/>
              </a:p>
              <a:p>
                <a:pPr marL="685800" lvl="2" indent="0">
                  <a:buNone/>
                </a:pPr>
                <a:endParaRPr lang="en-GB" dirty="0"/>
              </a:p>
              <a:p>
                <a:pPr marL="685800" lvl="2" indent="0">
                  <a:buNone/>
                </a:pPr>
                <a:r>
                  <a:rPr lang="en-GB" sz="1600" dirty="0"/>
                  <a:t>Regress the outcome on the predicted exposure    </a:t>
                </a:r>
                <a:endParaRPr lang="en-US" sz="1600" b="0" i="0" dirty="0">
                  <a:latin typeface="Cambria Math" panose="02040503050406030204" pitchFamily="18" charset="0"/>
                </a:endParaRPr>
              </a:p>
              <a:p>
                <a:pPr marL="685800" lvl="2" indent="0">
                  <a:buNone/>
                </a:pPr>
                <a14:m>
                  <m:oMathPara xmlns:m="http://schemas.openxmlformats.org/officeDocument/2006/math">
                    <m:oMathParaPr>
                      <m:jc m:val="centerGroup"/>
                    </m:oMathParaPr>
                    <m:oMath xmlns:m="http://schemas.openxmlformats.org/officeDocument/2006/math">
                      <m:r>
                        <m:rPr>
                          <m:sty m:val="p"/>
                        </m:rPr>
                        <a:rPr lang="en-US" sz="1600" b="0" i="0" smtClean="0">
                          <a:latin typeface="Cambria Math" panose="02040503050406030204" pitchFamily="18" charset="0"/>
                        </a:rPr>
                        <m:t>Y</m:t>
                      </m:r>
                      <m:r>
                        <a:rPr lang="en-GB" sz="1600" i="1">
                          <a:latin typeface="Cambria Math" panose="02040503050406030204" pitchFamily="18" charset="0"/>
                        </a:rPr>
                        <m:t>=</m:t>
                      </m:r>
                      <m:r>
                        <a:rPr lang="en-GB" sz="1600" i="1">
                          <a:latin typeface="Cambria Math" panose="02040503050406030204" pitchFamily="18" charset="0"/>
                        </a:rPr>
                        <m:t>𝛼</m:t>
                      </m:r>
                      <m:r>
                        <a:rPr lang="en-GB" sz="1600" i="1">
                          <a:latin typeface="Cambria Math" panose="02040503050406030204" pitchFamily="18" charset="0"/>
                        </a:rPr>
                        <m:t>+</m:t>
                      </m:r>
                      <m:sSub>
                        <m:sSubPr>
                          <m:ctrlPr>
                            <a:rPr lang="en-GB" sz="1600" i="1">
                              <a:latin typeface="Cambria Math" panose="02040503050406030204" pitchFamily="18" charset="0"/>
                            </a:rPr>
                          </m:ctrlPr>
                        </m:sSubPr>
                        <m:e>
                          <m:r>
                            <a:rPr lang="en-GB" sz="1600" i="1">
                              <a:latin typeface="Cambria Math" panose="02040503050406030204" pitchFamily="18" charset="0"/>
                            </a:rPr>
                            <m:t>𝛽</m:t>
                          </m:r>
                        </m:e>
                        <m:sub>
                          <m:r>
                            <a:rPr lang="en-US" sz="1600" b="0" i="1" smtClean="0">
                              <a:latin typeface="Cambria Math" panose="02040503050406030204" pitchFamily="18" charset="0"/>
                            </a:rPr>
                            <m:t>𝑋𝑌</m:t>
                          </m:r>
                        </m:sub>
                      </m:sSub>
                      <m:acc>
                        <m:accPr>
                          <m:chr m:val="̂"/>
                          <m:ctrlPr>
                            <a:rPr lang="en-GB" sz="1600" b="0" i="1" smtClean="0">
                              <a:latin typeface="Cambria Math" panose="02040503050406030204" pitchFamily="18" charset="0"/>
                            </a:rPr>
                          </m:ctrlPr>
                        </m:accPr>
                        <m:e>
                          <m:r>
                            <a:rPr lang="en-US" sz="1600" b="0" i="1" smtClean="0">
                              <a:latin typeface="Cambria Math" panose="02040503050406030204" pitchFamily="18" charset="0"/>
                            </a:rPr>
                            <m:t>𝑋</m:t>
                          </m:r>
                        </m:e>
                      </m:acc>
                      <m:r>
                        <a:rPr lang="en-GB" sz="1600" i="1">
                          <a:latin typeface="Cambria Math" panose="02040503050406030204" pitchFamily="18" charset="0"/>
                        </a:rPr>
                        <m:t>+</m:t>
                      </m:r>
                      <m:r>
                        <a:rPr lang="en-GB" sz="1600" i="1">
                          <a:latin typeface="Cambria Math" panose="02040503050406030204" pitchFamily="18" charset="0"/>
                        </a:rPr>
                        <m:t>𝑢</m:t>
                      </m:r>
                    </m:oMath>
                  </m:oMathPara>
                </a14:m>
                <a:endParaRPr lang="en-GB" sz="1600" dirty="0"/>
              </a:p>
              <a:p>
                <a:pPr marL="685800" lvl="2" indent="0">
                  <a:buNone/>
                </a:pPr>
                <a14:m>
                  <m:oMath xmlns:m="http://schemas.openxmlformats.org/officeDocument/2006/math">
                    <m:sSub>
                      <m:sSubPr>
                        <m:ctrlPr>
                          <a:rPr lang="en-GB" sz="1600" b="0" i="1" smtClean="0">
                            <a:latin typeface="Cambria Math" panose="02040503050406030204" pitchFamily="18" charset="0"/>
                          </a:rPr>
                        </m:ctrlPr>
                      </m:sSubPr>
                      <m:e>
                        <m:acc>
                          <m:accPr>
                            <m:chr m:val="̂"/>
                            <m:ctrlPr>
                              <a:rPr lang="en-GB" sz="1600" b="0" i="1" smtClean="0">
                                <a:latin typeface="Cambria Math" panose="02040503050406030204" pitchFamily="18" charset="0"/>
                              </a:rPr>
                            </m:ctrlPr>
                          </m:accPr>
                          <m:e>
                            <m:r>
                              <a:rPr lang="en-GB" sz="1600" b="0" i="1" smtClean="0">
                                <a:latin typeface="Cambria Math" panose="02040503050406030204" pitchFamily="18" charset="0"/>
                              </a:rPr>
                              <m:t>𝛽</m:t>
                            </m:r>
                          </m:e>
                        </m:acc>
                      </m:e>
                      <m:sub>
                        <m:r>
                          <a:rPr lang="en-US" sz="1600" b="0" i="1" smtClean="0">
                            <a:latin typeface="Cambria Math" panose="02040503050406030204" pitchFamily="18" charset="0"/>
                          </a:rPr>
                          <m:t>𝑋𝑌</m:t>
                        </m:r>
                      </m:sub>
                    </m:sSub>
                  </m:oMath>
                </a14:m>
                <a:r>
                  <a:rPr lang="en-GB" sz="1600" dirty="0"/>
                  <a:t> is the 2SLS estimator of </a:t>
                </a:r>
                <a14:m>
                  <m:oMath xmlns:m="http://schemas.openxmlformats.org/officeDocument/2006/math">
                    <m:r>
                      <a:rPr lang="en-GB" sz="1600" b="0" i="1" smtClean="0">
                        <a:latin typeface="Cambria Math" panose="02040503050406030204" pitchFamily="18" charset="0"/>
                      </a:rPr>
                      <m:t>𝛽</m:t>
                    </m:r>
                  </m:oMath>
                </a14:m>
                <a:endParaRPr lang="en-GB" sz="16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311" t="-277"/>
                </a:stretch>
              </a:blipFill>
            </p:spPr>
            <p:txBody>
              <a:bodyPr/>
              <a:lstStyle/>
              <a:p>
                <a:r>
                  <a:rPr lang="en-GB">
                    <a:noFill/>
                  </a:rPr>
                  <a:t> </a:t>
                </a:r>
              </a:p>
            </p:txBody>
          </p:sp>
        </mc:Fallback>
      </mc:AlternateContent>
      <p:grpSp>
        <p:nvGrpSpPr>
          <p:cNvPr id="8" name="Group 7">
            <a:extLst>
              <a:ext uri="{FF2B5EF4-FFF2-40B4-BE49-F238E27FC236}">
                <a16:creationId xmlns:a16="http://schemas.microsoft.com/office/drawing/2014/main" id="{C16AC739-7FE4-4F1D-BD85-B68040E5772D}"/>
              </a:ext>
            </a:extLst>
          </p:cNvPr>
          <p:cNvGrpSpPr/>
          <p:nvPr/>
        </p:nvGrpSpPr>
        <p:grpSpPr>
          <a:xfrm>
            <a:off x="5731896" y="4377101"/>
            <a:ext cx="3213930" cy="471539"/>
            <a:chOff x="5517800" y="2295562"/>
            <a:chExt cx="3213930" cy="471539"/>
          </a:xfrm>
        </p:grpSpPr>
        <p:grpSp>
          <p:nvGrpSpPr>
            <p:cNvPr id="4" name="Group 3">
              <a:extLst>
                <a:ext uri="{FF2B5EF4-FFF2-40B4-BE49-F238E27FC236}">
                  <a16:creationId xmlns:a16="http://schemas.microsoft.com/office/drawing/2014/main" id="{F4293DB9-AADD-4B24-99D0-B33F75E07B0E}"/>
                </a:ext>
              </a:extLst>
            </p:cNvPr>
            <p:cNvGrpSpPr/>
            <p:nvPr/>
          </p:nvGrpSpPr>
          <p:grpSpPr>
            <a:xfrm>
              <a:off x="5517800" y="2295562"/>
              <a:ext cx="2704938" cy="471539"/>
              <a:chOff x="1535977" y="5624484"/>
              <a:chExt cx="3072939" cy="471539"/>
            </a:xfrm>
          </p:grpSpPr>
          <mc:AlternateContent xmlns:mc="http://schemas.openxmlformats.org/markup-compatibility/2006" xmlns:a14="http://schemas.microsoft.com/office/drawing/2010/main">
            <mc:Choice Requires="a14">
              <p:sp>
                <p:nvSpPr>
                  <p:cNvPr id="5" name="Text Box 2">
                    <a:extLst>
                      <a:ext uri="{FF2B5EF4-FFF2-40B4-BE49-F238E27FC236}">
                        <a16:creationId xmlns:a16="http://schemas.microsoft.com/office/drawing/2014/main" id="{1D1B57CC-75F5-447A-A958-06649AF148B5}"/>
                      </a:ext>
                    </a:extLst>
                  </p:cNvPr>
                  <p:cNvSpPr txBox="1">
                    <a:spLocks noChangeArrowheads="1"/>
                  </p:cNvSpPr>
                  <p:nvPr/>
                </p:nvSpPr>
                <p:spPr bwMode="auto">
                  <a:xfrm>
                    <a:off x="1535977" y="5624484"/>
                    <a:ext cx="553194" cy="471539"/>
                  </a:xfrm>
                  <a:prstGeom prst="rect">
                    <a:avLst/>
                  </a:prstGeom>
                  <a:noFill/>
                  <a:ln w="9525">
                    <a:noFill/>
                    <a:miter lim="800000"/>
                    <a:headEnd/>
                    <a:tailEnd/>
                  </a:ln>
                </p:spPr>
                <p:txBody>
                  <a:bodyPr wrap="square">
                    <a:spAutoFit/>
                  </a:bodyPr>
                  <a:lstStyle/>
                  <a:p>
                    <a:pPr algn="ctr">
                      <a:spcBef>
                        <a:spcPct val="50000"/>
                      </a:spcBef>
                    </a:pPr>
                    <a14:m>
                      <m:oMathPara xmlns:m="http://schemas.openxmlformats.org/officeDocument/2006/math">
                        <m:oMathParaPr>
                          <m:jc m:val="centerGroup"/>
                        </m:oMathParaPr>
                        <m:oMath xmlns:m="http://schemas.openxmlformats.org/officeDocument/2006/math">
                          <m:acc>
                            <m:accPr>
                              <m:chr m:val="̂"/>
                              <m:ctrlPr>
                                <a:rPr lang="en-GB" sz="2400" b="1" i="1" smtClean="0">
                                  <a:latin typeface="Cambria Math" panose="02040503050406030204" pitchFamily="18" charset="0"/>
                                </a:rPr>
                              </m:ctrlPr>
                            </m:accPr>
                            <m:e>
                              <m:r>
                                <a:rPr lang="en-US" sz="2400" b="1" i="1" smtClean="0">
                                  <a:latin typeface="Cambria Math" panose="02040503050406030204" pitchFamily="18" charset="0"/>
                                </a:rPr>
                                <m:t>𝑿</m:t>
                              </m:r>
                            </m:e>
                          </m:acc>
                        </m:oMath>
                      </m:oMathPara>
                    </a14:m>
                    <a:endParaRPr lang="en-GB" sz="2400" b="1" dirty="0"/>
                  </a:p>
                </p:txBody>
              </p:sp>
            </mc:Choice>
            <mc:Fallback xmlns="">
              <p:sp>
                <p:nvSpPr>
                  <p:cNvPr id="5" name="Text Box 2">
                    <a:extLst>
                      <a:ext uri="{FF2B5EF4-FFF2-40B4-BE49-F238E27FC236}">
                        <a16:creationId xmlns:a16="http://schemas.microsoft.com/office/drawing/2014/main" id="{1D1B57CC-75F5-447A-A958-06649AF148B5}"/>
                      </a:ext>
                    </a:extLst>
                  </p:cNvPr>
                  <p:cNvSpPr txBox="1">
                    <a:spLocks noRot="1" noChangeAspect="1" noMove="1" noResize="1" noEditPoints="1" noAdjustHandles="1" noChangeArrowheads="1" noChangeShapeType="1" noTextEdit="1"/>
                  </p:cNvSpPr>
                  <p:nvPr/>
                </p:nvSpPr>
                <p:spPr bwMode="auto">
                  <a:xfrm>
                    <a:off x="1535977" y="5624484"/>
                    <a:ext cx="553194" cy="471539"/>
                  </a:xfrm>
                  <a:prstGeom prst="rect">
                    <a:avLst/>
                  </a:prstGeom>
                  <a:blipFill>
                    <a:blip r:embed="rId5"/>
                    <a:stretch>
                      <a:fillRect l="-1250" t="-3896" r="-5000"/>
                    </a:stretch>
                  </a:blipFill>
                  <a:ln w="9525">
                    <a:noFill/>
                    <a:miter lim="800000"/>
                    <a:headEnd/>
                    <a:tailEnd/>
                  </a:ln>
                </p:spPr>
                <p:txBody>
                  <a:bodyPr/>
                  <a:lstStyle/>
                  <a:p>
                    <a:r>
                      <a:rPr lang="en-GB">
                        <a:noFill/>
                      </a:rPr>
                      <a:t> </a:t>
                    </a:r>
                  </a:p>
                </p:txBody>
              </p:sp>
            </mc:Fallback>
          </mc:AlternateContent>
          <p:cxnSp>
            <p:nvCxnSpPr>
              <p:cNvPr id="6" name="Straight Arrow Connector 5">
                <a:extLst>
                  <a:ext uri="{FF2B5EF4-FFF2-40B4-BE49-F238E27FC236}">
                    <a16:creationId xmlns:a16="http://schemas.microsoft.com/office/drawing/2014/main" id="{B44B763D-41CC-42C8-AE41-A06991B71027}"/>
                  </a:ext>
                </a:extLst>
              </p:cNvPr>
              <p:cNvCxnSpPr>
                <a:cxnSpLocks/>
                <a:stCxn id="5" idx="3"/>
              </p:cNvCxnSpPr>
              <p:nvPr/>
            </p:nvCxnSpPr>
            <p:spPr>
              <a:xfrm flipV="1">
                <a:off x="2089171" y="5856302"/>
                <a:ext cx="2519745" cy="3952"/>
              </a:xfrm>
              <a:prstGeom prst="straightConnector1">
                <a:avLst/>
              </a:prstGeom>
              <a:ln w="38100">
                <a:solidFill>
                  <a:srgbClr val="0070C0"/>
                </a:solidFill>
                <a:tailEnd type="arrow"/>
              </a:ln>
            </p:spPr>
            <p:style>
              <a:lnRef idx="1">
                <a:schemeClr val="accent1"/>
              </a:lnRef>
              <a:fillRef idx="0">
                <a:schemeClr val="accent1"/>
              </a:fillRef>
              <a:effectRef idx="0">
                <a:schemeClr val="accent1"/>
              </a:effectRef>
              <a:fontRef idx="minor">
                <a:schemeClr val="tx1"/>
              </a:fontRef>
            </p:style>
          </p:cxnSp>
        </p:grpSp>
        <p:sp>
          <p:nvSpPr>
            <p:cNvPr id="7" name="TextBox 6">
              <a:extLst>
                <a:ext uri="{FF2B5EF4-FFF2-40B4-BE49-F238E27FC236}">
                  <a16:creationId xmlns:a16="http://schemas.microsoft.com/office/drawing/2014/main" id="{291C0236-5DA6-4043-88A3-772C6D2A8750}"/>
                </a:ext>
              </a:extLst>
            </p:cNvPr>
            <p:cNvSpPr txBox="1"/>
            <p:nvPr/>
          </p:nvSpPr>
          <p:spPr>
            <a:xfrm>
              <a:off x="8172774" y="2295562"/>
              <a:ext cx="558956" cy="461665"/>
            </a:xfrm>
            <a:prstGeom prst="rect">
              <a:avLst/>
            </a:prstGeom>
            <a:noFill/>
          </p:spPr>
          <p:txBody>
            <a:bodyPr wrap="square" rtlCol="0">
              <a:spAutoFit/>
            </a:bodyPr>
            <a:lstStyle/>
            <a:p>
              <a:r>
                <a:rPr lang="en-GB" sz="2400" b="1" dirty="0"/>
                <a:t>Y</a:t>
              </a:r>
            </a:p>
          </p:txBody>
        </p:sp>
      </p:grpSp>
      <p:grpSp>
        <p:nvGrpSpPr>
          <p:cNvPr id="9" name="Group 8">
            <a:extLst>
              <a:ext uri="{FF2B5EF4-FFF2-40B4-BE49-F238E27FC236}">
                <a16:creationId xmlns:a16="http://schemas.microsoft.com/office/drawing/2014/main" id="{A8B3D347-3A7C-404F-B674-F8C0148706A9}"/>
              </a:ext>
            </a:extLst>
          </p:cNvPr>
          <p:cNvGrpSpPr/>
          <p:nvPr/>
        </p:nvGrpSpPr>
        <p:grpSpPr>
          <a:xfrm>
            <a:off x="5609922" y="2357264"/>
            <a:ext cx="3335904" cy="461666"/>
            <a:chOff x="5331585" y="2220495"/>
            <a:chExt cx="3335904" cy="461666"/>
          </a:xfrm>
        </p:grpSpPr>
        <p:grpSp>
          <p:nvGrpSpPr>
            <p:cNvPr id="10" name="Group 9">
              <a:extLst>
                <a:ext uri="{FF2B5EF4-FFF2-40B4-BE49-F238E27FC236}">
                  <a16:creationId xmlns:a16="http://schemas.microsoft.com/office/drawing/2014/main" id="{1823FFF2-08B5-4A7A-B51F-7264E3D0C0B6}"/>
                </a:ext>
              </a:extLst>
            </p:cNvPr>
            <p:cNvGrpSpPr/>
            <p:nvPr/>
          </p:nvGrpSpPr>
          <p:grpSpPr>
            <a:xfrm>
              <a:off x="5331585" y="2220496"/>
              <a:ext cx="2776948" cy="461665"/>
              <a:chOff x="1324427" y="5549418"/>
              <a:chExt cx="3154745" cy="461665"/>
            </a:xfrm>
          </p:grpSpPr>
          <p:sp>
            <p:nvSpPr>
              <p:cNvPr id="12" name="Text Box 2">
                <a:extLst>
                  <a:ext uri="{FF2B5EF4-FFF2-40B4-BE49-F238E27FC236}">
                    <a16:creationId xmlns:a16="http://schemas.microsoft.com/office/drawing/2014/main" id="{C343650E-BA47-494D-A6BB-94BA0C6C9DA5}"/>
                  </a:ext>
                </a:extLst>
              </p:cNvPr>
              <p:cNvSpPr txBox="1">
                <a:spLocks noChangeArrowheads="1"/>
              </p:cNvSpPr>
              <p:nvPr/>
            </p:nvSpPr>
            <p:spPr bwMode="auto">
              <a:xfrm>
                <a:off x="1324427" y="5549418"/>
                <a:ext cx="635001" cy="461665"/>
              </a:xfrm>
              <a:prstGeom prst="rect">
                <a:avLst/>
              </a:prstGeom>
              <a:noFill/>
              <a:ln w="9525">
                <a:noFill/>
                <a:miter lim="800000"/>
                <a:headEnd/>
                <a:tailEnd/>
              </a:ln>
            </p:spPr>
            <p:txBody>
              <a:bodyPr wrap="square">
                <a:spAutoFit/>
              </a:bodyPr>
              <a:lstStyle/>
              <a:p>
                <a:pPr algn="ctr">
                  <a:spcBef>
                    <a:spcPct val="50000"/>
                  </a:spcBef>
                </a:pPr>
                <a:r>
                  <a:rPr lang="en-GB" sz="2400" b="1" dirty="0"/>
                  <a:t>Z</a:t>
                </a:r>
                <a:endParaRPr lang="en-GB" sz="2400" dirty="0"/>
              </a:p>
            </p:txBody>
          </p:sp>
          <p:cxnSp>
            <p:nvCxnSpPr>
              <p:cNvPr id="13" name="Straight Arrow Connector 12">
                <a:extLst>
                  <a:ext uri="{FF2B5EF4-FFF2-40B4-BE49-F238E27FC236}">
                    <a16:creationId xmlns:a16="http://schemas.microsoft.com/office/drawing/2014/main" id="{4C11A768-6860-46C5-854B-BDE58158D6A9}"/>
                  </a:ext>
                </a:extLst>
              </p:cNvPr>
              <p:cNvCxnSpPr>
                <a:cxnSpLocks/>
                <a:stCxn id="12" idx="3"/>
              </p:cNvCxnSpPr>
              <p:nvPr/>
            </p:nvCxnSpPr>
            <p:spPr>
              <a:xfrm>
                <a:off x="1959428" y="5780251"/>
                <a:ext cx="2519744" cy="983"/>
              </a:xfrm>
              <a:prstGeom prst="straightConnector1">
                <a:avLst/>
              </a:prstGeom>
              <a:ln w="38100">
                <a:solidFill>
                  <a:srgbClr val="0070C0"/>
                </a:solidFill>
                <a:tailEnd type="arrow"/>
              </a:ln>
            </p:spPr>
            <p:style>
              <a:lnRef idx="1">
                <a:schemeClr val="accent1"/>
              </a:lnRef>
              <a:fillRef idx="0">
                <a:schemeClr val="accent1"/>
              </a:fillRef>
              <a:effectRef idx="0">
                <a:schemeClr val="accent1"/>
              </a:effectRef>
              <a:fontRef idx="minor">
                <a:schemeClr val="tx1"/>
              </a:fontRef>
            </p:style>
          </p:cxnSp>
        </p:grpSp>
        <p:sp>
          <p:nvSpPr>
            <p:cNvPr id="11" name="TextBox 10">
              <a:extLst>
                <a:ext uri="{FF2B5EF4-FFF2-40B4-BE49-F238E27FC236}">
                  <a16:creationId xmlns:a16="http://schemas.microsoft.com/office/drawing/2014/main" id="{16392B4A-44B8-48E0-9F92-F5EB3DDFCADE}"/>
                </a:ext>
              </a:extLst>
            </p:cNvPr>
            <p:cNvSpPr txBox="1"/>
            <p:nvPr/>
          </p:nvSpPr>
          <p:spPr>
            <a:xfrm>
              <a:off x="8108533" y="2220495"/>
              <a:ext cx="558956" cy="461665"/>
            </a:xfrm>
            <a:prstGeom prst="rect">
              <a:avLst/>
            </a:prstGeom>
            <a:noFill/>
          </p:spPr>
          <p:txBody>
            <a:bodyPr wrap="square" rtlCol="0">
              <a:spAutoFit/>
            </a:bodyPr>
            <a:lstStyle/>
            <a:p>
              <a:r>
                <a:rPr lang="en-GB" sz="2400" b="1" dirty="0"/>
                <a:t>X</a:t>
              </a:r>
            </a:p>
          </p:txBody>
        </p:sp>
      </p:grpSp>
      <p:sp>
        <p:nvSpPr>
          <p:cNvPr id="16" name="TextBox 15">
            <a:extLst>
              <a:ext uri="{FF2B5EF4-FFF2-40B4-BE49-F238E27FC236}">
                <a16:creationId xmlns:a16="http://schemas.microsoft.com/office/drawing/2014/main" id="{4BFFA261-4043-49BD-9D4B-94C1FD770487}"/>
              </a:ext>
            </a:extLst>
          </p:cNvPr>
          <p:cNvSpPr txBox="1"/>
          <p:nvPr/>
        </p:nvSpPr>
        <p:spPr>
          <a:xfrm>
            <a:off x="323529" y="5661248"/>
            <a:ext cx="8352927" cy="369332"/>
          </a:xfrm>
          <a:prstGeom prst="rect">
            <a:avLst/>
          </a:prstGeom>
          <a:noFill/>
        </p:spPr>
        <p:txBody>
          <a:bodyPr wrap="square" rtlCol="0">
            <a:spAutoFit/>
          </a:bodyPr>
          <a:lstStyle/>
          <a:p>
            <a:endParaRPr lang="en-GB" dirty="0"/>
          </a:p>
        </p:txBody>
      </p:sp>
    </p:spTree>
    <p:extLst>
      <p:ext uri="{BB962C8B-B14F-4D97-AF65-F5344CB8AC3E}">
        <p14:creationId xmlns:p14="http://schemas.microsoft.com/office/powerpoint/2010/main" val="1674340171"/>
      </p:ext>
    </p:extLst>
  </p:cSld>
  <p:clrMapOvr>
    <a:masterClrMapping/>
  </p:clrMapOvr>
  <mc:AlternateContent xmlns:mc="http://schemas.openxmlformats.org/markup-compatibility/2006" xmlns:p14="http://schemas.microsoft.com/office/powerpoint/2010/main">
    <mc:Choice Requires="p14">
      <p:transition spd="slow" p14:dur="2000" advTm="86118"/>
    </mc:Choice>
    <mc:Fallback xmlns="">
      <p:transition spd="slow" advTm="86118"/>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6782C0E-B4A7-4A9A-834B-EBDEC40A154E}"/>
              </a:ext>
            </a:extLst>
          </p:cNvPr>
          <p:cNvSpPr>
            <a:spLocks noGrp="1"/>
          </p:cNvSpPr>
          <p:nvPr>
            <p:ph type="title"/>
          </p:nvPr>
        </p:nvSpPr>
        <p:spPr/>
        <p:txBody>
          <a:bodyPr>
            <a:normAutofit/>
          </a:bodyPr>
          <a:lstStyle/>
          <a:p>
            <a:r>
              <a:rPr lang="en-GB" sz="2000" dirty="0"/>
              <a:t>Estimation with GWAS summary statistics</a:t>
            </a:r>
            <a:endParaRPr lang="en-GB" dirty="0"/>
          </a:p>
        </p:txBody>
      </p:sp>
      <mc:AlternateContent xmlns:mc="http://schemas.openxmlformats.org/markup-compatibility/2006">
        <mc:Choice xmlns:a14="http://schemas.microsoft.com/office/drawing/2010/main" Requires="a14">
          <p:sp>
            <p:nvSpPr>
              <p:cNvPr id="5" name="Content Placeholder 4">
                <a:extLst>
                  <a:ext uri="{FF2B5EF4-FFF2-40B4-BE49-F238E27FC236}">
                    <a16:creationId xmlns:a16="http://schemas.microsoft.com/office/drawing/2014/main" id="{7AA092F0-6129-49FF-8393-48D654EFEB94}"/>
                  </a:ext>
                </a:extLst>
              </p:cNvPr>
              <p:cNvSpPr>
                <a:spLocks noGrp="1"/>
              </p:cNvSpPr>
              <p:nvPr>
                <p:ph idx="1"/>
              </p:nvPr>
            </p:nvSpPr>
            <p:spPr/>
            <p:txBody>
              <a:bodyPr/>
              <a:lstStyle/>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sz="1350" dirty="0"/>
              </a:p>
              <a:p>
                <a:r>
                  <a:rPr lang="en-GB" sz="1600" dirty="0"/>
                  <a:t>A scatter plot shows the point estimates (</a:t>
                </a:r>
                <a14:m>
                  <m:oMath xmlns:m="http://schemas.openxmlformats.org/officeDocument/2006/math">
                    <m:sSub>
                      <m:sSubPr>
                        <m:ctrlPr>
                          <a:rPr lang="en-GB" sz="1600" i="1">
                            <a:latin typeface="Cambria Math" panose="02040503050406030204" pitchFamily="18" charset="0"/>
                          </a:rPr>
                        </m:ctrlPr>
                      </m:sSubPr>
                      <m:e>
                        <m:r>
                          <a:rPr lang="en-US" sz="1600" b="0" i="1" smtClean="0">
                            <a:latin typeface="Cambria Math" panose="02040503050406030204" pitchFamily="18" charset="0"/>
                          </a:rPr>
                          <m:t>𝜋</m:t>
                        </m:r>
                      </m:e>
                      <m:sub>
                        <m:r>
                          <a:rPr lang="en-US" sz="1600" b="0" i="1" smtClean="0">
                            <a:latin typeface="Cambria Math" panose="02040503050406030204" pitchFamily="18" charset="0"/>
                          </a:rPr>
                          <m:t>𝑗</m:t>
                        </m:r>
                      </m:sub>
                    </m:sSub>
                  </m:oMath>
                </a14:m>
                <a:r>
                  <a:rPr lang="en-GB" sz="1600" dirty="0"/>
                  <a:t>,</a:t>
                </a:r>
                <a14:m>
                  <m:oMath xmlns:m="http://schemas.openxmlformats.org/officeDocument/2006/math">
                    <m:sSub>
                      <m:sSubPr>
                        <m:ctrlPr>
                          <a:rPr lang="en-GB" sz="1600" i="1" dirty="0">
                            <a:latin typeface="Cambria Math" panose="02040503050406030204" pitchFamily="18" charset="0"/>
                          </a:rPr>
                        </m:ctrlPr>
                      </m:sSubPr>
                      <m:e>
                        <m:r>
                          <m:rPr>
                            <m:sty m:val="p"/>
                          </m:rPr>
                          <a:rPr lang="en-GB" sz="1600" dirty="0">
                            <a:latin typeface="Cambria Math" panose="02040503050406030204" pitchFamily="18" charset="0"/>
                          </a:rPr>
                          <m:t>Γ</m:t>
                        </m:r>
                      </m:e>
                      <m:sub>
                        <m:r>
                          <a:rPr lang="en-US" sz="1600" b="0" i="1" dirty="0" smtClean="0">
                            <a:latin typeface="Cambria Math" panose="02040503050406030204" pitchFamily="18" charset="0"/>
                          </a:rPr>
                          <m:t>𝑗</m:t>
                        </m:r>
                      </m:sub>
                    </m:sSub>
                  </m:oMath>
                </a14:m>
                <a:r>
                  <a:rPr lang="en-GB" sz="1600" dirty="0"/>
                  <a:t>)</a:t>
                </a:r>
              </a:p>
              <a:p>
                <a:r>
                  <a:rPr lang="en-GB" sz="1600" dirty="0"/>
                  <a:t>The dotted lines show 95% confidence intervals for estimates, and the slope of the line from the origin to each point is the ratio estimate for the SNP.</a:t>
                </a:r>
              </a:p>
            </p:txBody>
          </p:sp>
        </mc:Choice>
        <mc:Fallback>
          <p:sp>
            <p:nvSpPr>
              <p:cNvPr id="5" name="Content Placeholder 4">
                <a:extLst>
                  <a:ext uri="{FF2B5EF4-FFF2-40B4-BE49-F238E27FC236}">
                    <a16:creationId xmlns:a16="http://schemas.microsoft.com/office/drawing/2014/main" id="{7AA092F0-6129-49FF-8393-48D654EFEB94}"/>
                  </a:ext>
                </a:extLst>
              </p:cNvPr>
              <p:cNvSpPr>
                <a:spLocks noGrp="1" noRot="1" noChangeAspect="1" noMove="1" noResize="1" noEditPoints="1" noAdjustHandles="1" noChangeArrowheads="1" noChangeShapeType="1" noTextEdit="1"/>
              </p:cNvSpPr>
              <p:nvPr>
                <p:ph idx="1"/>
              </p:nvPr>
            </p:nvSpPr>
            <p:spPr>
              <a:blipFill>
                <a:blip r:embed="rId2"/>
                <a:stretch>
                  <a:fillRect l="-311"/>
                </a:stretch>
              </a:blipFill>
            </p:spPr>
            <p:txBody>
              <a:bodyPr/>
              <a:lstStyle/>
              <a:p>
                <a:r>
                  <a:rPr lang="en-GB">
                    <a:noFill/>
                  </a:rPr>
                  <a:t> </a:t>
                </a:r>
              </a:p>
            </p:txBody>
          </p:sp>
        </mc:Fallback>
      </mc:AlternateContent>
      <p:pic>
        <p:nvPicPr>
          <p:cNvPr id="2" name="Picture 1">
            <a:extLst>
              <a:ext uri="{FF2B5EF4-FFF2-40B4-BE49-F238E27FC236}">
                <a16:creationId xmlns:a16="http://schemas.microsoft.com/office/drawing/2014/main" id="{8B82E9CD-4771-417A-AA7F-869A39FEB051}"/>
              </a:ext>
            </a:extLst>
          </p:cNvPr>
          <p:cNvPicPr>
            <a:picLocks noChangeAspect="1"/>
          </p:cNvPicPr>
          <p:nvPr/>
        </p:nvPicPr>
        <p:blipFill>
          <a:blip r:embed="rId3"/>
          <a:stretch>
            <a:fillRect/>
          </a:stretch>
        </p:blipFill>
        <p:spPr>
          <a:xfrm>
            <a:off x="961893" y="2026234"/>
            <a:ext cx="3241340" cy="2354714"/>
          </a:xfrm>
          <a:prstGeom prst="rect">
            <a:avLst/>
          </a:prstGeom>
        </p:spPr>
      </p:pic>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C24945FE-DCC4-B602-FEB0-3B3CDCF6F335}"/>
                  </a:ext>
                </a:extLst>
              </p:cNvPr>
              <p:cNvSpPr txBox="1"/>
              <p:nvPr/>
            </p:nvSpPr>
            <p:spPr>
              <a:xfrm>
                <a:off x="5424617" y="2112731"/>
                <a:ext cx="2584425" cy="1640064"/>
              </a:xfrm>
              <a:prstGeom prst="rect">
                <a:avLst/>
              </a:prstGeom>
              <a:noFill/>
            </p:spPr>
            <p:txBody>
              <a:bodyPr wrap="none" rtlCol="0">
                <a:spAutoFit/>
              </a:bodyPr>
              <a:lstStyle/>
              <a:p>
                <a:r>
                  <a:rPr lang="en-GB" sz="1600" dirty="0"/>
                  <a:t>Genetic variant </a:t>
                </a:r>
                <a14:m>
                  <m:oMath xmlns:m="http://schemas.openxmlformats.org/officeDocument/2006/math">
                    <m:r>
                      <a:rPr lang="en-US" sz="1600" b="0" i="1" smtClean="0">
                        <a:latin typeface="Cambria Math" panose="02040503050406030204" pitchFamily="18" charset="0"/>
                      </a:rPr>
                      <m:t>𝑗</m:t>
                    </m:r>
                  </m:oMath>
                </a14:m>
                <a:endParaRPr lang="en-GB" sz="1600" dirty="0"/>
              </a:p>
              <a:p>
                <a:r>
                  <a:rPr lang="en-GB" sz="1600" dirty="0"/>
                  <a:t>Z – X association: </a:t>
                </a:r>
                <a14:m>
                  <m:oMath xmlns:m="http://schemas.openxmlformats.org/officeDocument/2006/math">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𝜋</m:t>
                        </m:r>
                      </m:e>
                      <m:sub>
                        <m:r>
                          <a:rPr lang="en-US" sz="1600" b="0" i="1" smtClean="0">
                            <a:latin typeface="Cambria Math" panose="02040503050406030204" pitchFamily="18" charset="0"/>
                          </a:rPr>
                          <m:t>𝑗</m:t>
                        </m:r>
                      </m:sub>
                    </m:sSub>
                  </m:oMath>
                </a14:m>
                <a:endParaRPr lang="en-GB" sz="1600" dirty="0"/>
              </a:p>
              <a:p>
                <a:r>
                  <a:rPr lang="en-GB" sz="1600" dirty="0"/>
                  <a:t>Z – Y association: </a:t>
                </a:r>
                <a14:m>
                  <m:oMath xmlns:m="http://schemas.openxmlformats.org/officeDocument/2006/math">
                    <m:sSub>
                      <m:sSubPr>
                        <m:ctrlPr>
                          <a:rPr lang="en-US" sz="1600" b="0" i="1" smtClean="0">
                            <a:latin typeface="Cambria Math" panose="02040503050406030204" pitchFamily="18" charset="0"/>
                          </a:rPr>
                        </m:ctrlPr>
                      </m:sSubPr>
                      <m:e>
                        <m:r>
                          <m:rPr>
                            <m:sty m:val="p"/>
                          </m:rPr>
                          <a:rPr lang="en-US" sz="1600" b="0" i="0" smtClean="0">
                            <a:latin typeface="Cambria Math" panose="02040503050406030204" pitchFamily="18" charset="0"/>
                          </a:rPr>
                          <m:t>Γ</m:t>
                        </m:r>
                      </m:e>
                      <m:sub>
                        <m:r>
                          <a:rPr lang="en-US" sz="1600" b="0" i="1" smtClean="0">
                            <a:latin typeface="Cambria Math" panose="02040503050406030204" pitchFamily="18" charset="0"/>
                          </a:rPr>
                          <m:t>𝑗</m:t>
                        </m:r>
                      </m:sub>
                    </m:sSub>
                  </m:oMath>
                </a14:m>
                <a:endParaRPr lang="en-US" sz="1600" b="0" dirty="0"/>
              </a:p>
              <a:p>
                <a:endParaRPr lang="en-US" sz="1600" dirty="0"/>
              </a:p>
              <a:p>
                <a:r>
                  <a:rPr lang="en-US" sz="1600" dirty="0"/>
                  <a:t>Taken from GWAS studies</a:t>
                </a:r>
                <a:endParaRPr lang="en-US" sz="1600" b="0" dirty="0"/>
              </a:p>
              <a:p>
                <a:endParaRPr lang="en-GB" dirty="0"/>
              </a:p>
            </p:txBody>
          </p:sp>
        </mc:Choice>
        <mc:Fallback>
          <p:sp>
            <p:nvSpPr>
              <p:cNvPr id="4" name="TextBox 3">
                <a:extLst>
                  <a:ext uri="{FF2B5EF4-FFF2-40B4-BE49-F238E27FC236}">
                    <a16:creationId xmlns:a16="http://schemas.microsoft.com/office/drawing/2014/main" id="{C24945FE-DCC4-B602-FEB0-3B3CDCF6F335}"/>
                  </a:ext>
                </a:extLst>
              </p:cNvPr>
              <p:cNvSpPr txBox="1">
                <a:spLocks noRot="1" noChangeAspect="1" noMove="1" noResize="1" noEditPoints="1" noAdjustHandles="1" noChangeArrowheads="1" noChangeShapeType="1" noTextEdit="1"/>
              </p:cNvSpPr>
              <p:nvPr/>
            </p:nvSpPr>
            <p:spPr>
              <a:xfrm>
                <a:off x="5424617" y="2112731"/>
                <a:ext cx="2584425" cy="1640064"/>
              </a:xfrm>
              <a:prstGeom prst="rect">
                <a:avLst/>
              </a:prstGeom>
              <a:blipFill>
                <a:blip r:embed="rId4"/>
                <a:stretch>
                  <a:fillRect l="-1471" t="-769" r="-490"/>
                </a:stretch>
              </a:blipFill>
            </p:spPr>
            <p:txBody>
              <a:bodyPr/>
              <a:lstStyle/>
              <a:p>
                <a:r>
                  <a:rPr lang="en-GB">
                    <a:noFill/>
                  </a:rPr>
                  <a:t> </a:t>
                </a:r>
              </a:p>
            </p:txBody>
          </p:sp>
        </mc:Fallback>
      </mc:AlternateContent>
    </p:spTree>
    <p:extLst>
      <p:ext uri="{BB962C8B-B14F-4D97-AF65-F5344CB8AC3E}">
        <p14:creationId xmlns:p14="http://schemas.microsoft.com/office/powerpoint/2010/main" val="1661967527"/>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C44C6-9F6B-0467-4A7D-B1CF5D372DF6}"/>
              </a:ext>
            </a:extLst>
          </p:cNvPr>
          <p:cNvSpPr>
            <a:spLocks noGrp="1"/>
          </p:cNvSpPr>
          <p:nvPr>
            <p:ph type="title"/>
          </p:nvPr>
        </p:nvSpPr>
        <p:spPr/>
        <p:txBody>
          <a:bodyPr/>
          <a:lstStyle/>
          <a:p>
            <a:r>
              <a:rPr lang="en-GB" dirty="0"/>
              <a:t>IVW estimation</a:t>
            </a:r>
          </a:p>
        </p:txBody>
      </p:sp>
      <p:pic>
        <p:nvPicPr>
          <p:cNvPr id="4" name="Content Placeholder 3">
            <a:extLst>
              <a:ext uri="{FF2B5EF4-FFF2-40B4-BE49-F238E27FC236}">
                <a16:creationId xmlns:a16="http://schemas.microsoft.com/office/drawing/2014/main" id="{3AE3604A-45EE-0B36-04EA-09DB63D15B96}"/>
              </a:ext>
            </a:extLst>
          </p:cNvPr>
          <p:cNvPicPr>
            <a:picLocks noGrp="1" noChangeAspect="1"/>
          </p:cNvPicPr>
          <p:nvPr>
            <p:ph idx="1"/>
          </p:nvPr>
        </p:nvPicPr>
        <p:blipFill>
          <a:blip r:embed="rId2"/>
          <a:stretch>
            <a:fillRect/>
          </a:stretch>
        </p:blipFill>
        <p:spPr>
          <a:xfrm>
            <a:off x="4788130" y="1680932"/>
            <a:ext cx="3108653" cy="2258322"/>
          </a:xfrm>
          <a:prstGeom prst="rect">
            <a:avLst/>
          </a:prstGeom>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3CD80EF-B950-D5B0-88B5-74595C4D1062}"/>
                  </a:ext>
                </a:extLst>
              </p:cNvPr>
              <p:cNvSpPr txBox="1"/>
              <p:nvPr/>
            </p:nvSpPr>
            <p:spPr>
              <a:xfrm>
                <a:off x="565266" y="1862051"/>
                <a:ext cx="3383280" cy="4588179"/>
              </a:xfrm>
              <a:prstGeom prst="rect">
                <a:avLst/>
              </a:prstGeom>
              <a:noFill/>
            </p:spPr>
            <p:txBody>
              <a:bodyPr wrap="square" rtlCol="0">
                <a:spAutoFit/>
              </a:bodyPr>
              <a:lstStyle/>
              <a:p>
                <a:r>
                  <a:rPr lang="en-US" sz="1600" b="0" dirty="0"/>
                  <a:t>IVW estimate is </a:t>
                </a:r>
                <a14:m>
                  <m:oMath xmlns:m="http://schemas.openxmlformats.org/officeDocument/2006/math">
                    <m:acc>
                      <m:accPr>
                        <m:chr m:val="̂"/>
                        <m:ctrlPr>
                          <a:rPr lang="en-US" sz="1600" b="0" i="1" smtClean="0">
                            <a:latin typeface="Cambria Math" panose="02040503050406030204" pitchFamily="18" charset="0"/>
                          </a:rPr>
                        </m:ctrlPr>
                      </m:accPr>
                      <m:e>
                        <m:r>
                          <a:rPr lang="en-US" sz="1600" b="0" i="1" smtClean="0">
                            <a:latin typeface="Cambria Math" panose="02040503050406030204" pitchFamily="18" charset="0"/>
                          </a:rPr>
                          <m:t>𝛽</m:t>
                        </m:r>
                      </m:e>
                    </m:acc>
                  </m:oMath>
                </a14:m>
                <a:r>
                  <a:rPr lang="en-US" sz="1600" b="0" dirty="0"/>
                  <a:t> from:</a:t>
                </a:r>
              </a:p>
              <a:p>
                <a:endParaRPr lang="en-US" sz="1600" i="1" dirty="0">
                  <a:latin typeface="Cambria Math" panose="02040503050406030204" pitchFamily="18" charset="0"/>
                </a:endParaRPr>
              </a:p>
              <a:p>
                <a:pPr algn="ctr"/>
                <a14:m>
                  <m:oMath xmlns:m="http://schemas.openxmlformats.org/officeDocument/2006/math">
                    <m:sSub>
                      <m:sSubPr>
                        <m:ctrlPr>
                          <a:rPr lang="en-US" sz="1600" b="0" i="1" smtClean="0">
                            <a:latin typeface="Cambria Math" panose="02040503050406030204" pitchFamily="18" charset="0"/>
                          </a:rPr>
                        </m:ctrlPr>
                      </m:sSubPr>
                      <m:e>
                        <m:r>
                          <m:rPr>
                            <m:sty m:val="p"/>
                          </m:rPr>
                          <a:rPr lang="en-US" sz="1600" b="0" i="0" smtClean="0">
                            <a:latin typeface="Cambria Math" panose="02040503050406030204" pitchFamily="18" charset="0"/>
                          </a:rPr>
                          <m:t>Γ</m:t>
                        </m:r>
                      </m:e>
                      <m:sub>
                        <m:r>
                          <a:rPr lang="en-US" sz="1600" b="0" i="1" smtClean="0">
                            <a:latin typeface="Cambria Math" panose="02040503050406030204" pitchFamily="18" charset="0"/>
                          </a:rPr>
                          <m:t>𝑗</m:t>
                        </m:r>
                      </m:sub>
                    </m:sSub>
                    <m:r>
                      <a:rPr lang="en-US" sz="1600" b="0" i="1" smtClean="0">
                        <a:latin typeface="Cambria Math" panose="02040503050406030204" pitchFamily="18" charset="0"/>
                      </a:rPr>
                      <m:t>=</m:t>
                    </m:r>
                    <m:r>
                      <a:rPr lang="en-US" sz="1600" b="0" i="1" smtClean="0">
                        <a:latin typeface="Cambria Math" panose="02040503050406030204" pitchFamily="18" charset="0"/>
                      </a:rPr>
                      <m:t>𝛽</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𝜋</m:t>
                        </m:r>
                      </m:e>
                      <m:sub>
                        <m:r>
                          <a:rPr lang="en-US" sz="1600" b="0" i="1" smtClean="0">
                            <a:latin typeface="Cambria Math" panose="02040503050406030204" pitchFamily="18" charset="0"/>
                          </a:rPr>
                          <m:t>𝑗</m:t>
                        </m:r>
                      </m:sub>
                    </m:sSub>
                    <m:r>
                      <a:rPr lang="en-US" sz="1600" b="0" i="1" smtClean="0">
                        <a:latin typeface="Cambria Math" panose="02040503050406030204" pitchFamily="18" charset="0"/>
                      </a:rPr>
                      <m:t>+</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𝑢</m:t>
                        </m:r>
                      </m:e>
                      <m:sub>
                        <m:r>
                          <a:rPr lang="en-US" sz="1600" b="0" i="1" smtClean="0">
                            <a:latin typeface="Cambria Math" panose="02040503050406030204" pitchFamily="18" charset="0"/>
                          </a:rPr>
                          <m:t>𝑗</m:t>
                        </m:r>
                      </m:sub>
                    </m:sSub>
                  </m:oMath>
                </a14:m>
                <a:r>
                  <a:rPr lang="en-GB" sz="1600" dirty="0"/>
                  <a:t> </a:t>
                </a:r>
              </a:p>
              <a:p>
                <a:endParaRPr lang="en-GB" sz="1600" dirty="0"/>
              </a:p>
              <a:p>
                <a:r>
                  <a:rPr lang="en-GB" sz="1600" dirty="0"/>
                  <a:t>Weighted by the  inverse variance of the SNP – outcome association</a:t>
                </a:r>
              </a:p>
              <a:p>
                <a:endParaRPr lang="en-GB" sz="1600" dirty="0"/>
              </a:p>
              <a:p>
                <a:endParaRPr lang="en-GB" sz="1600" dirty="0"/>
              </a:p>
              <a:p>
                <a:r>
                  <a:rPr lang="en-GB" sz="1600" i="1" dirty="0"/>
                  <a:t>Assumes:</a:t>
                </a:r>
              </a:p>
              <a:p>
                <a:r>
                  <a:rPr lang="en-GB" sz="1600" dirty="0"/>
                  <a:t> - separate samples for the SNP- exposure and SNP-outcome associations</a:t>
                </a:r>
              </a:p>
              <a:p>
                <a:endParaRPr lang="en-GB" sz="1600" dirty="0"/>
              </a:p>
              <a:p>
                <a:r>
                  <a:rPr lang="en-GB" sz="1600" dirty="0"/>
                  <a:t>- SNPs strongly predict the exposure </a:t>
                </a:r>
              </a:p>
              <a:p>
                <a:endParaRPr lang="en-GB" sz="1600" dirty="0"/>
              </a:p>
              <a:p>
                <a:r>
                  <a:rPr lang="en-GB" sz="1600" dirty="0"/>
                  <a:t>- no pleiotropy  </a:t>
                </a:r>
              </a:p>
              <a:p>
                <a:endParaRPr lang="en-GB" sz="1800" dirty="0"/>
              </a:p>
            </p:txBody>
          </p:sp>
        </mc:Choice>
        <mc:Fallback xmlns="">
          <p:sp>
            <p:nvSpPr>
              <p:cNvPr id="5" name="TextBox 4">
                <a:extLst>
                  <a:ext uri="{FF2B5EF4-FFF2-40B4-BE49-F238E27FC236}">
                    <a16:creationId xmlns:a16="http://schemas.microsoft.com/office/drawing/2014/main" id="{43CD80EF-B950-D5B0-88B5-74595C4D1062}"/>
                  </a:ext>
                </a:extLst>
              </p:cNvPr>
              <p:cNvSpPr txBox="1">
                <a:spLocks noRot="1" noChangeAspect="1" noMove="1" noResize="1" noEditPoints="1" noAdjustHandles="1" noChangeArrowheads="1" noChangeShapeType="1" noTextEdit="1"/>
              </p:cNvSpPr>
              <p:nvPr/>
            </p:nvSpPr>
            <p:spPr>
              <a:xfrm>
                <a:off x="565266" y="1862051"/>
                <a:ext cx="3383280" cy="4588179"/>
              </a:xfrm>
              <a:prstGeom prst="rect">
                <a:avLst/>
              </a:prstGeom>
              <a:blipFill>
                <a:blip r:embed="rId3"/>
                <a:stretch>
                  <a:fillRect l="-1119"/>
                </a:stretch>
              </a:blipFill>
            </p:spPr>
            <p:txBody>
              <a:bodyPr/>
              <a:lstStyle/>
              <a:p>
                <a:r>
                  <a:rPr lang="en-GB">
                    <a:noFill/>
                  </a:rPr>
                  <a:t> </a:t>
                </a:r>
              </a:p>
            </p:txBody>
          </p:sp>
        </mc:Fallback>
      </mc:AlternateContent>
      <p:cxnSp>
        <p:nvCxnSpPr>
          <p:cNvPr id="7" name="Straight Connector 6">
            <a:extLst>
              <a:ext uri="{FF2B5EF4-FFF2-40B4-BE49-F238E27FC236}">
                <a16:creationId xmlns:a16="http://schemas.microsoft.com/office/drawing/2014/main" id="{BD90A66F-FC7B-8B90-5EFA-B117D7FECE64}"/>
              </a:ext>
            </a:extLst>
          </p:cNvPr>
          <p:cNvCxnSpPr/>
          <p:nvPr/>
        </p:nvCxnSpPr>
        <p:spPr bwMode="auto">
          <a:xfrm flipV="1">
            <a:off x="5145578" y="1862051"/>
            <a:ext cx="2460567" cy="1820487"/>
          </a:xfrm>
          <a:prstGeom prst="line">
            <a:avLst/>
          </a:prstGeom>
          <a:solidFill>
            <a:schemeClr val="accent1"/>
          </a:solidFill>
          <a:ln w="12700" cap="flat" cmpd="sng" algn="ctr">
            <a:solidFill>
              <a:srgbClr val="FF0000"/>
            </a:solidFill>
            <a:prstDash val="solid"/>
            <a:round/>
            <a:headEnd type="none" w="med" len="med"/>
            <a:tailEnd type="none" w="med" len="med"/>
          </a:ln>
          <a:effectLst/>
        </p:spPr>
      </p:cxnSp>
      <p:pic>
        <p:nvPicPr>
          <p:cNvPr id="3" name="Picture 2">
            <a:extLst>
              <a:ext uri="{FF2B5EF4-FFF2-40B4-BE49-F238E27FC236}">
                <a16:creationId xmlns:a16="http://schemas.microsoft.com/office/drawing/2014/main" id="{B61B9838-9ED1-5231-3C65-80A612CD51BE}"/>
              </a:ext>
            </a:extLst>
          </p:cNvPr>
          <p:cNvPicPr>
            <a:picLocks noChangeAspect="1"/>
          </p:cNvPicPr>
          <p:nvPr/>
        </p:nvPicPr>
        <p:blipFill>
          <a:blip r:embed="rId4"/>
          <a:stretch>
            <a:fillRect/>
          </a:stretch>
        </p:blipFill>
        <p:spPr>
          <a:xfrm>
            <a:off x="4788129" y="4209154"/>
            <a:ext cx="3108653" cy="2375362"/>
          </a:xfrm>
          <a:prstGeom prst="rect">
            <a:avLst/>
          </a:prstGeom>
        </p:spPr>
      </p:pic>
    </p:spTree>
    <p:extLst>
      <p:ext uri="{BB962C8B-B14F-4D97-AF65-F5344CB8AC3E}">
        <p14:creationId xmlns:p14="http://schemas.microsoft.com/office/powerpoint/2010/main" val="1532542543"/>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6782C0E-B4A7-4A9A-834B-EBDEC40A154E}"/>
              </a:ext>
            </a:extLst>
          </p:cNvPr>
          <p:cNvSpPr>
            <a:spLocks noGrp="1"/>
          </p:cNvSpPr>
          <p:nvPr>
            <p:ph type="title"/>
          </p:nvPr>
        </p:nvSpPr>
        <p:spPr/>
        <p:txBody>
          <a:bodyPr/>
          <a:lstStyle/>
          <a:p>
            <a:r>
              <a:rPr lang="en-GB" sz="2400" dirty="0"/>
              <a:t>Assessing heterogeneity</a:t>
            </a:r>
          </a:p>
        </p:txBody>
      </p:sp>
      <mc:AlternateContent xmlns:mc="http://schemas.openxmlformats.org/markup-compatibility/2006">
        <mc:Choice xmlns:a14="http://schemas.microsoft.com/office/drawing/2010/main" Requires="a14">
          <p:sp>
            <p:nvSpPr>
              <p:cNvPr id="5" name="Content Placeholder 4">
                <a:extLst>
                  <a:ext uri="{FF2B5EF4-FFF2-40B4-BE49-F238E27FC236}">
                    <a16:creationId xmlns:a16="http://schemas.microsoft.com/office/drawing/2014/main" id="{7AA092F0-6129-49FF-8393-48D654EFEB94}"/>
                  </a:ext>
                </a:extLst>
              </p:cNvPr>
              <p:cNvSpPr>
                <a:spLocks noGrp="1"/>
              </p:cNvSpPr>
              <p:nvPr>
                <p:ph idx="1"/>
              </p:nvPr>
            </p:nvSpPr>
            <p:spPr/>
            <p:txBody>
              <a:bodyPr/>
              <a:lstStyle/>
              <a:p>
                <a:pPr marL="0" indent="0">
                  <a:buNone/>
                </a:pPr>
                <a:r>
                  <a:rPr lang="en-GB" sz="1600" dirty="0"/>
                  <a:t>If our model is correct, and all SNPs are valid instruments any differences between their estimates should be explained by sampling variation</a:t>
                </a:r>
              </a:p>
              <a:p>
                <a:r>
                  <a:rPr lang="en-GB" sz="1600" dirty="0"/>
                  <a:t>We can test this using Cochran's Q statistic</a:t>
                </a:r>
              </a:p>
              <a:p>
                <a:endParaRPr lang="en-GB" dirty="0"/>
              </a:p>
              <a:p>
                <a:pPr marL="0" indent="0">
                  <a:buNone/>
                </a:pPr>
                <a:endParaRPr lang="en-GB" dirty="0"/>
              </a:p>
              <a:p>
                <a:pPr marL="0" indent="0" algn="ctr">
                  <a:buNone/>
                </a:pPr>
                <a14:m>
                  <m:oMath xmlns:m="http://schemas.openxmlformats.org/officeDocument/2006/math">
                    <m:r>
                      <a:rPr lang="en-US" sz="2000" b="0" i="1" smtClean="0">
                        <a:latin typeface="Cambria Math" panose="02040503050406030204" pitchFamily="18" charset="0"/>
                      </a:rPr>
                      <m:t>𝑄</m:t>
                    </m:r>
                    <m:r>
                      <a:rPr lang="en-US" sz="2000" b="0" i="1" smtClean="0">
                        <a:latin typeface="Cambria Math" panose="02040503050406030204" pitchFamily="18" charset="0"/>
                      </a:rPr>
                      <m:t>= </m:t>
                    </m:r>
                    <m:nary>
                      <m:naryPr>
                        <m:chr m:val="∑"/>
                        <m:ctrlPr>
                          <a:rPr lang="en-US" sz="2000" b="0" i="1" smtClean="0">
                            <a:latin typeface="Cambria Math" panose="02040503050406030204" pitchFamily="18" charset="0"/>
                          </a:rPr>
                        </m:ctrlPr>
                      </m:naryPr>
                      <m:sub>
                        <m:r>
                          <m:rPr>
                            <m:brk m:alnAt="23"/>
                          </m:rPr>
                          <a:rPr lang="en-US" sz="2000" b="0" i="1" smtClean="0">
                            <a:latin typeface="Cambria Math" panose="02040503050406030204" pitchFamily="18" charset="0"/>
                          </a:rPr>
                          <m:t>𝑗</m:t>
                        </m:r>
                        <m:r>
                          <a:rPr lang="en-US" sz="2000" b="0" i="1" smtClean="0">
                            <a:latin typeface="Cambria Math" panose="02040503050406030204" pitchFamily="18" charset="0"/>
                          </a:rPr>
                          <m:t>=1</m:t>
                        </m:r>
                      </m:sub>
                      <m:sup>
                        <m:r>
                          <a:rPr lang="en-US" sz="2000" b="0" i="1" smtClean="0">
                            <a:latin typeface="Cambria Math" panose="02040503050406030204" pitchFamily="18" charset="0"/>
                          </a:rPr>
                          <m:t>𝐾</m:t>
                        </m:r>
                      </m:sup>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𝑤</m:t>
                            </m:r>
                          </m:e>
                          <m:sub>
                            <m:r>
                              <a:rPr lang="en-US" sz="2000" b="0" i="1" smtClean="0">
                                <a:latin typeface="Cambria Math" panose="02040503050406030204" pitchFamily="18" charset="0"/>
                              </a:rPr>
                              <m:t>𝑗</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acc>
                              <m:accPr>
                                <m:chr m:val="̂"/>
                                <m:ctrlPr>
                                  <a:rPr lang="en-US" sz="2000" b="0" i="1" smtClean="0">
                                    <a:latin typeface="Cambria Math" panose="02040503050406030204" pitchFamily="18" charset="0"/>
                                  </a:rPr>
                                </m:ctrlPr>
                              </m:accPr>
                              <m:e>
                                <m:r>
                                  <a:rPr lang="en-US" sz="2000" b="0" i="1" smtClean="0">
                                    <a:latin typeface="Cambria Math" panose="02040503050406030204" pitchFamily="18" charset="0"/>
                                  </a:rPr>
                                  <m:t>𝛽</m:t>
                                </m:r>
                              </m:e>
                            </m:acc>
                          </m:e>
                          <m:sub>
                            <m:r>
                              <a:rPr lang="en-US" sz="2000" b="0" i="1" smtClean="0">
                                <a:latin typeface="Cambria Math" panose="02040503050406030204" pitchFamily="18" charset="0"/>
                              </a:rPr>
                              <m:t>𝑗</m:t>
                            </m:r>
                          </m:sub>
                        </m:sSub>
                        <m:r>
                          <a:rPr lang="en-US" sz="2000" b="0" i="1" smtClean="0">
                            <a:latin typeface="Cambria Math" panose="02040503050406030204" pitchFamily="18" charset="0"/>
                          </a:rPr>
                          <m:t> − </m:t>
                        </m:r>
                      </m:e>
                    </m:nary>
                  </m:oMath>
                </a14:m>
                <a:r>
                  <a:rPr lang="en-US" sz="2000" dirty="0"/>
                  <a:t> </a:t>
                </a:r>
                <a14:m>
                  <m:oMath xmlns:m="http://schemas.openxmlformats.org/officeDocument/2006/math">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𝛽</m:t>
                            </m:r>
                          </m:e>
                        </m:acc>
                      </m:e>
                      <m:sub>
                        <m:r>
                          <a:rPr lang="en-US" sz="2000" b="0" i="1" smtClean="0">
                            <a:latin typeface="Cambria Math" panose="02040503050406030204" pitchFamily="18" charset="0"/>
                          </a:rPr>
                          <m:t>𝐼𝑉𝑊</m:t>
                        </m:r>
                        <m:r>
                          <a:rPr lang="en-US" sz="2000" b="0" i="1" smtClean="0">
                            <a:latin typeface="Cambria Math" panose="02040503050406030204" pitchFamily="18" charset="0"/>
                          </a:rPr>
                          <m:t> </m:t>
                        </m:r>
                      </m:sub>
                    </m:sSub>
                    <m:sSup>
                      <m:sSupPr>
                        <m:ctrlPr>
                          <a:rPr lang="en-US" sz="2000" b="0" i="1" smtClean="0">
                            <a:latin typeface="Cambria Math" panose="02040503050406030204" pitchFamily="18" charset="0"/>
                          </a:rPr>
                        </m:ctrlPr>
                      </m:sSupPr>
                      <m:e>
                        <m:r>
                          <a:rPr lang="en-US" sz="2000" b="0" i="1" smtClean="0">
                            <a:latin typeface="Cambria Math" panose="02040503050406030204" pitchFamily="18" charset="0"/>
                          </a:rPr>
                          <m:t>)</m:t>
                        </m:r>
                      </m:e>
                      <m:sup>
                        <m:r>
                          <a:rPr lang="en-US" sz="2000" b="0" i="1" smtClean="0">
                            <a:latin typeface="Cambria Math" panose="02040503050406030204" pitchFamily="18" charset="0"/>
                          </a:rPr>
                          <m:t>2</m:t>
                        </m:r>
                      </m:sup>
                    </m:sSup>
                    <m:r>
                      <a:rPr lang="en-US" sz="2000" b="0" i="1" smtClean="0">
                        <a:latin typeface="Cambria Math" panose="02040503050406030204" pitchFamily="18" charset="0"/>
                      </a:rPr>
                      <m:t> </m:t>
                    </m:r>
                    <m:r>
                      <a:rPr lang="en-US" sz="2000" i="1">
                        <a:latin typeface="Cambria Math" panose="02040503050406030204" pitchFamily="18" charset="0"/>
                      </a:rPr>
                      <m:t> </m:t>
                    </m:r>
                  </m:oMath>
                </a14:m>
                <a:endParaRPr lang="en-GB" sz="2000" dirty="0"/>
              </a:p>
              <a:p>
                <a:pPr marL="0" indent="0">
                  <a:buNone/>
                </a:pPr>
                <a:endParaRPr lang="en-GB" dirty="0"/>
              </a:p>
              <a:p>
                <a:pPr marL="0" indent="0">
                  <a:buNone/>
                </a:pPr>
                <a:r>
                  <a:rPr lang="en-GB" sz="1600" i="1" dirty="0"/>
                  <a:t>K</a:t>
                </a:r>
                <a:r>
                  <a:rPr lang="en-GB" sz="1600" dirty="0"/>
                  <a:t> = total number of SNPs</a:t>
                </a:r>
              </a:p>
              <a:p>
                <a:pPr marL="0" indent="0">
                  <a:buNone/>
                </a:pPr>
                <a:endParaRPr lang="en-GB" dirty="0"/>
              </a:p>
              <a:p>
                <a:pPr marL="0" indent="0">
                  <a:buNone/>
                </a:pPr>
                <a:r>
                  <a:rPr lang="en-GB" sz="1600" dirty="0"/>
                  <a:t>If </a:t>
                </a:r>
                <a:r>
                  <a:rPr lang="en-GB" sz="1600" i="1" dirty="0"/>
                  <a:t>Q</a:t>
                </a:r>
                <a:r>
                  <a:rPr lang="en-GB" sz="1600" dirty="0"/>
                  <a:t> &gt; Critical value for K (approx. </a:t>
                </a:r>
                <a:r>
                  <a:rPr lang="en-GB" sz="1600" i="1" dirty="0"/>
                  <a:t>K</a:t>
                </a:r>
                <a:r>
                  <a:rPr lang="en-GB" sz="1600" dirty="0"/>
                  <a:t>-1)), then the estimates are said to exhibit `heterogeneity’</a:t>
                </a:r>
              </a:p>
              <a:p>
                <a:endParaRPr lang="en-GB" sz="1600" dirty="0"/>
              </a:p>
              <a:p>
                <a:r>
                  <a:rPr lang="en-GB" sz="1600" dirty="0"/>
                  <a:t>Heterogeneity is considered to be evidence of pleiotropy/violation of IV3 </a:t>
                </a:r>
              </a:p>
              <a:p>
                <a:pPr lvl="1"/>
                <a:r>
                  <a:rPr lang="en-GB" sz="1600" dirty="0"/>
                  <a:t>Not the only possible explanation. </a:t>
                </a:r>
              </a:p>
            </p:txBody>
          </p:sp>
        </mc:Choice>
        <mc:Fallback>
          <p:sp>
            <p:nvSpPr>
              <p:cNvPr id="5" name="Content Placeholder 4">
                <a:extLst>
                  <a:ext uri="{FF2B5EF4-FFF2-40B4-BE49-F238E27FC236}">
                    <a16:creationId xmlns:a16="http://schemas.microsoft.com/office/drawing/2014/main" id="{7AA092F0-6129-49FF-8393-48D654EFEB94}"/>
                  </a:ext>
                </a:extLst>
              </p:cNvPr>
              <p:cNvSpPr>
                <a:spLocks noGrp="1" noRot="1" noChangeAspect="1" noMove="1" noResize="1" noEditPoints="1" noAdjustHandles="1" noChangeArrowheads="1" noChangeShapeType="1" noTextEdit="1"/>
              </p:cNvSpPr>
              <p:nvPr>
                <p:ph idx="1"/>
              </p:nvPr>
            </p:nvSpPr>
            <p:spPr>
              <a:blipFill>
                <a:blip r:embed="rId2"/>
                <a:stretch>
                  <a:fillRect l="-467" t="-554"/>
                </a:stretch>
              </a:blipFill>
            </p:spPr>
            <p:txBody>
              <a:bodyPr/>
              <a:lstStyle/>
              <a:p>
                <a:r>
                  <a:rPr lang="en-GB">
                    <a:noFill/>
                  </a:rPr>
                  <a:t> </a:t>
                </a:r>
              </a:p>
            </p:txBody>
          </p:sp>
        </mc:Fallback>
      </mc:AlternateContent>
    </p:spTree>
    <p:extLst>
      <p:ext uri="{BB962C8B-B14F-4D97-AF65-F5344CB8AC3E}">
        <p14:creationId xmlns:p14="http://schemas.microsoft.com/office/powerpoint/2010/main" val="510126674"/>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6782C0E-B4A7-4A9A-834B-EBDEC40A154E}"/>
              </a:ext>
            </a:extLst>
          </p:cNvPr>
          <p:cNvSpPr>
            <a:spLocks noGrp="1"/>
          </p:cNvSpPr>
          <p:nvPr>
            <p:ph type="title"/>
          </p:nvPr>
        </p:nvSpPr>
        <p:spPr/>
        <p:txBody>
          <a:bodyPr/>
          <a:lstStyle/>
          <a:p>
            <a:r>
              <a:rPr lang="en-GB" dirty="0"/>
              <a:t>Understanding heterogeneity</a:t>
            </a:r>
          </a:p>
        </p:txBody>
      </p:sp>
      <p:sp>
        <p:nvSpPr>
          <p:cNvPr id="5" name="Content Placeholder 4">
            <a:extLst>
              <a:ext uri="{FF2B5EF4-FFF2-40B4-BE49-F238E27FC236}">
                <a16:creationId xmlns:a16="http://schemas.microsoft.com/office/drawing/2014/main" id="{7AA092F0-6129-49FF-8393-48D654EFEB94}"/>
              </a:ext>
            </a:extLst>
          </p:cNvPr>
          <p:cNvSpPr>
            <a:spLocks noGrp="1"/>
          </p:cNvSpPr>
          <p:nvPr>
            <p:ph idx="1"/>
          </p:nvPr>
        </p:nvSpPr>
        <p:spPr/>
        <p:txBody>
          <a:bodyPr/>
          <a:lstStyle/>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pPr marL="0" indent="0">
              <a:buNone/>
            </a:pPr>
            <a:endParaRPr lang="en-GB" dirty="0"/>
          </a:p>
          <a:p>
            <a:endParaRPr lang="en-GB" sz="1600" dirty="0"/>
          </a:p>
          <a:p>
            <a:pPr marL="0" indent="0">
              <a:buNone/>
            </a:pPr>
            <a:r>
              <a:rPr lang="en-GB" sz="1600" dirty="0"/>
              <a:t>Plots show ratio estimates for 6 variants, overall effect shown in red</a:t>
            </a:r>
          </a:p>
          <a:p>
            <a:pPr lvl="1"/>
            <a:r>
              <a:rPr lang="en-GB" sz="1600" dirty="0"/>
              <a:t>(a) - No heterogeneity, all variants estimating same quantity: </a:t>
            </a:r>
            <a:r>
              <a:rPr lang="en-GB" sz="1600" i="1" dirty="0"/>
              <a:t>Q</a:t>
            </a:r>
            <a:r>
              <a:rPr lang="en-GB" sz="1600" dirty="0"/>
              <a:t> ~ 5</a:t>
            </a:r>
          </a:p>
          <a:p>
            <a:pPr lvl="1"/>
            <a:r>
              <a:rPr lang="en-GB" sz="1600" dirty="0"/>
              <a:t>(b) - Heterogeneity, variants estimating different quantities: </a:t>
            </a:r>
            <a:r>
              <a:rPr lang="en-GB" sz="1600" i="1" dirty="0"/>
              <a:t>Q</a:t>
            </a:r>
            <a:r>
              <a:rPr lang="en-GB" sz="1600" dirty="0"/>
              <a:t> &gt;&gt; 5</a:t>
            </a:r>
          </a:p>
        </p:txBody>
      </p:sp>
      <p:pic>
        <p:nvPicPr>
          <p:cNvPr id="2" name="Picture 1">
            <a:extLst>
              <a:ext uri="{FF2B5EF4-FFF2-40B4-BE49-F238E27FC236}">
                <a16:creationId xmlns:a16="http://schemas.microsoft.com/office/drawing/2014/main" id="{21B397E5-C7FD-4DD1-AF03-AD9845A90BEF}"/>
              </a:ext>
            </a:extLst>
          </p:cNvPr>
          <p:cNvPicPr>
            <a:picLocks noChangeAspect="1"/>
          </p:cNvPicPr>
          <p:nvPr/>
        </p:nvPicPr>
        <p:blipFill>
          <a:blip r:embed="rId2"/>
          <a:stretch>
            <a:fillRect/>
          </a:stretch>
        </p:blipFill>
        <p:spPr>
          <a:xfrm>
            <a:off x="894112" y="1897200"/>
            <a:ext cx="7164907" cy="2489991"/>
          </a:xfrm>
          <a:prstGeom prst="rect">
            <a:avLst/>
          </a:prstGeom>
        </p:spPr>
      </p:pic>
    </p:spTree>
    <p:extLst>
      <p:ext uri="{BB962C8B-B14F-4D97-AF65-F5344CB8AC3E}">
        <p14:creationId xmlns:p14="http://schemas.microsoft.com/office/powerpoint/2010/main" val="1609941257"/>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Mendelian Randomization</a:t>
            </a:r>
          </a:p>
        </p:txBody>
      </p:sp>
      <p:sp>
        <p:nvSpPr>
          <p:cNvPr id="3" name="Content Placeholder 2"/>
          <p:cNvSpPr>
            <a:spLocks noGrp="1"/>
          </p:cNvSpPr>
          <p:nvPr>
            <p:ph idx="1"/>
          </p:nvPr>
        </p:nvSpPr>
        <p:spPr/>
        <p:txBody>
          <a:bodyPr/>
          <a:lstStyle/>
          <a:p>
            <a:pPr marL="0" indent="0">
              <a:buNone/>
            </a:pPr>
            <a:r>
              <a:rPr lang="en-US" sz="1800" dirty="0"/>
              <a:t>Testing IV3:</a:t>
            </a:r>
          </a:p>
          <a:p>
            <a:pPr marL="0" indent="0">
              <a:buNone/>
            </a:pPr>
            <a:endParaRPr lang="en-US" sz="1800" dirty="0"/>
          </a:p>
          <a:p>
            <a:r>
              <a:rPr lang="en-US" sz="1600" i="1" dirty="0"/>
              <a:t>Lots</a:t>
            </a:r>
            <a:r>
              <a:rPr lang="en-US" sz="1600" dirty="0"/>
              <a:t> of methods</a:t>
            </a:r>
          </a:p>
          <a:p>
            <a:r>
              <a:rPr lang="en-US" sz="1600" dirty="0"/>
              <a:t>Most common use some sort of outlier removal/down-weighting</a:t>
            </a:r>
          </a:p>
          <a:p>
            <a:pPr lvl="2"/>
            <a:r>
              <a:rPr lang="en-US" sz="1400" dirty="0"/>
              <a:t>Weighted mode</a:t>
            </a:r>
          </a:p>
          <a:p>
            <a:pPr lvl="2"/>
            <a:r>
              <a:rPr lang="en-US" sz="1400" dirty="0"/>
              <a:t>Weighted median</a:t>
            </a:r>
          </a:p>
          <a:p>
            <a:pPr lvl="2"/>
            <a:endParaRPr lang="en-US" sz="1400" dirty="0"/>
          </a:p>
          <a:p>
            <a:pPr lvl="2"/>
            <a:endParaRPr lang="en-US" sz="1400" dirty="0"/>
          </a:p>
          <a:p>
            <a:pPr lvl="2"/>
            <a:endParaRPr lang="en-US" sz="1400" dirty="0"/>
          </a:p>
          <a:p>
            <a:pPr lvl="2"/>
            <a:endParaRPr lang="en-US" sz="1400" dirty="0"/>
          </a:p>
          <a:p>
            <a:r>
              <a:rPr lang="en-US" sz="1600" dirty="0"/>
              <a:t>MR Egger allows for directional pleiotropy </a:t>
            </a:r>
          </a:p>
          <a:p>
            <a:pPr lvl="1"/>
            <a:r>
              <a:rPr lang="en-US" sz="1600" dirty="0"/>
              <a:t>assumes it’s uncorrelated with the </a:t>
            </a:r>
          </a:p>
          <a:p>
            <a:pPr marL="342900" lvl="1" indent="0">
              <a:buNone/>
            </a:pPr>
            <a:r>
              <a:rPr lang="en-US" sz="1600" dirty="0"/>
              <a:t>		SNP-exposure association</a:t>
            </a:r>
            <a:endParaRPr lang="en-US" sz="1800" dirty="0"/>
          </a:p>
        </p:txBody>
      </p:sp>
      <p:pic>
        <p:nvPicPr>
          <p:cNvPr id="8" name="Picture 7">
            <a:extLst>
              <a:ext uri="{FF2B5EF4-FFF2-40B4-BE49-F238E27FC236}">
                <a16:creationId xmlns:a16="http://schemas.microsoft.com/office/drawing/2014/main" id="{76122E6C-56E0-63B3-95AE-6C1ABD4822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50936" y="1560072"/>
            <a:ext cx="2435864" cy="1199754"/>
          </a:xfrm>
          <a:prstGeom prst="rect">
            <a:avLst/>
          </a:prstGeom>
        </p:spPr>
      </p:pic>
      <p:pic>
        <p:nvPicPr>
          <p:cNvPr id="4" name="Picture 3">
            <a:extLst>
              <a:ext uri="{FF2B5EF4-FFF2-40B4-BE49-F238E27FC236}">
                <a16:creationId xmlns:a16="http://schemas.microsoft.com/office/drawing/2014/main" id="{34E9503C-34FB-6448-9F91-666420410914}"/>
              </a:ext>
            </a:extLst>
          </p:cNvPr>
          <p:cNvPicPr>
            <a:picLocks noChangeAspect="1"/>
          </p:cNvPicPr>
          <p:nvPr/>
        </p:nvPicPr>
        <p:blipFill>
          <a:blip r:embed="rId3"/>
          <a:stretch>
            <a:fillRect/>
          </a:stretch>
        </p:blipFill>
        <p:spPr>
          <a:xfrm>
            <a:off x="5938516" y="4560133"/>
            <a:ext cx="2435864" cy="1674413"/>
          </a:xfrm>
          <a:prstGeom prst="rect">
            <a:avLst/>
          </a:prstGeom>
        </p:spPr>
      </p:pic>
    </p:spTree>
    <p:extLst>
      <p:ext uri="{BB962C8B-B14F-4D97-AF65-F5344CB8AC3E}">
        <p14:creationId xmlns:p14="http://schemas.microsoft.com/office/powerpoint/2010/main" val="1448804610"/>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6782C0E-B4A7-4A9A-834B-EBDEC40A154E}"/>
              </a:ext>
            </a:extLst>
          </p:cNvPr>
          <p:cNvSpPr>
            <a:spLocks noGrp="1"/>
          </p:cNvSpPr>
          <p:nvPr>
            <p:ph type="title"/>
          </p:nvPr>
        </p:nvSpPr>
        <p:spPr/>
        <p:txBody>
          <a:bodyPr/>
          <a:lstStyle/>
          <a:p>
            <a:r>
              <a:rPr lang="en-GB" sz="2400" dirty="0"/>
              <a:t>Median-based estimation</a:t>
            </a:r>
          </a:p>
        </p:txBody>
      </p:sp>
      <mc:AlternateContent xmlns:mc="http://schemas.openxmlformats.org/markup-compatibility/2006">
        <mc:Choice xmlns:a14="http://schemas.microsoft.com/office/drawing/2010/main" Requires="a14">
          <p:sp>
            <p:nvSpPr>
              <p:cNvPr id="5" name="Content Placeholder 4">
                <a:extLst>
                  <a:ext uri="{FF2B5EF4-FFF2-40B4-BE49-F238E27FC236}">
                    <a16:creationId xmlns:a16="http://schemas.microsoft.com/office/drawing/2014/main" id="{7AA092F0-6129-49FF-8393-48D654EFEB94}"/>
                  </a:ext>
                </a:extLst>
              </p:cNvPr>
              <p:cNvSpPr>
                <a:spLocks noGrp="1"/>
              </p:cNvSpPr>
              <p:nvPr>
                <p:ph idx="1"/>
              </p:nvPr>
            </p:nvSpPr>
            <p:spPr/>
            <p:txBody>
              <a:bodyPr/>
              <a:lstStyle/>
              <a:p>
                <a:r>
                  <a:rPr lang="en-GB" sz="1600" dirty="0"/>
                  <a:t>Suppose instead that the following were true:</a:t>
                </a:r>
              </a:p>
              <a:p>
                <a:endParaRPr lang="en-GB" sz="1600" dirty="0"/>
              </a:p>
              <a:p>
                <a:pPr marL="0" indent="0">
                  <a:buNone/>
                </a:pPr>
                <a14:m>
                  <m:oMathPara xmlns:m="http://schemas.openxmlformats.org/officeDocument/2006/math">
                    <m:oMathParaPr>
                      <m:jc m:val="centerGroup"/>
                    </m:oMathParaPr>
                    <m:oMath xmlns:m="http://schemas.openxmlformats.org/officeDocument/2006/math">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𝛼</m:t>
                          </m:r>
                        </m:e>
                        <m:sub>
                          <m:r>
                            <a:rPr lang="en-US" sz="1600" b="0" i="1" smtClean="0">
                              <a:latin typeface="Cambria Math" panose="02040503050406030204" pitchFamily="18" charset="0"/>
                            </a:rPr>
                            <m:t>𝑗</m:t>
                          </m:r>
                        </m:sub>
                      </m:sSub>
                      <m:r>
                        <a:rPr lang="en-US" sz="1600" b="0" i="1" smtClean="0">
                          <a:latin typeface="Cambria Math" panose="02040503050406030204" pitchFamily="18" charset="0"/>
                        </a:rPr>
                        <m:t>=0 </m:t>
                      </m:r>
                    </m:oMath>
                  </m:oMathPara>
                </a14:m>
                <a:endParaRPr lang="en-GB" sz="1600" dirty="0"/>
              </a:p>
              <a:p>
                <a:pPr marL="0" indent="0">
                  <a:buNone/>
                </a:pPr>
                <a:endParaRPr lang="en-GB" sz="1600" dirty="0"/>
              </a:p>
              <a:p>
                <a:pPr marL="0" indent="0">
                  <a:buNone/>
                </a:pPr>
                <a:r>
                  <a:rPr lang="en-GB" sz="1600" dirty="0"/>
                  <a:t>For </a:t>
                </a:r>
                <a14:m>
                  <m:oMath xmlns:m="http://schemas.openxmlformats.org/officeDocument/2006/math">
                    <m:r>
                      <a:rPr lang="en-US" sz="1600" b="0" i="1" smtClean="0">
                        <a:latin typeface="Cambria Math" panose="02040503050406030204" pitchFamily="18" charset="0"/>
                      </a:rPr>
                      <m:t>&gt;50%</m:t>
                    </m:r>
                  </m:oMath>
                </a14:m>
                <a:r>
                  <a:rPr lang="en-GB" sz="1600" dirty="0"/>
                  <a:t> of variants  </a:t>
                </a:r>
              </a:p>
              <a:p>
                <a:pPr marL="0" indent="0">
                  <a:buNone/>
                </a:pPr>
                <a:r>
                  <a:rPr lang="en-GB" sz="1600" dirty="0"/>
                  <a:t>(weighted by precision of the estimate)</a:t>
                </a:r>
              </a:p>
              <a:p>
                <a:endParaRPr lang="en-GB" sz="1600" dirty="0"/>
              </a:p>
              <a:p>
                <a:endParaRPr lang="en-GB" sz="1600" dirty="0"/>
              </a:p>
              <a:p>
                <a:r>
                  <a:rPr lang="en-GB" sz="1600" dirty="0"/>
                  <a:t>That is, the majority of SNPs are `valid' IVs</a:t>
                </a:r>
              </a:p>
              <a:p>
                <a:r>
                  <a:rPr lang="en-GB" sz="1600" b="1" dirty="0"/>
                  <a:t>No</a:t>
                </a:r>
                <a:r>
                  <a:rPr lang="en-GB" sz="1600" dirty="0"/>
                  <a:t> restrictions then need to be placed on the invalid IV’s - violations via IV2 and IV3 are allowed.</a:t>
                </a:r>
              </a:p>
              <a:p>
                <a:r>
                  <a:rPr lang="en-GB" sz="1600" dirty="0"/>
                  <a:t>If true, the median ratio estimate is a more reliable estimate for </a:t>
                </a:r>
                <a14:m>
                  <m:oMath xmlns:m="http://schemas.openxmlformats.org/officeDocument/2006/math">
                    <m:r>
                      <a:rPr lang="en-GB" sz="1600" i="1">
                        <a:latin typeface="Cambria Math" panose="02040503050406030204" pitchFamily="18" charset="0"/>
                        <a:ea typeface="Cambria Math" panose="02040503050406030204" pitchFamily="18" charset="0"/>
                      </a:rPr>
                      <m:t>𝛽</m:t>
                    </m:r>
                  </m:oMath>
                </a14:m>
                <a:endParaRPr lang="en-GB" sz="1600" dirty="0"/>
              </a:p>
            </p:txBody>
          </p:sp>
        </mc:Choice>
        <mc:Fallback>
          <p:sp>
            <p:nvSpPr>
              <p:cNvPr id="5" name="Content Placeholder 4">
                <a:extLst>
                  <a:ext uri="{FF2B5EF4-FFF2-40B4-BE49-F238E27FC236}">
                    <a16:creationId xmlns:a16="http://schemas.microsoft.com/office/drawing/2014/main" id="{7AA092F0-6129-49FF-8393-48D654EFEB94}"/>
                  </a:ext>
                </a:extLst>
              </p:cNvPr>
              <p:cNvSpPr>
                <a:spLocks noGrp="1" noRot="1" noChangeAspect="1" noMove="1" noResize="1" noEditPoints="1" noAdjustHandles="1" noChangeArrowheads="1" noChangeShapeType="1" noTextEdit="1"/>
              </p:cNvSpPr>
              <p:nvPr>
                <p:ph idx="1"/>
              </p:nvPr>
            </p:nvSpPr>
            <p:spPr>
              <a:blipFill>
                <a:blip r:embed="rId2"/>
                <a:stretch>
                  <a:fillRect l="-467" t="-554"/>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F99065BF-BBBD-4DCC-B75E-95D68B87BC5A}"/>
                  </a:ext>
                </a:extLst>
              </p:cNvPr>
              <p:cNvSpPr txBox="1"/>
              <p:nvPr/>
            </p:nvSpPr>
            <p:spPr>
              <a:xfrm>
                <a:off x="6101413" y="1573146"/>
                <a:ext cx="1911485" cy="349135"/>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2100" i="1" smtClean="0">
                              <a:latin typeface="Cambria Math" panose="02040503050406030204" pitchFamily="18" charset="0"/>
                            </a:rPr>
                          </m:ctrlPr>
                        </m:sSubPr>
                        <m:e>
                          <m:r>
                            <m:rPr>
                              <m:sty m:val="p"/>
                            </m:rPr>
                            <a:rPr lang="en-GB" sz="2100">
                              <a:latin typeface="Cambria Math" panose="02040503050406030204" pitchFamily="18" charset="0"/>
                            </a:rPr>
                            <m:t>Γ</m:t>
                          </m:r>
                        </m:e>
                        <m:sub>
                          <m:r>
                            <a:rPr lang="en-US" sz="2100" b="0" i="1" smtClean="0">
                              <a:latin typeface="Cambria Math" panose="02040503050406030204" pitchFamily="18" charset="0"/>
                            </a:rPr>
                            <m:t>𝑗</m:t>
                          </m:r>
                        </m:sub>
                      </m:sSub>
                      <m:r>
                        <a:rPr lang="en-GB" sz="2100" i="1">
                          <a:latin typeface="Cambria Math" panose="02040503050406030204" pitchFamily="18" charset="0"/>
                        </a:rPr>
                        <m:t>=</m:t>
                      </m:r>
                      <m:sSub>
                        <m:sSubPr>
                          <m:ctrlPr>
                            <a:rPr lang="en-GB" sz="2100" i="1">
                              <a:latin typeface="Cambria Math" panose="02040503050406030204" pitchFamily="18" charset="0"/>
                            </a:rPr>
                          </m:ctrlPr>
                        </m:sSubPr>
                        <m:e>
                          <m:r>
                            <a:rPr lang="en-GB" sz="2100" i="1">
                              <a:latin typeface="Cambria Math" panose="02040503050406030204" pitchFamily="18" charset="0"/>
                            </a:rPr>
                            <m:t>𝛼</m:t>
                          </m:r>
                        </m:e>
                        <m:sub>
                          <m:r>
                            <a:rPr lang="en-US" sz="2100" b="0" i="1" smtClean="0">
                              <a:latin typeface="Cambria Math" panose="02040503050406030204" pitchFamily="18" charset="0"/>
                            </a:rPr>
                            <m:t>𝑗</m:t>
                          </m:r>
                        </m:sub>
                      </m:sSub>
                      <m:r>
                        <a:rPr lang="en-GB" sz="2100" i="1">
                          <a:latin typeface="Cambria Math" panose="02040503050406030204" pitchFamily="18" charset="0"/>
                        </a:rPr>
                        <m:t>+</m:t>
                      </m:r>
                      <m:r>
                        <a:rPr lang="en-GB" sz="2100" i="1">
                          <a:latin typeface="Cambria Math" panose="02040503050406030204" pitchFamily="18" charset="0"/>
                        </a:rPr>
                        <m:t>𝛽</m:t>
                      </m:r>
                      <m:sSub>
                        <m:sSubPr>
                          <m:ctrlPr>
                            <a:rPr lang="en-GB" sz="2100" i="1">
                              <a:latin typeface="Cambria Math" panose="02040503050406030204" pitchFamily="18" charset="0"/>
                            </a:rPr>
                          </m:ctrlPr>
                        </m:sSubPr>
                        <m:e>
                          <m:r>
                            <a:rPr lang="en-US" sz="2100" b="0" i="1" smtClean="0">
                              <a:latin typeface="Cambria Math" panose="02040503050406030204" pitchFamily="18" charset="0"/>
                            </a:rPr>
                            <m:t>𝜋</m:t>
                          </m:r>
                        </m:e>
                        <m:sub>
                          <m:r>
                            <a:rPr lang="en-US" sz="2100" b="0" i="1" smtClean="0">
                              <a:latin typeface="Cambria Math" panose="02040503050406030204" pitchFamily="18" charset="0"/>
                            </a:rPr>
                            <m:t>𝑗</m:t>
                          </m:r>
                        </m:sub>
                      </m:sSub>
                    </m:oMath>
                  </m:oMathPara>
                </a14:m>
                <a:endParaRPr lang="en-GB" sz="2100" dirty="0"/>
              </a:p>
            </p:txBody>
          </p:sp>
        </mc:Choice>
        <mc:Fallback>
          <p:sp>
            <p:nvSpPr>
              <p:cNvPr id="6" name="TextBox 5">
                <a:extLst>
                  <a:ext uri="{FF2B5EF4-FFF2-40B4-BE49-F238E27FC236}">
                    <a16:creationId xmlns:a16="http://schemas.microsoft.com/office/drawing/2014/main" id="{F99065BF-BBBD-4DCC-B75E-95D68B87BC5A}"/>
                  </a:ext>
                </a:extLst>
              </p:cNvPr>
              <p:cNvSpPr txBox="1">
                <a:spLocks noRot="1" noChangeAspect="1" noMove="1" noResize="1" noEditPoints="1" noAdjustHandles="1" noChangeArrowheads="1" noChangeShapeType="1" noTextEdit="1"/>
              </p:cNvSpPr>
              <p:nvPr/>
            </p:nvSpPr>
            <p:spPr>
              <a:xfrm>
                <a:off x="6101413" y="1573146"/>
                <a:ext cx="1911485" cy="349135"/>
              </a:xfrm>
              <a:prstGeom prst="rect">
                <a:avLst/>
              </a:prstGeom>
              <a:blipFill>
                <a:blip r:embed="rId3"/>
                <a:stretch>
                  <a:fillRect b="-24138"/>
                </a:stretch>
              </a:blipFill>
            </p:spPr>
            <p:txBody>
              <a:bodyPr/>
              <a:lstStyle/>
              <a:p>
                <a:r>
                  <a:rPr lang="en-GB">
                    <a:noFill/>
                  </a:rPr>
                  <a:t> </a:t>
                </a:r>
              </a:p>
            </p:txBody>
          </p:sp>
        </mc:Fallback>
      </mc:AlternateContent>
    </p:spTree>
    <p:extLst>
      <p:ext uri="{BB962C8B-B14F-4D97-AF65-F5344CB8AC3E}">
        <p14:creationId xmlns:p14="http://schemas.microsoft.com/office/powerpoint/2010/main" val="4234339897"/>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6782C0E-B4A7-4A9A-834B-EBDEC40A154E}"/>
              </a:ext>
            </a:extLst>
          </p:cNvPr>
          <p:cNvSpPr>
            <a:spLocks noGrp="1"/>
          </p:cNvSpPr>
          <p:nvPr>
            <p:ph type="title"/>
          </p:nvPr>
        </p:nvSpPr>
        <p:spPr/>
        <p:txBody>
          <a:bodyPr/>
          <a:lstStyle/>
          <a:p>
            <a:r>
              <a:rPr lang="en-GB" dirty="0"/>
              <a:t>Weighted Mode</a:t>
            </a:r>
          </a:p>
        </p:txBody>
      </p:sp>
      <mc:AlternateContent xmlns:mc="http://schemas.openxmlformats.org/markup-compatibility/2006">
        <mc:Choice xmlns:a14="http://schemas.microsoft.com/office/drawing/2010/main" Requires="a14">
          <p:sp>
            <p:nvSpPr>
              <p:cNvPr id="5" name="Content Placeholder 4">
                <a:extLst>
                  <a:ext uri="{FF2B5EF4-FFF2-40B4-BE49-F238E27FC236}">
                    <a16:creationId xmlns:a16="http://schemas.microsoft.com/office/drawing/2014/main" id="{7AA092F0-6129-49FF-8393-48D654EFEB94}"/>
                  </a:ext>
                </a:extLst>
              </p:cNvPr>
              <p:cNvSpPr>
                <a:spLocks noGrp="1"/>
              </p:cNvSpPr>
              <p:nvPr>
                <p:ph idx="1"/>
              </p:nvPr>
            </p:nvSpPr>
            <p:spPr/>
            <p:txBody>
              <a:bodyPr>
                <a:normAutofit/>
              </a:bodyPr>
              <a:lstStyle/>
              <a:p>
                <a:r>
                  <a:rPr lang="en-GB" sz="1600" dirty="0"/>
                  <a:t>Suppose instead that the following were true:</a:t>
                </a:r>
              </a:p>
              <a:p>
                <a:endParaRPr lang="en-GB" sz="1600" dirty="0"/>
              </a:p>
              <a:p>
                <a:pPr marL="0" indent="0">
                  <a:buNone/>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𝑀𝑜𝑑𝑒</m:t>
                      </m:r>
                      <m:d>
                        <m:dPr>
                          <m:ctrlPr>
                            <a:rPr lang="en-US" sz="1600" b="0" i="1" smtClean="0">
                              <a:latin typeface="Cambria Math" panose="02040503050406030204" pitchFamily="18" charset="0"/>
                            </a:rPr>
                          </m:ctrlPr>
                        </m:dPr>
                        <m:e>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𝛼</m:t>
                              </m:r>
                            </m:e>
                            <m:sub>
                              <m:r>
                                <a:rPr lang="en-US" sz="1600" b="0" i="1" smtClean="0">
                                  <a:latin typeface="Cambria Math" panose="02040503050406030204" pitchFamily="18" charset="0"/>
                                </a:rPr>
                                <m:t>1</m:t>
                              </m:r>
                            </m:sub>
                          </m:sSub>
                          <m:r>
                            <a:rPr lang="en-US" sz="1600" b="0" i="1" smtClean="0">
                              <a:latin typeface="Cambria Math" panose="02040503050406030204" pitchFamily="18" charset="0"/>
                            </a:rPr>
                            <m:t>…</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𝛼</m:t>
                              </m:r>
                            </m:e>
                            <m:sub>
                              <m:r>
                                <a:rPr lang="en-US" sz="1600" b="0" i="1" smtClean="0">
                                  <a:latin typeface="Cambria Math" panose="02040503050406030204" pitchFamily="18" charset="0"/>
                                </a:rPr>
                                <m:t>𝑘</m:t>
                              </m:r>
                            </m:sub>
                          </m:sSub>
                        </m:e>
                      </m:d>
                      <m:r>
                        <a:rPr lang="en-US" sz="1600" b="0" i="1" smtClean="0">
                          <a:latin typeface="Cambria Math" panose="02040503050406030204" pitchFamily="18" charset="0"/>
                        </a:rPr>
                        <m:t>=0</m:t>
                      </m:r>
                    </m:oMath>
                  </m:oMathPara>
                </a14:m>
                <a:endParaRPr lang="en-GB" sz="1600" dirty="0"/>
              </a:p>
              <a:p>
                <a:endParaRPr lang="en-GB" sz="1600" dirty="0"/>
              </a:p>
              <a:p>
                <a:pPr marL="0" indent="0">
                  <a:buNone/>
                </a:pPr>
                <a:r>
                  <a:rPr lang="en-GB" sz="1600" dirty="0"/>
                  <a:t>(again weighted by precision of the estimate)</a:t>
                </a:r>
              </a:p>
              <a:p>
                <a:endParaRPr lang="en-GB" sz="1600" dirty="0"/>
              </a:p>
              <a:p>
                <a:endParaRPr lang="en-GB" sz="1600" dirty="0"/>
              </a:p>
              <a:p>
                <a:r>
                  <a:rPr lang="en-GB" sz="1600" dirty="0"/>
                  <a:t>If we group together SNPs that share the same value of </a:t>
                </a:r>
                <a14:m>
                  <m:oMath xmlns:m="http://schemas.openxmlformats.org/officeDocument/2006/math">
                    <m:r>
                      <a:rPr lang="en-GB" sz="1600" i="1" smtClean="0">
                        <a:latin typeface="Cambria Math" panose="02040503050406030204" pitchFamily="18" charset="0"/>
                        <a:ea typeface="Cambria Math" panose="02040503050406030204" pitchFamily="18" charset="0"/>
                      </a:rPr>
                      <m:t>𝛼</m:t>
                    </m:r>
                  </m:oMath>
                </a14:m>
                <a:r>
                  <a:rPr lang="en-GB" sz="1600" dirty="0"/>
                  <a:t>, the largest group are valid instruments</a:t>
                </a:r>
              </a:p>
              <a:p>
                <a:r>
                  <a:rPr lang="en-GB" sz="1600" dirty="0"/>
                  <a:t>Zero Modal Pleiotropy Assumption (ZEMPA)</a:t>
                </a:r>
              </a:p>
              <a:p>
                <a:r>
                  <a:rPr lang="en-GB" sz="1600" dirty="0"/>
                  <a:t>Again, No restrictions need to be placed on the invalid instruments</a:t>
                </a:r>
              </a:p>
              <a:p>
                <a:pPr lvl="1"/>
                <a:r>
                  <a:rPr lang="en-GB" sz="1600" dirty="0"/>
                  <a:t>InSIDE not required, violations via IV2 and IV3 are allowed</a:t>
                </a:r>
              </a:p>
              <a:p>
                <a:r>
                  <a:rPr lang="en-GB" sz="1600" dirty="0"/>
                  <a:t>If true, the modal ratio estimate is a reliable estimate for </a:t>
                </a:r>
                <a14:m>
                  <m:oMath xmlns:m="http://schemas.openxmlformats.org/officeDocument/2006/math">
                    <m:r>
                      <a:rPr lang="en-GB" sz="1600" i="1" smtClean="0">
                        <a:latin typeface="Cambria Math" panose="02040503050406030204" pitchFamily="18" charset="0"/>
                        <a:ea typeface="Cambria Math" panose="02040503050406030204" pitchFamily="18" charset="0"/>
                      </a:rPr>
                      <m:t>𝛽</m:t>
                    </m:r>
                  </m:oMath>
                </a14:m>
                <a:endParaRPr lang="en-GB" sz="1600" dirty="0"/>
              </a:p>
            </p:txBody>
          </p:sp>
        </mc:Choice>
        <mc:Fallback>
          <p:sp>
            <p:nvSpPr>
              <p:cNvPr id="5" name="Content Placeholder 4">
                <a:extLst>
                  <a:ext uri="{FF2B5EF4-FFF2-40B4-BE49-F238E27FC236}">
                    <a16:creationId xmlns:a16="http://schemas.microsoft.com/office/drawing/2014/main" id="{7AA092F0-6129-49FF-8393-48D654EFEB94}"/>
                  </a:ext>
                </a:extLst>
              </p:cNvPr>
              <p:cNvSpPr>
                <a:spLocks noGrp="1" noRot="1" noChangeAspect="1" noMove="1" noResize="1" noEditPoints="1" noAdjustHandles="1" noChangeArrowheads="1" noChangeShapeType="1" noTextEdit="1"/>
              </p:cNvSpPr>
              <p:nvPr>
                <p:ph idx="1"/>
              </p:nvPr>
            </p:nvSpPr>
            <p:spPr>
              <a:blipFill>
                <a:blip r:embed="rId2"/>
                <a:stretch>
                  <a:fillRect l="-467" t="-554" r="-311"/>
                </a:stretch>
              </a:blipFill>
            </p:spPr>
            <p:txBody>
              <a:bodyPr/>
              <a:lstStyle/>
              <a:p>
                <a:r>
                  <a:rPr lang="en-GB">
                    <a:noFill/>
                  </a:rPr>
                  <a:t> </a:t>
                </a:r>
              </a:p>
            </p:txBody>
          </p:sp>
        </mc:Fallback>
      </mc:AlternateContent>
      <p:pic>
        <p:nvPicPr>
          <p:cNvPr id="2" name="Picture 1">
            <a:extLst>
              <a:ext uri="{FF2B5EF4-FFF2-40B4-BE49-F238E27FC236}">
                <a16:creationId xmlns:a16="http://schemas.microsoft.com/office/drawing/2014/main" id="{4B6E988B-F246-4EB1-90A3-7A90EB4D0E2A}"/>
              </a:ext>
            </a:extLst>
          </p:cNvPr>
          <p:cNvPicPr>
            <a:picLocks noChangeAspect="1"/>
          </p:cNvPicPr>
          <p:nvPr/>
        </p:nvPicPr>
        <p:blipFill>
          <a:blip r:embed="rId3"/>
          <a:stretch>
            <a:fillRect/>
          </a:stretch>
        </p:blipFill>
        <p:spPr>
          <a:xfrm>
            <a:off x="5716544" y="388800"/>
            <a:ext cx="2628900" cy="357188"/>
          </a:xfrm>
          <a:prstGeom prst="rect">
            <a:avLst/>
          </a:prstGeom>
        </p:spPr>
      </p:pic>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4674AE54-D223-4688-A443-6304A0F6F28E}"/>
                  </a:ext>
                </a:extLst>
              </p:cNvPr>
              <p:cNvSpPr txBox="1"/>
              <p:nvPr/>
            </p:nvSpPr>
            <p:spPr>
              <a:xfrm>
                <a:off x="6163197" y="1574035"/>
                <a:ext cx="1911485" cy="323165"/>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2100" i="1">
                              <a:latin typeface="Cambria Math" panose="02040503050406030204" pitchFamily="18" charset="0"/>
                            </a:rPr>
                          </m:ctrlPr>
                        </m:sSubPr>
                        <m:e>
                          <m:r>
                            <m:rPr>
                              <m:sty m:val="p"/>
                            </m:rPr>
                            <a:rPr lang="en-GB" sz="2100">
                              <a:latin typeface="Cambria Math" panose="02040503050406030204" pitchFamily="18" charset="0"/>
                            </a:rPr>
                            <m:t>Γ</m:t>
                          </m:r>
                        </m:e>
                        <m:sub>
                          <m:r>
                            <a:rPr lang="en-GB" sz="2100" i="1">
                              <a:latin typeface="Cambria Math" panose="02040503050406030204" pitchFamily="18" charset="0"/>
                            </a:rPr>
                            <m:t>𝑘</m:t>
                          </m:r>
                        </m:sub>
                      </m:sSub>
                      <m:r>
                        <a:rPr lang="en-GB" sz="2100" i="1">
                          <a:latin typeface="Cambria Math" panose="02040503050406030204" pitchFamily="18" charset="0"/>
                        </a:rPr>
                        <m:t>=</m:t>
                      </m:r>
                      <m:sSub>
                        <m:sSubPr>
                          <m:ctrlPr>
                            <a:rPr lang="en-GB" sz="2100" i="1">
                              <a:latin typeface="Cambria Math" panose="02040503050406030204" pitchFamily="18" charset="0"/>
                            </a:rPr>
                          </m:ctrlPr>
                        </m:sSubPr>
                        <m:e>
                          <m:r>
                            <a:rPr lang="en-GB" sz="2100" i="1">
                              <a:latin typeface="Cambria Math" panose="02040503050406030204" pitchFamily="18" charset="0"/>
                            </a:rPr>
                            <m:t>𝛼</m:t>
                          </m:r>
                        </m:e>
                        <m:sub>
                          <m:r>
                            <a:rPr lang="en-GB" sz="2100" i="1">
                              <a:latin typeface="Cambria Math" panose="02040503050406030204" pitchFamily="18" charset="0"/>
                            </a:rPr>
                            <m:t>𝑘</m:t>
                          </m:r>
                        </m:sub>
                      </m:sSub>
                      <m:r>
                        <a:rPr lang="en-GB" sz="2100" i="1">
                          <a:latin typeface="Cambria Math" panose="02040503050406030204" pitchFamily="18" charset="0"/>
                        </a:rPr>
                        <m:t>+</m:t>
                      </m:r>
                      <m:r>
                        <a:rPr lang="en-GB" sz="2100" i="1">
                          <a:latin typeface="Cambria Math" panose="02040503050406030204" pitchFamily="18" charset="0"/>
                        </a:rPr>
                        <m:t>𝛽</m:t>
                      </m:r>
                      <m:sSub>
                        <m:sSubPr>
                          <m:ctrlPr>
                            <a:rPr lang="en-GB" sz="2100" i="1">
                              <a:latin typeface="Cambria Math" panose="02040503050406030204" pitchFamily="18" charset="0"/>
                            </a:rPr>
                          </m:ctrlPr>
                        </m:sSubPr>
                        <m:e>
                          <m:r>
                            <a:rPr lang="en-GB" sz="2100" i="1">
                              <a:latin typeface="Cambria Math" panose="02040503050406030204" pitchFamily="18" charset="0"/>
                            </a:rPr>
                            <m:t>𝛾</m:t>
                          </m:r>
                        </m:e>
                        <m:sub>
                          <m:r>
                            <a:rPr lang="en-GB" sz="2100" i="1">
                              <a:latin typeface="Cambria Math" panose="02040503050406030204" pitchFamily="18" charset="0"/>
                            </a:rPr>
                            <m:t>𝑘</m:t>
                          </m:r>
                        </m:sub>
                      </m:sSub>
                    </m:oMath>
                  </m:oMathPara>
                </a14:m>
                <a:endParaRPr lang="en-GB" sz="2100" dirty="0"/>
              </a:p>
            </p:txBody>
          </p:sp>
        </mc:Choice>
        <mc:Fallback>
          <p:sp>
            <p:nvSpPr>
              <p:cNvPr id="6" name="TextBox 5">
                <a:extLst>
                  <a:ext uri="{FF2B5EF4-FFF2-40B4-BE49-F238E27FC236}">
                    <a16:creationId xmlns:a16="http://schemas.microsoft.com/office/drawing/2014/main" id="{4674AE54-D223-4688-A443-6304A0F6F28E}"/>
                  </a:ext>
                </a:extLst>
              </p:cNvPr>
              <p:cNvSpPr txBox="1">
                <a:spLocks noRot="1" noChangeAspect="1" noMove="1" noResize="1" noEditPoints="1" noAdjustHandles="1" noChangeArrowheads="1" noChangeShapeType="1" noTextEdit="1"/>
              </p:cNvSpPr>
              <p:nvPr/>
            </p:nvSpPr>
            <p:spPr>
              <a:xfrm>
                <a:off x="6163197" y="1574035"/>
                <a:ext cx="1911485" cy="323165"/>
              </a:xfrm>
              <a:prstGeom prst="rect">
                <a:avLst/>
              </a:prstGeom>
              <a:blipFill>
                <a:blip r:embed="rId4"/>
                <a:stretch>
                  <a:fillRect b="-29630"/>
                </a:stretch>
              </a:blipFill>
            </p:spPr>
            <p:txBody>
              <a:bodyPr/>
              <a:lstStyle/>
              <a:p>
                <a:r>
                  <a:rPr lang="en-GB">
                    <a:noFill/>
                  </a:rPr>
                  <a:t> </a:t>
                </a:r>
              </a:p>
            </p:txBody>
          </p:sp>
        </mc:Fallback>
      </mc:AlternateContent>
    </p:spTree>
    <p:extLst>
      <p:ext uri="{BB962C8B-B14F-4D97-AF65-F5344CB8AC3E}">
        <p14:creationId xmlns:p14="http://schemas.microsoft.com/office/powerpoint/2010/main" val="2427651166"/>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EC5BA-56DB-4695-84B5-8EA9B8FF8E87}"/>
              </a:ext>
            </a:extLst>
          </p:cNvPr>
          <p:cNvSpPr>
            <a:spLocks noGrp="1"/>
          </p:cNvSpPr>
          <p:nvPr>
            <p:ph type="title"/>
          </p:nvPr>
        </p:nvSpPr>
        <p:spPr/>
        <p:txBody>
          <a:bodyPr/>
          <a:lstStyle/>
          <a:p>
            <a:r>
              <a:rPr lang="en-GB" dirty="0"/>
              <a:t>Multivariable Mendelian Randomization</a:t>
            </a:r>
          </a:p>
        </p:txBody>
      </p:sp>
      <p:sp>
        <p:nvSpPr>
          <p:cNvPr id="3" name="Content Placeholder 2">
            <a:extLst>
              <a:ext uri="{FF2B5EF4-FFF2-40B4-BE49-F238E27FC236}">
                <a16:creationId xmlns:a16="http://schemas.microsoft.com/office/drawing/2014/main" id="{07DA26AD-03D6-4B23-BA1B-F7B40986738D}"/>
              </a:ext>
            </a:extLst>
          </p:cNvPr>
          <p:cNvSpPr>
            <a:spLocks noGrp="1"/>
          </p:cNvSpPr>
          <p:nvPr>
            <p:ph idx="1"/>
          </p:nvPr>
        </p:nvSpPr>
        <p:spPr/>
        <p:txBody>
          <a:bodyPr/>
          <a:lstStyle/>
          <a:p>
            <a:pPr marL="0" indent="0">
              <a:buNone/>
            </a:pPr>
            <a:r>
              <a:rPr lang="en-GB" dirty="0"/>
              <a:t>MR including multiple exposures in the same estimation</a:t>
            </a:r>
          </a:p>
          <a:p>
            <a:pPr lvl="1"/>
            <a:r>
              <a:rPr lang="en-GB" dirty="0"/>
              <a:t>Here have two exposures – could have more. </a:t>
            </a:r>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r>
              <a:rPr lang="en-GB" dirty="0"/>
              <a:t>MR:</a:t>
            </a:r>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r>
              <a:rPr lang="en-GB" dirty="0"/>
              <a:t>MVMR:</a:t>
            </a:r>
          </a:p>
        </p:txBody>
      </p:sp>
      <p:pic>
        <p:nvPicPr>
          <p:cNvPr id="36" name="Picture 35">
            <a:extLst>
              <a:ext uri="{FF2B5EF4-FFF2-40B4-BE49-F238E27FC236}">
                <a16:creationId xmlns:a16="http://schemas.microsoft.com/office/drawing/2014/main" id="{9EDA1B89-508A-724E-9377-516449E97B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50579" y="2884249"/>
            <a:ext cx="3505200" cy="3225800"/>
          </a:xfrm>
          <a:prstGeom prst="rect">
            <a:avLst/>
          </a:prstGeom>
        </p:spPr>
      </p:pic>
    </p:spTree>
    <p:extLst>
      <p:ext uri="{BB962C8B-B14F-4D97-AF65-F5344CB8AC3E}">
        <p14:creationId xmlns:p14="http://schemas.microsoft.com/office/powerpoint/2010/main" val="1155120227"/>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DA26AD-03D6-4B23-BA1B-F7B40986738D}"/>
              </a:ext>
            </a:extLst>
          </p:cNvPr>
          <p:cNvSpPr>
            <a:spLocks noGrp="1"/>
          </p:cNvSpPr>
          <p:nvPr>
            <p:ph idx="1"/>
          </p:nvPr>
        </p:nvSpPr>
        <p:spPr/>
        <p:txBody>
          <a:bodyPr/>
          <a:lstStyle/>
          <a:p>
            <a:pPr marL="42862" indent="0">
              <a:buNone/>
            </a:pPr>
            <a:r>
              <a:rPr lang="en-GB" dirty="0"/>
              <a:t>MR: Estimates the </a:t>
            </a:r>
            <a:r>
              <a:rPr lang="en-GB" b="1" dirty="0"/>
              <a:t>total</a:t>
            </a:r>
            <a:r>
              <a:rPr lang="en-GB" dirty="0"/>
              <a:t> effect of the exposure on the outcome</a:t>
            </a:r>
          </a:p>
          <a:p>
            <a:pPr marL="0" indent="0">
              <a:buNone/>
            </a:pPr>
            <a:endParaRPr lang="en-GB" dirty="0"/>
          </a:p>
          <a:p>
            <a:pPr marL="0" indent="0">
              <a:buNone/>
            </a:pPr>
            <a:r>
              <a:rPr lang="en-GB" dirty="0"/>
              <a:t>MVMR: Estimates the </a:t>
            </a:r>
            <a:r>
              <a:rPr lang="en-GB" b="1" dirty="0"/>
              <a:t>direct</a:t>
            </a:r>
            <a:r>
              <a:rPr lang="en-GB" dirty="0"/>
              <a:t> effect of each exposure on the outcome</a:t>
            </a:r>
          </a:p>
          <a:p>
            <a:pPr marL="0" indent="0">
              <a:buNone/>
            </a:pPr>
            <a:r>
              <a:rPr lang="en-GB" sz="1400" dirty="0"/>
              <a:t>	NOT via the other exposures included in the estimation.</a:t>
            </a:r>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sz="1400" dirty="0"/>
          </a:p>
        </p:txBody>
      </p:sp>
      <p:pic>
        <p:nvPicPr>
          <p:cNvPr id="6" name="Picture 5">
            <a:extLst>
              <a:ext uri="{FF2B5EF4-FFF2-40B4-BE49-F238E27FC236}">
                <a16:creationId xmlns:a16="http://schemas.microsoft.com/office/drawing/2014/main" id="{B30A2396-0021-0B40-B0D4-4689D499E3C8}"/>
              </a:ext>
            </a:extLst>
          </p:cNvPr>
          <p:cNvPicPr>
            <a:picLocks noChangeAspect="1"/>
          </p:cNvPicPr>
          <p:nvPr/>
        </p:nvPicPr>
        <p:blipFill rotWithShape="1">
          <a:blip r:embed="rId2">
            <a:extLst>
              <a:ext uri="{28A0092B-C50C-407E-A947-70E740481C1C}">
                <a14:useLocalDpi xmlns:a14="http://schemas.microsoft.com/office/drawing/2010/main" val="0"/>
              </a:ext>
            </a:extLst>
          </a:blip>
          <a:srcRect r="156" b="61853"/>
          <a:stretch/>
        </p:blipFill>
        <p:spPr>
          <a:xfrm>
            <a:off x="597600" y="3429000"/>
            <a:ext cx="5214113" cy="1833318"/>
          </a:xfrm>
          <a:prstGeom prst="rect">
            <a:avLst/>
          </a:prstGeom>
        </p:spPr>
      </p:pic>
      <p:sp>
        <p:nvSpPr>
          <p:cNvPr id="2" name="Title 1">
            <a:extLst>
              <a:ext uri="{FF2B5EF4-FFF2-40B4-BE49-F238E27FC236}">
                <a16:creationId xmlns:a16="http://schemas.microsoft.com/office/drawing/2014/main" id="{12AEC5BA-56DB-4695-84B5-8EA9B8FF8E87}"/>
              </a:ext>
            </a:extLst>
          </p:cNvPr>
          <p:cNvSpPr>
            <a:spLocks noGrp="1"/>
          </p:cNvSpPr>
          <p:nvPr>
            <p:ph type="title"/>
          </p:nvPr>
        </p:nvSpPr>
        <p:spPr/>
        <p:txBody>
          <a:bodyPr/>
          <a:lstStyle/>
          <a:p>
            <a:r>
              <a:rPr lang="en-GB" dirty="0"/>
              <a:t>What is Multivariable Mendelian Randomization?</a:t>
            </a:r>
          </a:p>
        </p:txBody>
      </p:sp>
      <p:pic>
        <p:nvPicPr>
          <p:cNvPr id="4" name="Picture 3">
            <a:extLst>
              <a:ext uri="{FF2B5EF4-FFF2-40B4-BE49-F238E27FC236}">
                <a16:creationId xmlns:a16="http://schemas.microsoft.com/office/drawing/2014/main" id="{5C620D1F-75FF-A2DC-1508-DB32CFAE922B}"/>
              </a:ext>
            </a:extLst>
          </p:cNvPr>
          <p:cNvPicPr>
            <a:picLocks noChangeAspect="1"/>
          </p:cNvPicPr>
          <p:nvPr/>
        </p:nvPicPr>
        <p:blipFill rotWithShape="1">
          <a:blip r:embed="rId3">
            <a:extLst>
              <a:ext uri="{28A0092B-C50C-407E-A947-70E740481C1C}">
                <a14:useLocalDpi xmlns:a14="http://schemas.microsoft.com/office/drawing/2010/main" val="0"/>
              </a:ext>
            </a:extLst>
          </a:blip>
          <a:srcRect l="-856" t="45046" r="-1087"/>
          <a:stretch/>
        </p:blipFill>
        <p:spPr>
          <a:xfrm>
            <a:off x="533400" y="3429000"/>
            <a:ext cx="5342514" cy="2650421"/>
          </a:xfrm>
          <a:prstGeom prst="rect">
            <a:avLst/>
          </a:prstGeom>
        </p:spPr>
      </p:pic>
      <p:sp>
        <p:nvSpPr>
          <p:cNvPr id="5" name="TextBox 4">
            <a:extLst>
              <a:ext uri="{FF2B5EF4-FFF2-40B4-BE49-F238E27FC236}">
                <a16:creationId xmlns:a16="http://schemas.microsoft.com/office/drawing/2014/main" id="{D7A9A9BD-0C83-CC04-6553-544F427F0E4B}"/>
              </a:ext>
            </a:extLst>
          </p:cNvPr>
          <p:cNvSpPr txBox="1"/>
          <p:nvPr/>
        </p:nvSpPr>
        <p:spPr>
          <a:xfrm>
            <a:off x="6522592" y="4385155"/>
            <a:ext cx="2023807" cy="1477328"/>
          </a:xfrm>
          <a:prstGeom prst="rect">
            <a:avLst/>
          </a:prstGeom>
          <a:noFill/>
          <a:ln>
            <a:noFill/>
          </a:ln>
        </p:spPr>
        <p:txBody>
          <a:bodyPr wrap="square" rtlCol="0">
            <a:spAutoFit/>
          </a:bodyPr>
          <a:lstStyle/>
          <a:p>
            <a:r>
              <a:rPr lang="en-GB" dirty="0">
                <a:solidFill>
                  <a:srgbClr val="C00000"/>
                </a:solidFill>
              </a:rPr>
              <a:t>Difference due to:</a:t>
            </a:r>
          </a:p>
          <a:p>
            <a:endParaRPr lang="en-GB" dirty="0">
              <a:solidFill>
                <a:srgbClr val="C00000"/>
              </a:solidFill>
            </a:endParaRPr>
          </a:p>
          <a:p>
            <a:pPr marL="285750" indent="-285750">
              <a:buFont typeface="Arial" panose="020B0604020202020204" pitchFamily="34" charset="0"/>
              <a:buChar char="•"/>
            </a:pPr>
            <a:r>
              <a:rPr lang="en-GB" dirty="0">
                <a:solidFill>
                  <a:srgbClr val="C00000"/>
                </a:solidFill>
              </a:rPr>
              <a:t>Mediation</a:t>
            </a:r>
          </a:p>
          <a:p>
            <a:pPr marL="285750" indent="-285750">
              <a:buFont typeface="Arial" panose="020B0604020202020204" pitchFamily="34" charset="0"/>
              <a:buChar char="•"/>
            </a:pPr>
            <a:endParaRPr lang="en-GB" dirty="0">
              <a:solidFill>
                <a:srgbClr val="C00000"/>
              </a:solidFill>
            </a:endParaRPr>
          </a:p>
          <a:p>
            <a:pPr marL="285750" indent="-285750">
              <a:buFont typeface="Arial" panose="020B0604020202020204" pitchFamily="34" charset="0"/>
              <a:buChar char="•"/>
            </a:pPr>
            <a:r>
              <a:rPr lang="en-GB" dirty="0">
                <a:solidFill>
                  <a:srgbClr val="C00000"/>
                </a:solidFill>
              </a:rPr>
              <a:t>Pleiotropy</a:t>
            </a:r>
          </a:p>
        </p:txBody>
      </p:sp>
    </p:spTree>
    <p:extLst>
      <p:ext uri="{BB962C8B-B14F-4D97-AF65-F5344CB8AC3E}">
        <p14:creationId xmlns:p14="http://schemas.microsoft.com/office/powerpoint/2010/main" val="56048745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EC5BA-56DB-4695-84B5-8EA9B8FF8E87}"/>
              </a:ext>
            </a:extLst>
          </p:cNvPr>
          <p:cNvSpPr>
            <a:spLocks noGrp="1"/>
          </p:cNvSpPr>
          <p:nvPr>
            <p:ph type="title"/>
          </p:nvPr>
        </p:nvSpPr>
        <p:spPr/>
        <p:txBody>
          <a:bodyPr/>
          <a:lstStyle/>
          <a:p>
            <a:r>
              <a:rPr lang="en-GB" dirty="0"/>
              <a:t>Assumptions of MVMR</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7DA26AD-03D6-4B23-BA1B-F7B40986738D}"/>
                  </a:ext>
                </a:extLst>
              </p:cNvPr>
              <p:cNvSpPr>
                <a:spLocks noGrp="1"/>
              </p:cNvSpPr>
              <p:nvPr>
                <p:ph idx="1"/>
              </p:nvPr>
            </p:nvSpPr>
            <p:spPr/>
            <p:txBody>
              <a:bodyPr/>
              <a:lstStyle/>
              <a:p>
                <a:pPr marL="342900" indent="-342900">
                  <a:buAutoNum type="arabicPeriod"/>
                </a:pPr>
                <a:endParaRPr lang="en-US" dirty="0"/>
              </a:p>
              <a:p>
                <a:pPr marL="342900" indent="-342900">
                  <a:buAutoNum type="arabicPeriod"/>
                </a:pPr>
                <a:endParaRPr lang="en-US" dirty="0"/>
              </a:p>
              <a:p>
                <a:pPr marL="342900" indent="-342900">
                  <a:buAutoNum type="arabicPeriod"/>
                </a:pPr>
                <a:endParaRPr lang="en-US" dirty="0"/>
              </a:p>
              <a:p>
                <a:pPr marL="342900" indent="-342900">
                  <a:buAutoNum type="arabicPeriod"/>
                </a:pPr>
                <a:endParaRPr lang="en-US" dirty="0"/>
              </a:p>
              <a:p>
                <a:pPr marL="342900" indent="-342900">
                  <a:buAutoNum type="arabicPeriod"/>
                </a:pPr>
                <a:endParaRPr lang="en-US" dirty="0"/>
              </a:p>
              <a:p>
                <a:pPr marL="342900" indent="-342900">
                  <a:buAutoNum type="arabicPeriod"/>
                </a:pPr>
                <a:endParaRPr lang="en-US" dirty="0"/>
              </a:p>
              <a:p>
                <a:pPr marL="342900" indent="-342900">
                  <a:buAutoNum type="arabicPeriod"/>
                </a:pPr>
                <a:endParaRPr lang="en-US" dirty="0"/>
              </a:p>
              <a:p>
                <a:pPr marL="342900" indent="-342900">
                  <a:buAutoNum type="arabicPeriod"/>
                </a:pPr>
                <a:endParaRPr lang="en-US" dirty="0"/>
              </a:p>
              <a:p>
                <a:pPr marL="342900" indent="-342900">
                  <a:buAutoNum type="arabicPeriod"/>
                </a:pPr>
                <a:endParaRPr lang="en-US" dirty="0"/>
              </a:p>
              <a:p>
                <a:pPr marL="342900" indent="-342900">
                  <a:buAutoNum type="arabicPeriod"/>
                </a:pPr>
                <a:endParaRPr lang="en-US" dirty="0"/>
              </a:p>
              <a:p>
                <a:pPr marL="342900" indent="-342900">
                  <a:buAutoNum type="arabicPeriod"/>
                </a:pPr>
                <a:endParaRPr lang="en-US" dirty="0"/>
              </a:p>
              <a:p>
                <a:pPr marL="342900" indent="-342900">
                  <a:buAutoNum type="arabicPeriod"/>
                </a:pPr>
                <a:r>
                  <a:rPr lang="en-US" dirty="0"/>
                  <a:t>SNPs are associated with each exposure </a:t>
                </a:r>
                <a:r>
                  <a:rPr lang="en-US" i="1" dirty="0"/>
                  <a:t>conditional on the other exposures</a:t>
                </a:r>
              </a:p>
              <a:p>
                <a:pPr marL="342900" indent="-342900">
                  <a:buFontTx/>
                  <a:buAutoNum type="arabicPeriod"/>
                </a:pPr>
                <a:r>
                  <a:rPr lang="en-GB" dirty="0"/>
                  <a:t>Instruments are independent of all confounders of </a:t>
                </a:r>
                <a:r>
                  <a:rPr lang="en-GB" i="1" dirty="0"/>
                  <a:t>any of the exposures</a:t>
                </a:r>
                <a:r>
                  <a:rPr lang="en-GB" dirty="0"/>
                  <a:t> and the outcome</a:t>
                </a:r>
                <a14:m>
                  <m:oMath xmlns:m="http://schemas.openxmlformats.org/officeDocument/2006/math">
                    <m:r>
                      <a:rPr lang="en-GB" i="1">
                        <a:latin typeface="Cambria Math" panose="02040503050406030204" pitchFamily="18" charset="0"/>
                      </a:rPr>
                      <m:t> </m:t>
                    </m:r>
                    <m:r>
                      <a:rPr lang="en-GB" i="1">
                        <a:latin typeface="Cambria Math" panose="02040503050406030204" pitchFamily="18" charset="0"/>
                      </a:rPr>
                      <m:t>𝑌</m:t>
                    </m:r>
                  </m:oMath>
                </a14:m>
                <a:r>
                  <a:rPr lang="en-GB" dirty="0"/>
                  <a:t>.</a:t>
                </a:r>
              </a:p>
              <a:p>
                <a:pPr marL="342900" indent="-342900">
                  <a:buFontTx/>
                  <a:buAutoNum type="arabicPeriod"/>
                </a:pPr>
                <a:r>
                  <a:rPr lang="en-GB" dirty="0"/>
                  <a:t>The instruments are independent of the outcome </a:t>
                </a:r>
                <a14:m>
                  <m:oMath xmlns:m="http://schemas.openxmlformats.org/officeDocument/2006/math">
                    <m:r>
                      <a:rPr lang="en-GB" i="1">
                        <a:latin typeface="Cambria Math" panose="02040503050406030204" pitchFamily="18" charset="0"/>
                      </a:rPr>
                      <m:t>𝑌</m:t>
                    </m:r>
                  </m:oMath>
                </a14:m>
                <a:r>
                  <a:rPr lang="en-GB" dirty="0"/>
                  <a:t> given </a:t>
                </a:r>
                <a:r>
                  <a:rPr lang="en-GB" i="1" dirty="0"/>
                  <a:t>all of</a:t>
                </a:r>
                <a:r>
                  <a:rPr lang="en-GB" dirty="0"/>
                  <a:t> the exposures included in the model</a:t>
                </a:r>
              </a:p>
              <a:p>
                <a:pPr marL="0" indent="0">
                  <a:buNone/>
                </a:pPr>
                <a:endParaRPr lang="en-GB" dirty="0"/>
              </a:p>
            </p:txBody>
          </p:sp>
        </mc:Choice>
        <mc:Fallback xmlns="">
          <p:sp>
            <p:nvSpPr>
              <p:cNvPr id="3" name="Content Placeholder 2">
                <a:extLst>
                  <a:ext uri="{FF2B5EF4-FFF2-40B4-BE49-F238E27FC236}">
                    <a16:creationId xmlns:a16="http://schemas.microsoft.com/office/drawing/2014/main" id="{07DA26AD-03D6-4B23-BA1B-F7B40986738D}"/>
                  </a:ext>
                </a:extLst>
              </p:cNvPr>
              <p:cNvSpPr>
                <a:spLocks noGrp="1" noRot="1" noChangeAspect="1" noMove="1" noResize="1" noEditPoints="1" noAdjustHandles="1" noChangeArrowheads="1" noChangeShapeType="1" noTextEdit="1"/>
              </p:cNvSpPr>
              <p:nvPr>
                <p:ph idx="1"/>
              </p:nvPr>
            </p:nvSpPr>
            <p:spPr>
              <a:blipFill>
                <a:blip r:embed="rId2"/>
                <a:stretch>
                  <a:fillRect l="-224"/>
                </a:stretch>
              </a:blipFill>
            </p:spPr>
            <p:txBody>
              <a:bodyPr/>
              <a:lstStyle/>
              <a:p>
                <a:r>
                  <a:rPr lang="en-GB">
                    <a:noFill/>
                  </a:rPr>
                  <a:t> </a:t>
                </a:r>
              </a:p>
            </p:txBody>
          </p:sp>
        </mc:Fallback>
      </mc:AlternateContent>
      <p:pic>
        <p:nvPicPr>
          <p:cNvPr id="25" name="Picture 24">
            <a:extLst>
              <a:ext uri="{FF2B5EF4-FFF2-40B4-BE49-F238E27FC236}">
                <a16:creationId xmlns:a16="http://schemas.microsoft.com/office/drawing/2014/main" id="{152E2AB4-CFDD-4C68-8B34-2F144FD057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29974" y="1897199"/>
            <a:ext cx="4435813" cy="2492029"/>
          </a:xfrm>
          <a:prstGeom prst="rect">
            <a:avLst/>
          </a:prstGeom>
        </p:spPr>
      </p:pic>
      <p:pic>
        <p:nvPicPr>
          <p:cNvPr id="27" name="Picture 26">
            <a:extLst>
              <a:ext uri="{FF2B5EF4-FFF2-40B4-BE49-F238E27FC236}">
                <a16:creationId xmlns:a16="http://schemas.microsoft.com/office/drawing/2014/main" id="{19D92624-DB0C-EE5C-255F-DAB8E14517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29974" y="1897198"/>
            <a:ext cx="4435812" cy="2492029"/>
          </a:xfrm>
          <a:prstGeom prst="rect">
            <a:avLst/>
          </a:prstGeom>
        </p:spPr>
      </p:pic>
      <p:pic>
        <p:nvPicPr>
          <p:cNvPr id="29" name="Picture 28">
            <a:extLst>
              <a:ext uri="{FF2B5EF4-FFF2-40B4-BE49-F238E27FC236}">
                <a16:creationId xmlns:a16="http://schemas.microsoft.com/office/drawing/2014/main" id="{791F8DFF-6EFF-489F-AB69-610D4D4BDFD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29973" y="1897198"/>
            <a:ext cx="4435812" cy="2973821"/>
          </a:xfrm>
          <a:prstGeom prst="rect">
            <a:avLst/>
          </a:prstGeom>
        </p:spPr>
      </p:pic>
    </p:spTree>
    <p:extLst>
      <p:ext uri="{BB962C8B-B14F-4D97-AF65-F5344CB8AC3E}">
        <p14:creationId xmlns:p14="http://schemas.microsoft.com/office/powerpoint/2010/main" val="219076833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1" end="1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2" end="1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3" end="1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01F51-6122-7042-8E4C-95B9B8E08C84}"/>
              </a:ext>
            </a:extLst>
          </p:cNvPr>
          <p:cNvSpPr>
            <a:spLocks noGrp="1"/>
          </p:cNvSpPr>
          <p:nvPr>
            <p:ph type="title"/>
          </p:nvPr>
        </p:nvSpPr>
        <p:spPr/>
        <p:txBody>
          <a:bodyPr/>
          <a:lstStyle/>
          <a:p>
            <a:r>
              <a:rPr lang="en-GB" dirty="0"/>
              <a:t>Instrument strength in MVMR</a:t>
            </a:r>
          </a:p>
        </p:txBody>
      </p:sp>
      <p:pic>
        <p:nvPicPr>
          <p:cNvPr id="4" name="Content Placeholder 3">
            <a:extLst>
              <a:ext uri="{FF2B5EF4-FFF2-40B4-BE49-F238E27FC236}">
                <a16:creationId xmlns:a16="http://schemas.microsoft.com/office/drawing/2014/main" id="{DB6164E8-F141-8142-8CB6-5B96706285FD}"/>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59339" y="2781082"/>
            <a:ext cx="3301550" cy="2559403"/>
          </a:xfrm>
          <a:prstGeom prst="rect">
            <a:avLst/>
          </a:prstGeom>
          <a:noFill/>
        </p:spPr>
      </p:pic>
      <p:sp>
        <p:nvSpPr>
          <p:cNvPr id="5" name="TextBox 4">
            <a:extLst>
              <a:ext uri="{FF2B5EF4-FFF2-40B4-BE49-F238E27FC236}">
                <a16:creationId xmlns:a16="http://schemas.microsoft.com/office/drawing/2014/main" id="{F836B9E0-3F8F-7E4A-B395-1E9750B91ED4}"/>
              </a:ext>
            </a:extLst>
          </p:cNvPr>
          <p:cNvSpPr txBox="1"/>
          <p:nvPr/>
        </p:nvSpPr>
        <p:spPr>
          <a:xfrm>
            <a:off x="532557" y="1632002"/>
            <a:ext cx="5083316" cy="1015663"/>
          </a:xfrm>
          <a:prstGeom prst="rect">
            <a:avLst/>
          </a:prstGeom>
          <a:noFill/>
        </p:spPr>
        <p:txBody>
          <a:bodyPr wrap="square" rtlCol="0">
            <a:spAutoFit/>
          </a:bodyPr>
          <a:lstStyle/>
          <a:p>
            <a:r>
              <a:rPr lang="en-GB" sz="1500" dirty="0"/>
              <a:t>Instruments can appear strong</a:t>
            </a:r>
          </a:p>
          <a:p>
            <a:endParaRPr lang="en-GB" sz="1500" dirty="0"/>
          </a:p>
          <a:p>
            <a:r>
              <a:rPr lang="en-GB" sz="1500" dirty="0"/>
              <a:t>But actually be weakly associated with each exposure conditional on the other </a:t>
            </a:r>
          </a:p>
        </p:txBody>
      </p:sp>
      <p:sp>
        <p:nvSpPr>
          <p:cNvPr id="6" name="TextBox 5">
            <a:extLst>
              <a:ext uri="{FF2B5EF4-FFF2-40B4-BE49-F238E27FC236}">
                <a16:creationId xmlns:a16="http://schemas.microsoft.com/office/drawing/2014/main" id="{7960A29B-BD91-D44E-861D-36D5D12344D7}"/>
              </a:ext>
            </a:extLst>
          </p:cNvPr>
          <p:cNvSpPr txBox="1"/>
          <p:nvPr/>
        </p:nvSpPr>
        <p:spPr>
          <a:xfrm>
            <a:off x="4533900" y="2647665"/>
            <a:ext cx="3301550" cy="523220"/>
          </a:xfrm>
          <a:prstGeom prst="rect">
            <a:avLst/>
          </a:prstGeom>
          <a:noFill/>
        </p:spPr>
        <p:txBody>
          <a:bodyPr wrap="square" rtlCol="0">
            <a:spAutoFit/>
          </a:bodyPr>
          <a:lstStyle/>
          <a:p>
            <a:r>
              <a:rPr lang="en-GB" sz="1400" dirty="0"/>
              <a:t>A/B – Conditionally weak instruments </a:t>
            </a:r>
          </a:p>
          <a:p>
            <a:r>
              <a:rPr lang="en-GB" sz="1400" dirty="0"/>
              <a:t>But could appear individually strong</a:t>
            </a:r>
          </a:p>
        </p:txBody>
      </p:sp>
      <p:sp>
        <p:nvSpPr>
          <p:cNvPr id="7" name="TextBox 6">
            <a:extLst>
              <a:ext uri="{FF2B5EF4-FFF2-40B4-BE49-F238E27FC236}">
                <a16:creationId xmlns:a16="http://schemas.microsoft.com/office/drawing/2014/main" id="{FE8C2E31-4A30-5645-8C75-C92F61DFAC26}"/>
              </a:ext>
            </a:extLst>
          </p:cNvPr>
          <p:cNvSpPr txBox="1"/>
          <p:nvPr/>
        </p:nvSpPr>
        <p:spPr>
          <a:xfrm>
            <a:off x="4533900" y="4288525"/>
            <a:ext cx="3110147" cy="523220"/>
          </a:xfrm>
          <a:prstGeom prst="rect">
            <a:avLst/>
          </a:prstGeom>
          <a:noFill/>
        </p:spPr>
        <p:txBody>
          <a:bodyPr wrap="none" rtlCol="0">
            <a:spAutoFit/>
          </a:bodyPr>
          <a:lstStyle/>
          <a:p>
            <a:r>
              <a:rPr lang="en-GB" sz="1400" dirty="0"/>
              <a:t>C/D  - Individually strong instruments</a:t>
            </a:r>
          </a:p>
          <a:p>
            <a:r>
              <a:rPr lang="en-GB" sz="1400" dirty="0"/>
              <a:t>But could be conditionally weak</a:t>
            </a:r>
          </a:p>
        </p:txBody>
      </p:sp>
      <p:sp>
        <p:nvSpPr>
          <p:cNvPr id="3" name="TextBox 2">
            <a:extLst>
              <a:ext uri="{FF2B5EF4-FFF2-40B4-BE49-F238E27FC236}">
                <a16:creationId xmlns:a16="http://schemas.microsoft.com/office/drawing/2014/main" id="{F8BED933-5AE6-5ED0-E5DD-58EE68499E78}"/>
              </a:ext>
            </a:extLst>
          </p:cNvPr>
          <p:cNvSpPr txBox="1"/>
          <p:nvPr/>
        </p:nvSpPr>
        <p:spPr>
          <a:xfrm>
            <a:off x="5157282" y="5603134"/>
            <a:ext cx="3453318" cy="1138773"/>
          </a:xfrm>
          <a:prstGeom prst="rect">
            <a:avLst/>
          </a:prstGeom>
          <a:noFill/>
          <a:ln w="19050">
            <a:noFill/>
          </a:ln>
        </p:spPr>
        <p:txBody>
          <a:bodyPr wrap="square" rtlCol="0">
            <a:spAutoFit/>
          </a:bodyPr>
          <a:lstStyle/>
          <a:p>
            <a:r>
              <a:rPr lang="en-GB" sz="1600" dirty="0">
                <a:solidFill>
                  <a:srgbClr val="C00000"/>
                </a:solidFill>
              </a:rPr>
              <a:t>Instrument strength can be tested with a conditional F-statistic</a:t>
            </a:r>
          </a:p>
          <a:p>
            <a:endParaRPr lang="en-GB" dirty="0"/>
          </a:p>
          <a:p>
            <a:endParaRPr lang="en-GB" dirty="0"/>
          </a:p>
        </p:txBody>
      </p:sp>
    </p:spTree>
    <p:extLst>
      <p:ext uri="{BB962C8B-B14F-4D97-AF65-F5344CB8AC3E}">
        <p14:creationId xmlns:p14="http://schemas.microsoft.com/office/powerpoint/2010/main" val="1204375982"/>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3A05F-71F3-4B6D-8352-1B119E1CBAF7}"/>
              </a:ext>
            </a:extLst>
          </p:cNvPr>
          <p:cNvSpPr>
            <a:spLocks noGrp="1"/>
          </p:cNvSpPr>
          <p:nvPr>
            <p:ph type="title"/>
          </p:nvPr>
        </p:nvSpPr>
        <p:spPr/>
        <p:txBody>
          <a:bodyPr/>
          <a:lstStyle/>
          <a:p>
            <a:r>
              <a:rPr lang="en-GB" dirty="0"/>
              <a:t>Application of MVMR:</a:t>
            </a:r>
            <a:br>
              <a:rPr lang="en-GB" dirty="0"/>
            </a:br>
            <a:r>
              <a:rPr lang="en-GB" dirty="0"/>
              <a:t>The effect of education and IQ on smoking behaviour</a:t>
            </a:r>
          </a:p>
        </p:txBody>
      </p:sp>
      <p:pic>
        <p:nvPicPr>
          <p:cNvPr id="5" name="Content Placeholder 4">
            <a:extLst>
              <a:ext uri="{FF2B5EF4-FFF2-40B4-BE49-F238E27FC236}">
                <a16:creationId xmlns:a16="http://schemas.microsoft.com/office/drawing/2014/main" id="{5D18FD40-C054-A8E2-59A3-4A6994A3109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95524" y="4051462"/>
            <a:ext cx="5817142" cy="2013626"/>
          </a:xfrm>
        </p:spPr>
      </p:pic>
      <p:pic>
        <p:nvPicPr>
          <p:cNvPr id="8" name="Picture 7" descr="Graphical user interface, text, application, email&#10;&#10;Description automatically generated">
            <a:extLst>
              <a:ext uri="{FF2B5EF4-FFF2-40B4-BE49-F238E27FC236}">
                <a16:creationId xmlns:a16="http://schemas.microsoft.com/office/drawing/2014/main" id="{E7693A31-EBB1-25C9-BF10-626848F92B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53709" y="1538731"/>
            <a:ext cx="4717915" cy="2512731"/>
          </a:xfrm>
          <a:prstGeom prst="rect">
            <a:avLst/>
          </a:prstGeom>
        </p:spPr>
      </p:pic>
    </p:spTree>
    <p:extLst>
      <p:ext uri="{BB962C8B-B14F-4D97-AF65-F5344CB8AC3E}">
        <p14:creationId xmlns:p14="http://schemas.microsoft.com/office/powerpoint/2010/main" val="3177762651"/>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3A05F-71F3-4B6D-8352-1B119E1CBAF7}"/>
              </a:ext>
            </a:extLst>
          </p:cNvPr>
          <p:cNvSpPr>
            <a:spLocks noGrp="1"/>
          </p:cNvSpPr>
          <p:nvPr>
            <p:ph type="title"/>
          </p:nvPr>
        </p:nvSpPr>
        <p:spPr/>
        <p:txBody>
          <a:bodyPr/>
          <a:lstStyle/>
          <a:p>
            <a:r>
              <a:rPr lang="en-GB" dirty="0"/>
              <a:t>Application of MVMR:</a:t>
            </a:r>
            <a:br>
              <a:rPr lang="en-GB" dirty="0"/>
            </a:br>
            <a:r>
              <a:rPr lang="en-GB" dirty="0"/>
              <a:t>The effect of education and IQ on smoking behaviour</a:t>
            </a:r>
          </a:p>
        </p:txBody>
      </p:sp>
      <p:sp>
        <p:nvSpPr>
          <p:cNvPr id="4" name="Content Placeholder 3">
            <a:extLst>
              <a:ext uri="{FF2B5EF4-FFF2-40B4-BE49-F238E27FC236}">
                <a16:creationId xmlns:a16="http://schemas.microsoft.com/office/drawing/2014/main" id="{D2907015-6B75-9C65-0882-92A36CC9EECE}"/>
              </a:ext>
            </a:extLst>
          </p:cNvPr>
          <p:cNvSpPr>
            <a:spLocks noGrp="1"/>
          </p:cNvSpPr>
          <p:nvPr>
            <p:ph idx="1"/>
          </p:nvPr>
        </p:nvSpPr>
        <p:spPr/>
        <p:txBody>
          <a:bodyPr/>
          <a:lstStyle/>
          <a:p>
            <a:pPr marL="0" indent="0">
              <a:buNone/>
            </a:pPr>
            <a:r>
              <a:rPr lang="en-GB" dirty="0"/>
              <a:t>Outcome: Current Smoking</a:t>
            </a:r>
          </a:p>
          <a:p>
            <a:pPr marL="0" indent="0">
              <a:buNone/>
            </a:pPr>
            <a:endParaRPr lang="en-GB" dirty="0"/>
          </a:p>
          <a:p>
            <a:pPr marL="0" indent="0">
              <a:buNone/>
            </a:pPr>
            <a:r>
              <a:rPr lang="en-GB" dirty="0"/>
              <a:t>Univariable MR;</a:t>
            </a:r>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r>
              <a:rPr lang="en-GB" dirty="0"/>
              <a:t>Multivariable MR;</a:t>
            </a:r>
          </a:p>
          <a:p>
            <a:pPr marL="0" indent="0">
              <a:buNone/>
            </a:pPr>
            <a:endParaRPr lang="en-GB" dirty="0"/>
          </a:p>
          <a:p>
            <a:pPr marL="0" indent="0">
              <a:buNone/>
            </a:pPr>
            <a:endParaRPr lang="en-GB" dirty="0"/>
          </a:p>
          <a:p>
            <a:pPr marL="0" indent="0">
              <a:buNone/>
            </a:pPr>
            <a:endParaRPr lang="en-GB" dirty="0"/>
          </a:p>
          <a:p>
            <a:pPr marL="0" indent="0">
              <a:buNone/>
            </a:pPr>
            <a:endParaRPr lang="en-GB" dirty="0"/>
          </a:p>
        </p:txBody>
      </p:sp>
      <p:graphicFrame>
        <p:nvGraphicFramePr>
          <p:cNvPr id="6" name="Table 5">
            <a:extLst>
              <a:ext uri="{FF2B5EF4-FFF2-40B4-BE49-F238E27FC236}">
                <a16:creationId xmlns:a16="http://schemas.microsoft.com/office/drawing/2014/main" id="{92AB8B62-2BA4-E175-1829-ABDA9B08FC65}"/>
              </a:ext>
            </a:extLst>
          </p:cNvPr>
          <p:cNvGraphicFramePr>
            <a:graphicFrameLocks noGrp="1"/>
          </p:cNvGraphicFramePr>
          <p:nvPr>
            <p:extLst>
              <p:ext uri="{D42A27DB-BD31-4B8C-83A1-F6EECF244321}">
                <p14:modId xmlns:p14="http://schemas.microsoft.com/office/powerpoint/2010/main" val="3842151219"/>
              </p:ext>
            </p:extLst>
          </p:nvPr>
        </p:nvGraphicFramePr>
        <p:xfrm>
          <a:off x="1118681" y="2893311"/>
          <a:ext cx="4677411" cy="1119570"/>
        </p:xfrm>
        <a:graphic>
          <a:graphicData uri="http://schemas.openxmlformats.org/drawingml/2006/table">
            <a:tbl>
              <a:tblPr firstRow="1" firstCol="1">
                <a:tableStyleId>{9D7B26C5-4107-4FEC-AEDC-1716B250A1EF}</a:tableStyleId>
              </a:tblPr>
              <a:tblGrid>
                <a:gridCol w="1614791">
                  <a:extLst>
                    <a:ext uri="{9D8B030D-6E8A-4147-A177-3AD203B41FA5}">
                      <a16:colId xmlns:a16="http://schemas.microsoft.com/office/drawing/2014/main" val="1813100599"/>
                    </a:ext>
                  </a:extLst>
                </a:gridCol>
                <a:gridCol w="612843">
                  <a:extLst>
                    <a:ext uri="{9D8B030D-6E8A-4147-A177-3AD203B41FA5}">
                      <a16:colId xmlns:a16="http://schemas.microsoft.com/office/drawing/2014/main" val="4214437778"/>
                    </a:ext>
                  </a:extLst>
                </a:gridCol>
                <a:gridCol w="1058094">
                  <a:extLst>
                    <a:ext uri="{9D8B030D-6E8A-4147-A177-3AD203B41FA5}">
                      <a16:colId xmlns:a16="http://schemas.microsoft.com/office/drawing/2014/main" val="2269497795"/>
                    </a:ext>
                  </a:extLst>
                </a:gridCol>
                <a:gridCol w="648931">
                  <a:extLst>
                    <a:ext uri="{9D8B030D-6E8A-4147-A177-3AD203B41FA5}">
                      <a16:colId xmlns:a16="http://schemas.microsoft.com/office/drawing/2014/main" val="3477221888"/>
                    </a:ext>
                  </a:extLst>
                </a:gridCol>
                <a:gridCol w="742752">
                  <a:extLst>
                    <a:ext uri="{9D8B030D-6E8A-4147-A177-3AD203B41FA5}">
                      <a16:colId xmlns:a16="http://schemas.microsoft.com/office/drawing/2014/main" val="307722159"/>
                    </a:ext>
                  </a:extLst>
                </a:gridCol>
              </a:tblGrid>
              <a:tr h="0">
                <a:tc>
                  <a:txBody>
                    <a:bodyPr/>
                    <a:lstStyle/>
                    <a:p>
                      <a:pPr>
                        <a:lnSpc>
                          <a:spcPct val="115000"/>
                        </a:lnSpc>
                        <a:spcAft>
                          <a:spcPts val="1000"/>
                        </a:spcAft>
                      </a:pPr>
                      <a:r>
                        <a:rPr lang="en-GB" sz="11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100">
                          <a:effectLst/>
                        </a:rPr>
                        <a:t>Effect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100">
                          <a:effectLst/>
                        </a:rPr>
                        <a:t>95% CI</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100">
                          <a:effectLst/>
                        </a:rPr>
                        <a:t>P value</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100">
                          <a:effectLst/>
                        </a:rPr>
                        <a:t>F Statistic</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6564765"/>
                  </a:ext>
                </a:extLst>
              </a:tr>
              <a:tr h="0">
                <a:tc>
                  <a:txBody>
                    <a:bodyPr/>
                    <a:lstStyle/>
                    <a:p>
                      <a:pPr>
                        <a:lnSpc>
                          <a:spcPct val="115000"/>
                        </a:lnSpc>
                        <a:spcAft>
                          <a:spcPts val="1000"/>
                        </a:spcAft>
                      </a:pPr>
                      <a:r>
                        <a:rPr lang="en-GB" sz="1100">
                          <a:effectLst/>
                        </a:rPr>
                        <a:t>Age completed education</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100" dirty="0">
                          <a:effectLst/>
                        </a:rPr>
                        <a:t>-0.027</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100">
                          <a:effectLst/>
                        </a:rPr>
                        <a:t>-0.056, -0.017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100">
                          <a:effectLst/>
                        </a:rPr>
                        <a:t>&lt;0.001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100">
                          <a:effectLst/>
                        </a:rPr>
                        <a:t>575.75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00572243"/>
                  </a:ext>
                </a:extLst>
              </a:tr>
              <a:tr h="0">
                <a:tc>
                  <a:txBody>
                    <a:bodyPr/>
                    <a:lstStyle/>
                    <a:p>
                      <a:pPr>
                        <a:lnSpc>
                          <a:spcPct val="115000"/>
                        </a:lnSpc>
                        <a:spcAft>
                          <a:spcPts val="1000"/>
                        </a:spcAft>
                      </a:pPr>
                      <a:r>
                        <a:rPr lang="en-GB" sz="1100">
                          <a:effectLst/>
                        </a:rPr>
                        <a:t>Standardised general cognitive ability score</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100" dirty="0">
                          <a:effectLst/>
                        </a:rPr>
                        <a:t>-0.026</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100">
                          <a:effectLst/>
                        </a:rPr>
                        <a:t>-0.044, -0.009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100">
                          <a:effectLst/>
                        </a:rPr>
                        <a:t>0.004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100" dirty="0">
                          <a:effectLst/>
                        </a:rPr>
                        <a:t>920.27</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19239905"/>
                  </a:ext>
                </a:extLst>
              </a:tr>
            </a:tbl>
          </a:graphicData>
        </a:graphic>
      </p:graphicFrame>
      <p:graphicFrame>
        <p:nvGraphicFramePr>
          <p:cNvPr id="7" name="Table 6">
            <a:extLst>
              <a:ext uri="{FF2B5EF4-FFF2-40B4-BE49-F238E27FC236}">
                <a16:creationId xmlns:a16="http://schemas.microsoft.com/office/drawing/2014/main" id="{40522063-708A-0746-FED3-AE2E20215B89}"/>
              </a:ext>
            </a:extLst>
          </p:cNvPr>
          <p:cNvGraphicFramePr>
            <a:graphicFrameLocks noGrp="1"/>
          </p:cNvGraphicFramePr>
          <p:nvPr>
            <p:extLst>
              <p:ext uri="{D42A27DB-BD31-4B8C-83A1-F6EECF244321}">
                <p14:modId xmlns:p14="http://schemas.microsoft.com/office/powerpoint/2010/main" val="2560716814"/>
              </p:ext>
            </p:extLst>
          </p:nvPr>
        </p:nvGraphicFramePr>
        <p:xfrm>
          <a:off x="1118682" y="4853348"/>
          <a:ext cx="4677410" cy="1119570"/>
        </p:xfrm>
        <a:graphic>
          <a:graphicData uri="http://schemas.openxmlformats.org/drawingml/2006/table">
            <a:tbl>
              <a:tblPr firstRow="1" firstCol="1">
                <a:tableStyleId>{9D7B26C5-4107-4FEC-AEDC-1716B250A1EF}</a:tableStyleId>
              </a:tblPr>
              <a:tblGrid>
                <a:gridCol w="1617345">
                  <a:extLst>
                    <a:ext uri="{9D8B030D-6E8A-4147-A177-3AD203B41FA5}">
                      <a16:colId xmlns:a16="http://schemas.microsoft.com/office/drawing/2014/main" val="1870823171"/>
                    </a:ext>
                  </a:extLst>
                </a:gridCol>
                <a:gridCol w="629920">
                  <a:extLst>
                    <a:ext uri="{9D8B030D-6E8A-4147-A177-3AD203B41FA5}">
                      <a16:colId xmlns:a16="http://schemas.microsoft.com/office/drawing/2014/main" val="1291762355"/>
                    </a:ext>
                  </a:extLst>
                </a:gridCol>
                <a:gridCol w="1076325">
                  <a:extLst>
                    <a:ext uri="{9D8B030D-6E8A-4147-A177-3AD203B41FA5}">
                      <a16:colId xmlns:a16="http://schemas.microsoft.com/office/drawing/2014/main" val="466621041"/>
                    </a:ext>
                  </a:extLst>
                </a:gridCol>
                <a:gridCol w="629920">
                  <a:extLst>
                    <a:ext uri="{9D8B030D-6E8A-4147-A177-3AD203B41FA5}">
                      <a16:colId xmlns:a16="http://schemas.microsoft.com/office/drawing/2014/main" val="1561245267"/>
                    </a:ext>
                  </a:extLst>
                </a:gridCol>
                <a:gridCol w="723900">
                  <a:extLst>
                    <a:ext uri="{9D8B030D-6E8A-4147-A177-3AD203B41FA5}">
                      <a16:colId xmlns:a16="http://schemas.microsoft.com/office/drawing/2014/main" val="2859276334"/>
                    </a:ext>
                  </a:extLst>
                </a:gridCol>
              </a:tblGrid>
              <a:tr h="0">
                <a:tc>
                  <a:txBody>
                    <a:bodyPr/>
                    <a:lstStyle/>
                    <a:p>
                      <a:pPr>
                        <a:lnSpc>
                          <a:spcPct val="115000"/>
                        </a:lnSpc>
                        <a:spcAft>
                          <a:spcPts val="1000"/>
                        </a:spcAft>
                      </a:pPr>
                      <a:r>
                        <a:rPr lang="en-GB" sz="11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100">
                          <a:effectLst/>
                        </a:rPr>
                        <a:t>Effect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100">
                          <a:effectLst/>
                        </a:rPr>
                        <a:t>95% CI</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100">
                          <a:effectLst/>
                        </a:rPr>
                        <a:t>P value</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100">
                          <a:effectLst/>
                        </a:rPr>
                        <a:t>F Statistic</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13443481"/>
                  </a:ext>
                </a:extLst>
              </a:tr>
              <a:tr h="0">
                <a:tc>
                  <a:txBody>
                    <a:bodyPr/>
                    <a:lstStyle/>
                    <a:p>
                      <a:pPr>
                        <a:lnSpc>
                          <a:spcPct val="115000"/>
                        </a:lnSpc>
                        <a:spcAft>
                          <a:spcPts val="1000"/>
                        </a:spcAft>
                      </a:pPr>
                      <a:r>
                        <a:rPr lang="en-GB" sz="1100">
                          <a:effectLst/>
                        </a:rPr>
                        <a:t>Age completed education</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100">
                          <a:effectLst/>
                        </a:rPr>
                        <a:t>-0.041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100">
                          <a:effectLst/>
                        </a:rPr>
                        <a:t>-0.064, -0.017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100">
                          <a:effectLst/>
                        </a:rPr>
                        <a:t>0.001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100">
                          <a:effectLst/>
                        </a:rPr>
                        <a:t>83.29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76415621"/>
                  </a:ext>
                </a:extLst>
              </a:tr>
              <a:tr h="0">
                <a:tc>
                  <a:txBody>
                    <a:bodyPr/>
                    <a:lstStyle/>
                    <a:p>
                      <a:pPr>
                        <a:lnSpc>
                          <a:spcPct val="115000"/>
                        </a:lnSpc>
                        <a:spcAft>
                          <a:spcPts val="1000"/>
                        </a:spcAft>
                      </a:pPr>
                      <a:r>
                        <a:rPr lang="en-GB" sz="1100">
                          <a:effectLst/>
                        </a:rPr>
                        <a:t>Standardised general cognitive ability score</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100">
                          <a:effectLst/>
                        </a:rPr>
                        <a:t>0.049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100">
                          <a:effectLst/>
                        </a:rPr>
                        <a:t>-0.005, 0.102</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100">
                          <a:effectLst/>
                        </a:rPr>
                        <a:t>0.075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100" dirty="0">
                          <a:effectLst/>
                        </a:rPr>
                        <a:t>83.91</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37861686"/>
                  </a:ext>
                </a:extLst>
              </a:tr>
            </a:tbl>
          </a:graphicData>
        </a:graphic>
      </p:graphicFrame>
      <p:sp>
        <p:nvSpPr>
          <p:cNvPr id="9" name="TextBox 8">
            <a:extLst>
              <a:ext uri="{FF2B5EF4-FFF2-40B4-BE49-F238E27FC236}">
                <a16:creationId xmlns:a16="http://schemas.microsoft.com/office/drawing/2014/main" id="{66ADF084-813C-C9A6-247C-B9679B019A5B}"/>
              </a:ext>
            </a:extLst>
          </p:cNvPr>
          <p:cNvSpPr txBox="1"/>
          <p:nvPr/>
        </p:nvSpPr>
        <p:spPr>
          <a:xfrm>
            <a:off x="6167336" y="1733794"/>
            <a:ext cx="2749471" cy="1600438"/>
          </a:xfrm>
          <a:prstGeom prst="rect">
            <a:avLst/>
          </a:prstGeom>
          <a:noFill/>
          <a:ln w="19050">
            <a:solidFill>
              <a:srgbClr val="0070C0"/>
            </a:solidFill>
          </a:ln>
        </p:spPr>
        <p:txBody>
          <a:bodyPr wrap="none" rtlCol="0">
            <a:spAutoFit/>
          </a:bodyPr>
          <a:lstStyle/>
          <a:p>
            <a:r>
              <a:rPr lang="en-GB" sz="1400" dirty="0"/>
              <a:t>Data:</a:t>
            </a:r>
          </a:p>
          <a:p>
            <a:pPr marL="285750" indent="-285750">
              <a:buFont typeface="Arial" panose="020B0604020202020204" pitchFamily="34" charset="0"/>
              <a:buChar char="•"/>
            </a:pPr>
            <a:r>
              <a:rPr lang="en-GB" sz="1400" dirty="0"/>
              <a:t>UK Biobank</a:t>
            </a:r>
          </a:p>
          <a:p>
            <a:pPr marL="285750" indent="-285750">
              <a:buFont typeface="Arial" panose="020B0604020202020204" pitchFamily="34" charset="0"/>
              <a:buChar char="•"/>
            </a:pPr>
            <a:r>
              <a:rPr lang="en-GB" sz="1400" dirty="0"/>
              <a:t>N = 120,050</a:t>
            </a:r>
          </a:p>
          <a:p>
            <a:pPr marL="285750" indent="-285750">
              <a:buFont typeface="Arial" panose="020B0604020202020204" pitchFamily="34" charset="0"/>
              <a:buChar char="•"/>
            </a:pPr>
            <a:r>
              <a:rPr lang="en-GB" sz="1400" dirty="0"/>
              <a:t>European individuals with</a:t>
            </a:r>
          </a:p>
          <a:p>
            <a:r>
              <a:rPr lang="en-GB" sz="1400" dirty="0"/>
              <a:t>      observations on all variables</a:t>
            </a:r>
          </a:p>
          <a:p>
            <a:pPr marL="285750" indent="-285750">
              <a:buFont typeface="Arial" panose="020B0604020202020204" pitchFamily="34" charset="0"/>
              <a:buChar char="•"/>
            </a:pPr>
            <a:r>
              <a:rPr lang="en-GB" sz="1400" dirty="0"/>
              <a:t>Instruments are scores from </a:t>
            </a:r>
          </a:p>
          <a:p>
            <a:r>
              <a:rPr lang="en-GB" sz="1400" dirty="0"/>
              <a:t>      non UK Biobank GWAS</a:t>
            </a:r>
          </a:p>
        </p:txBody>
      </p:sp>
    </p:spTree>
    <p:extLst>
      <p:ext uri="{BB962C8B-B14F-4D97-AF65-F5344CB8AC3E}">
        <p14:creationId xmlns:p14="http://schemas.microsoft.com/office/powerpoint/2010/main" val="501893594"/>
      </p:ext>
    </p:extLst>
  </p:cSld>
  <p:clrMapOvr>
    <a:masterClrMapping/>
  </p:clrMapOvr>
  <p:transition spd="med"/>
</p:sld>
</file>

<file path=ppt/theme/theme1.xml><?xml version="1.0" encoding="utf-8"?>
<a:theme xmlns:a="http://schemas.openxmlformats.org/drawingml/2006/main" name="EU WARM GRAY Powerpoint Template">
  <a:themeElements>
    <a:clrScheme name="MRC">
      <a:dk1>
        <a:sysClr val="windowText" lastClr="000000"/>
      </a:dk1>
      <a:lt1>
        <a:sysClr val="window" lastClr="FFFFFF"/>
      </a:lt1>
      <a:dk2>
        <a:srgbClr val="21677E"/>
      </a:dk2>
      <a:lt2>
        <a:srgbClr val="EEECE1"/>
      </a:lt2>
      <a:accent1>
        <a:srgbClr val="8A7967"/>
      </a:accent1>
      <a:accent2>
        <a:srgbClr val="21677E"/>
      </a:accent2>
      <a:accent3>
        <a:srgbClr val="6A3B77"/>
      </a:accent3>
      <a:accent4>
        <a:srgbClr val="822F5A"/>
      </a:accent4>
      <a:accent5>
        <a:srgbClr val="D07232"/>
      </a:accent5>
      <a:accent6>
        <a:srgbClr val="B5D334"/>
      </a:accent6>
      <a:hlink>
        <a:srgbClr val="21677E"/>
      </a:hlink>
      <a:folHlink>
        <a:srgbClr val="6A3B7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 charset="0"/>
          </a:defRPr>
        </a:defPPr>
      </a:lstStyle>
    </a:lnDef>
  </a:objectDefaults>
  <a:extraClrSchemeLst>
    <a:extraClrScheme>
      <a:clrScheme name="Powerpoint_template_CT_WG10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owerpoint_template_CT_WG10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Powerpoint_template_CT_WG10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owerpoint_template_CT_WG10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owerpoint_template_CT_WG10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owerpoint_template_CT_WG10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Powerpoint_template_CT_WG10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Lecture 2 - IV assumptions" id="{11678C8C-9008-2342-8BBE-F740866B0FB9}" vid="{742D58C7-5E1C-3D4F-8BBD-DC50CBCDCD7D}"/>
    </a:ext>
  </a:extLst>
</a:theme>
</file>

<file path=ppt/theme/theme2.xml><?xml version="1.0" encoding="utf-8"?>
<a:theme xmlns:a="http://schemas.openxmlformats.org/drawingml/2006/main" name="MRC slides template">
  <a:themeElements>
    <a:clrScheme name="MRC">
      <a:dk1>
        <a:sysClr val="windowText" lastClr="000000"/>
      </a:dk1>
      <a:lt1>
        <a:sysClr val="window" lastClr="FFFFFF"/>
      </a:lt1>
      <a:dk2>
        <a:srgbClr val="21677E"/>
      </a:dk2>
      <a:lt2>
        <a:srgbClr val="EEECE1"/>
      </a:lt2>
      <a:accent1>
        <a:srgbClr val="8A7967"/>
      </a:accent1>
      <a:accent2>
        <a:srgbClr val="21677E"/>
      </a:accent2>
      <a:accent3>
        <a:srgbClr val="6A3B77"/>
      </a:accent3>
      <a:accent4>
        <a:srgbClr val="822F5A"/>
      </a:accent4>
      <a:accent5>
        <a:srgbClr val="D07232"/>
      </a:accent5>
      <a:accent6>
        <a:srgbClr val="B5D334"/>
      </a:accent6>
      <a:hlink>
        <a:srgbClr val="21677E"/>
      </a:hlink>
      <a:folHlink>
        <a:srgbClr val="6A3B7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 charset="0"/>
          </a:defRPr>
        </a:defPPr>
      </a:lstStyle>
    </a:lnDef>
  </a:objectDefaults>
  <a:extraClrSchemeLst>
    <a:extraClrScheme>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RC slides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RC slides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RC slides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RC slide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RC slide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RC slide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Lecture 2 - IV assumptions" id="{11678C8C-9008-2342-8BBE-F740866B0FB9}" vid="{12BC6C37-114B-904D-B011-C7AEF80D82D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15916</TotalTime>
  <Words>1639</Words>
  <Application>Microsoft Macintosh PowerPoint</Application>
  <PresentationFormat>On-screen Show (4:3)</PresentationFormat>
  <Paragraphs>394</Paragraphs>
  <Slides>37</Slides>
  <Notes>14</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37</vt:i4>
      </vt:variant>
    </vt:vector>
  </HeadingPairs>
  <TitlesOfParts>
    <vt:vector size="44" baseType="lpstr">
      <vt:lpstr>Arial</vt:lpstr>
      <vt:lpstr>Calibri</vt:lpstr>
      <vt:lpstr>Cambria Math</vt:lpstr>
      <vt:lpstr>Times</vt:lpstr>
      <vt:lpstr>Verdana</vt:lpstr>
      <vt:lpstr>EU WARM GRAY Powerpoint Template</vt:lpstr>
      <vt:lpstr>MRC slides template</vt:lpstr>
      <vt:lpstr>PowerPoint Presentation</vt:lpstr>
      <vt:lpstr>Mendelian Randomization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Mendelian Randomization</vt:lpstr>
      <vt:lpstr>Mendelian Randomization</vt:lpstr>
      <vt:lpstr>Mendelian Randomization</vt:lpstr>
      <vt:lpstr>Mendelian Randomization</vt:lpstr>
      <vt:lpstr>Mendelian Randomization</vt:lpstr>
      <vt:lpstr>Estimation with individual level data</vt:lpstr>
      <vt:lpstr>Estimation with individual level data</vt:lpstr>
      <vt:lpstr>Estimation with individual level data</vt:lpstr>
      <vt:lpstr>Estimation with GWAS summary statistics</vt:lpstr>
      <vt:lpstr>IVW estimation</vt:lpstr>
      <vt:lpstr>Assessing heterogeneity</vt:lpstr>
      <vt:lpstr>Understanding heterogeneity</vt:lpstr>
      <vt:lpstr>Mendelian Randomization</vt:lpstr>
      <vt:lpstr>Median-based estimation</vt:lpstr>
      <vt:lpstr>Weighted Mode</vt:lpstr>
      <vt:lpstr>Multivariable Mendelian Randomization</vt:lpstr>
      <vt:lpstr>What is Multivariable Mendelian Randomization?</vt:lpstr>
      <vt:lpstr>Assumptions of MVMR</vt:lpstr>
      <vt:lpstr>Instrument strength in MVMR</vt:lpstr>
      <vt:lpstr>Application of MVMR: The effect of education and IQ on smoking behaviour</vt:lpstr>
      <vt:lpstr>Application of MVMR: The effect of education and IQ on smoking behaviour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Eleanor Sanderson</dc:creator>
  <cp:lastModifiedBy>Eleanor Sanderson</cp:lastModifiedBy>
  <cp:revision>96</cp:revision>
  <dcterms:created xsi:type="dcterms:W3CDTF">2019-03-05T10:49:45Z</dcterms:created>
  <dcterms:modified xsi:type="dcterms:W3CDTF">2023-11-07T12:54:08Z</dcterms:modified>
</cp:coreProperties>
</file>