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785" r:id="rId3"/>
    <p:sldId id="786" r:id="rId4"/>
    <p:sldId id="803" r:id="rId5"/>
    <p:sldId id="798" r:id="rId6"/>
    <p:sldId id="259" r:id="rId7"/>
    <p:sldId id="272" r:id="rId8"/>
    <p:sldId id="799" r:id="rId9"/>
    <p:sldId id="810" r:id="rId10"/>
    <p:sldId id="280" r:id="rId11"/>
    <p:sldId id="265" r:id="rId12"/>
    <p:sldId id="271" r:id="rId13"/>
    <p:sldId id="257" r:id="rId14"/>
    <p:sldId id="361" r:id="rId15"/>
    <p:sldId id="366" r:id="rId16"/>
    <p:sldId id="362" r:id="rId17"/>
    <p:sldId id="367" r:id="rId18"/>
    <p:sldId id="368" r:id="rId19"/>
    <p:sldId id="314" r:id="rId20"/>
    <p:sldId id="800" r:id="rId21"/>
    <p:sldId id="795" r:id="rId22"/>
    <p:sldId id="796" r:id="rId23"/>
    <p:sldId id="758" r:id="rId24"/>
    <p:sldId id="759" r:id="rId25"/>
    <p:sldId id="781" r:id="rId26"/>
    <p:sldId id="761" r:id="rId27"/>
    <p:sldId id="782" r:id="rId28"/>
    <p:sldId id="762" r:id="rId29"/>
    <p:sldId id="763" r:id="rId30"/>
    <p:sldId id="764" r:id="rId31"/>
    <p:sldId id="325" r:id="rId32"/>
    <p:sldId id="327" r:id="rId33"/>
    <p:sldId id="326" r:id="rId34"/>
    <p:sldId id="381" r:id="rId35"/>
    <p:sldId id="323" r:id="rId36"/>
    <p:sldId id="264" r:id="rId37"/>
    <p:sldId id="349" r:id="rId38"/>
    <p:sldId id="289" r:id="rId39"/>
    <p:sldId id="298" r:id="rId40"/>
    <p:sldId id="262" r:id="rId41"/>
    <p:sldId id="811" r:id="rId42"/>
    <p:sldId id="396" r:id="rId43"/>
    <p:sldId id="408" r:id="rId44"/>
    <p:sldId id="409" r:id="rId45"/>
    <p:sldId id="410" r:id="rId46"/>
    <p:sldId id="411" r:id="rId47"/>
    <p:sldId id="805" r:id="rId48"/>
    <p:sldId id="270" r:id="rId49"/>
    <p:sldId id="273" r:id="rId50"/>
    <p:sldId id="274" r:id="rId51"/>
    <p:sldId id="266" r:id="rId52"/>
    <p:sldId id="806" r:id="rId53"/>
    <p:sldId id="383" r:id="rId54"/>
    <p:sldId id="389" r:id="rId55"/>
    <p:sldId id="393" r:id="rId56"/>
    <p:sldId id="797" r:id="rId57"/>
    <p:sldId id="397" r:id="rId58"/>
    <p:sldId id="392" r:id="rId59"/>
    <p:sldId id="399" r:id="rId60"/>
    <p:sldId id="398" r:id="rId61"/>
    <p:sldId id="808" r:id="rId62"/>
    <p:sldId id="807" r:id="rId63"/>
    <p:sldId id="812" r:id="rId64"/>
    <p:sldId id="809" r:id="rId65"/>
    <p:sldId id="813" r:id="rId66"/>
    <p:sldId id="814" r:id="rId6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72540299871422"/>
          <c:y val="0.17171296296296296"/>
          <c:w val="0.77360185746012522"/>
          <c:h val="0.6427621026538349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Sheet1!$E$9</c:f>
              <c:strCache>
                <c:ptCount val="1"/>
                <c:pt idx="0">
                  <c:v>When CA?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Sheet1!$D$10:$D$16</c:f>
              <c:numCache>
                <c:formatCode>General</c:formatCode>
                <c:ptCount val="7"/>
                <c:pt idx="0">
                  <c:v>100000</c:v>
                </c:pt>
                <c:pt idx="1">
                  <c:v>200000</c:v>
                </c:pt>
                <c:pt idx="2">
                  <c:v>500000</c:v>
                </c:pt>
                <c:pt idx="3">
                  <c:v>1000000</c:v>
                </c:pt>
                <c:pt idx="4">
                  <c:v>5000000</c:v>
                </c:pt>
                <c:pt idx="5">
                  <c:v>10000000</c:v>
                </c:pt>
                <c:pt idx="6">
                  <c:v>50000000</c:v>
                </c:pt>
              </c:numCache>
            </c:numRef>
          </c:xVal>
          <c:yVal>
            <c:numRef>
              <c:f>Sheet1!$E$10:$E$16</c:f>
              <c:numCache>
                <c:formatCode>General</c:formatCode>
                <c:ptCount val="7"/>
                <c:pt idx="0">
                  <c:v>1523.7107857668957</c:v>
                </c:pt>
                <c:pt idx="1">
                  <c:v>1493.7107857668957</c:v>
                </c:pt>
                <c:pt idx="2">
                  <c:v>1454.0529429202747</c:v>
                </c:pt>
                <c:pt idx="3">
                  <c:v>1424.0529429202747</c:v>
                </c:pt>
                <c:pt idx="4">
                  <c:v>1354.3951000736538</c:v>
                </c:pt>
                <c:pt idx="5">
                  <c:v>1324.3951000736538</c:v>
                </c:pt>
                <c:pt idx="6">
                  <c:v>1254.7372572270328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6A6-44DB-8896-A6DFA91B611D}"/>
            </c:ext>
          </c:extLst>
        </c:ser>
        <c:ser>
          <c:idx val="1"/>
          <c:order val="1"/>
          <c:tx>
            <c:strRef>
              <c:f>Sheet1!$F$9</c:f>
              <c:strCache>
                <c:ptCount val="1"/>
                <c:pt idx="0">
                  <c:v>When IA?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Sheet1!$D$10:$D$16</c:f>
              <c:numCache>
                <c:formatCode>General</c:formatCode>
                <c:ptCount val="7"/>
                <c:pt idx="0">
                  <c:v>100000</c:v>
                </c:pt>
                <c:pt idx="1">
                  <c:v>200000</c:v>
                </c:pt>
                <c:pt idx="2">
                  <c:v>500000</c:v>
                </c:pt>
                <c:pt idx="3">
                  <c:v>1000000</c:v>
                </c:pt>
                <c:pt idx="4">
                  <c:v>5000000</c:v>
                </c:pt>
                <c:pt idx="5">
                  <c:v>10000000</c:v>
                </c:pt>
                <c:pt idx="6">
                  <c:v>50000000</c:v>
                </c:pt>
              </c:numCache>
            </c:numRef>
          </c:xVal>
          <c:yVal>
            <c:numRef>
              <c:f>Sheet1!$F$10:$F$16</c:f>
              <c:numCache>
                <c:formatCode>General</c:formatCode>
                <c:ptCount val="7"/>
                <c:pt idx="0">
                  <c:v>1140.0280908074053</c:v>
                </c:pt>
                <c:pt idx="1">
                  <c:v>1086.9280908074052</c:v>
                </c:pt>
                <c:pt idx="2">
                  <c:v>1016.7337089688863</c:v>
                </c:pt>
                <c:pt idx="3">
                  <c:v>963.63370896888637</c:v>
                </c:pt>
                <c:pt idx="4">
                  <c:v>840.33932713036711</c:v>
                </c:pt>
                <c:pt idx="5">
                  <c:v>787.2393271303672</c:v>
                </c:pt>
                <c:pt idx="6">
                  <c:v>663.9449452918484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6A6-44DB-8896-A6DFA91B6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9373616"/>
        <c:axId val="319368696"/>
      </c:scatterChart>
      <c:valAx>
        <c:axId val="319373616"/>
        <c:scaling>
          <c:logBase val="10"/>
          <c:orientation val="minMax"/>
          <c:min val="1000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How many people in your hometown?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.00E+00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9368696"/>
        <c:crosses val="autoZero"/>
        <c:crossBetween val="midCat"/>
      </c:valAx>
      <c:valAx>
        <c:axId val="319368696"/>
        <c:scaling>
          <c:orientation val="minMax"/>
          <c:min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Year when your CA or IA lived</a:t>
                </a:r>
              </a:p>
            </c:rich>
          </c:tx>
          <c:layout>
            <c:manualLayout>
              <c:xMode val="edge"/>
              <c:yMode val="edge"/>
              <c:x val="4.1614414937027777E-2"/>
              <c:y val="0.135995982371592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93736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935406030573168"/>
          <c:y val="3.0060870050818117E-2"/>
          <c:w val="0.38101565691746536"/>
          <c:h val="0.134993933301857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246BA-C88B-48E3-A75C-513973A83123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BD791-87DA-47DE-9900-BD9C737AC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0122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A5BA9D9-F701-422C-A690-82CC191DFC22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4480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06BB050-0AA5-4EB1-89A0-BDD8DBA30582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768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463B4-940E-4D3E-B387-54ACBF08CE73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65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Il viola è non khoisan, il rosso sono gli aplogruppi presenti nelle prime popolazioni che hanno fatto l’out of africa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La maggiore variabilità dell’aplogruppo è in africa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793697-333D-4CC6-BBC5-6840278468D8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t-EE" dirty="0">
              <a:latin typeface="Calibri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AB48AE-B4ED-434C-98C0-6FD11632603A}" type="slidenum">
              <a:rPr lang="et-EE"/>
              <a:pPr eaLnBrk="1" hangingPunct="1"/>
              <a:t>31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0840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t-EE" dirty="0">
              <a:latin typeface="Calibri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AB48AE-B4ED-434C-98C0-6FD11632603A}" type="slidenum">
              <a:rPr lang="et-EE"/>
              <a:pPr eaLnBrk="1" hangingPunct="1"/>
              <a:t>32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0840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t-EE" dirty="0">
              <a:latin typeface="Calibri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AB48AE-B4ED-434C-98C0-6FD11632603A}" type="slidenum">
              <a:rPr lang="et-EE"/>
              <a:pPr eaLnBrk="1" hangingPunct="1"/>
              <a:t>33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0840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t-EE" dirty="0">
              <a:latin typeface="Calibri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AB48AE-B4ED-434C-98C0-6FD11632603A}" type="slidenum">
              <a:rPr lang="et-EE"/>
              <a:pPr eaLnBrk="1" hangingPunct="1"/>
              <a:t>34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26961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9C7B4D56-234A-4534-83B1-FBAED0A18494}" type="slidenum">
              <a:rPr lang="en-US" altLang="en-US" smtClean="0">
                <a:latin typeface="Arial" charset="0"/>
              </a:rPr>
              <a:pPr/>
              <a:t>42</a:t>
            </a:fld>
            <a:endParaRPr lang="en-US" altLang="en-US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658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4CB806C-2ABA-07A1-E058-10C8AE32E7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DE54C0C-7B7E-D8C8-6A50-49E7BD95E2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1AD3A171-A39D-72FB-27FC-50C44D03D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7781242-FA46-4ECE-B5D1-54237FB39B55}" type="slidenum">
              <a:rPr lang="en-US" altLang="en-US">
                <a:latin typeface="Calibri" panose="020F0502020204030204" pitchFamily="34" charset="0"/>
              </a:rPr>
              <a:pPr/>
              <a:t>53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3DC415D0-13CA-D3B4-69B9-CC4BD866BC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C94D959E-9CB3-C127-98FF-813057B38F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82737AF4-0440-5E83-958F-D94E6C0833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C5430F-1268-4693-86C5-DC077743A537}" type="slidenum">
              <a:rPr lang="en-US" altLang="en-US">
                <a:latin typeface="Calibri" panose="020F0502020204030204" pitchFamily="34" charset="0"/>
              </a:rPr>
              <a:pPr/>
              <a:t>54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DF908-FDB8-A073-B9FE-142B9B0D7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FF22581-C301-0833-2129-3E0A6DD49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063D9C-950E-7E73-1D2F-CDD5B2F05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ABBA9A9-1C0C-8F33-2598-AF8D80C3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7A5D5B-7B15-D618-E3F5-85C2349B4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E33E20-0FA8-E7B3-B50C-999BFD5C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41B68C-E2A1-5781-E487-6E6183041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81E41D-D14A-3876-36C8-4C5B848F9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282209-7197-2F13-BCA5-56941120F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A99811-56B7-5170-60F1-EF883DC2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530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FD9C0A-F31A-F474-E03B-875E15658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B5516A-90D3-E808-94C9-BD12045C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B98532-3A5D-88F0-D14B-0F675D7B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6EFCE1-682C-840F-1AED-7139D8C39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CFE38C-BAEB-F3ED-0FED-E8FFAF24A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05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678DD0-9992-FE33-FAB6-BFDF6CE63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77EDD7-8DA7-FA0B-B1F0-81D4077419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231D33D-6141-DFA5-5461-81324810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2C5E2E-1968-4D86-3DB9-2DF4E3D53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1B03C48-21E4-5AE4-00E9-746E4D879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A8B3818-AC05-8C9C-A216-8304789CE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3386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B8F9E2-C887-1798-211C-885B41FB5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5E82034-B800-C3F0-1235-ACC0EC0F1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6CBCC10-9AB6-3095-5252-B0673FE6D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CD1E1F5-DB75-3F34-062A-256143F999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DD356F1-1CCF-6FCE-F52E-C379091AA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D8B368C-F022-24A0-A40F-6EAF571C9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E096C8A-6194-D0C8-22FF-C997E36E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6F44D76-80BF-EBFE-139E-7988DADC9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0633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5F52BE-CB8B-55C3-C3C9-CDD19337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E06AD14-CBBD-6F8F-9C91-3497D445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05C266D-329A-07CC-B99E-03446A557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15CA3A9-A042-F0FB-C0A7-50584AA29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1768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2E56D1-8326-E03F-27A9-BF92E3111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4B523CA-1666-4640-CF4A-A95953B7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30F8550-5A3B-8AC5-D2CE-E0DBD076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632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75DF4F-FC5D-FE90-F818-939558678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A3A2ED-763E-C9DF-AFCD-68CB531DA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2C28724-FDC1-6956-FA66-AED7EF1B4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AA6AC23-FA38-D2CB-5720-84A4FC448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EBB167A-A2B5-262C-8620-B6C011A75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39EA00-84ED-55A0-B9E5-5562BFFD7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910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BB4831-CFC3-CF38-9AF4-240B610CA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7F6F6F1-A62C-2478-A45F-3A62B575D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F41586A-FBAF-63A1-81B1-E840F7617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DD49C15-6F4B-16B1-27ED-D004D1954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EC8052-A89D-87C6-FCD7-AF889F70C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D6D212C-B202-FD91-ACF6-6D6325680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929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44BAF1-F16B-E0DE-FF8B-9A899C3EB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FF385C0-7E99-EFA7-54A8-23A36EA24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5E509A4-432C-9BB9-5B31-C85D448C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FDE6FC-5CFD-B65C-C53F-677C0309F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B71F9E-D80A-BFCF-6DFA-5E1928C30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486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B57CE2D-5A2E-31E8-62FC-6DDD669FEC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8919BD0-8219-2E05-B5CF-CAD6C80C4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696B41-A09E-2912-0C15-F337579DF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CC8F132-82F4-FC4A-98D2-075E9BA84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0E0330-6B73-745E-7FD9-A5940C3C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176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4704"/>
          </a:xfrm>
          <a:solidFill>
            <a:srgbClr val="FFFF79"/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t-E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35361" y="980728"/>
            <a:ext cx="11522207" cy="5688632"/>
          </a:xfrm>
          <a:prstGeom prst="rect">
            <a:avLst/>
          </a:prstGeom>
        </p:spPr>
        <p:txBody>
          <a:bodyPr/>
          <a:lstStyle>
            <a:lvl1pPr marL="0" indent="0">
              <a:defRPr/>
            </a:lvl1pPr>
            <a:lvl2pPr marL="0" indent="0">
              <a:buFont typeface="Wingdings" pitchFamily="2" charset="2"/>
              <a:buNone/>
              <a:defRPr sz="2400"/>
            </a:lvl2pPr>
            <a:lvl3pPr marL="0" indent="0">
              <a:buNone/>
              <a:defRPr sz="2200"/>
            </a:lvl3pPr>
            <a:lvl4pPr marL="0" indent="0">
              <a:buNone/>
              <a:defRPr sz="20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05960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AFAF22E-F2A4-E8CC-AC26-AB39A143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C7DAF8-0596-64F9-6F14-9C0D2F0D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7CEB1F-23B5-A1C2-4469-F3BCC6DACC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2E059-4920-43C5-95B8-13EA6291FD75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001A1A-9713-BD78-F923-309B32291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3024FB-CBAD-6995-8585-37F9B3FF5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4DE38-BF20-4AAA-B64E-0009D27BB9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40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4A575B-D7E1-1633-3B31-0980EDEF3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286034" cy="2387600"/>
          </a:xfrm>
        </p:spPr>
        <p:txBody>
          <a:bodyPr>
            <a:normAutofit/>
          </a:bodyPr>
          <a:lstStyle/>
          <a:p>
            <a:r>
              <a:rPr lang="en-US" sz="4000" b="0" dirty="0">
                <a:effectLst/>
                <a:latin typeface="+mn-lt"/>
              </a:rPr>
              <a:t>Genetic relatedness, Genetic ancestry, Assortative mating</a:t>
            </a:r>
            <a:endParaRPr lang="it-IT" sz="4000" dirty="0">
              <a:latin typeface="+mn-lt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D2C6D94-7B1C-381A-B3D9-2A327B8C4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0831"/>
            <a:ext cx="9144000" cy="1655762"/>
          </a:xfrm>
        </p:spPr>
        <p:txBody>
          <a:bodyPr/>
          <a:lstStyle/>
          <a:p>
            <a:r>
              <a:rPr lang="it-IT" dirty="0"/>
              <a:t>Luca Pagani</a:t>
            </a:r>
          </a:p>
          <a:p>
            <a:r>
              <a:rPr lang="it-IT" dirty="0" err="1"/>
              <a:t>Molecular</a:t>
            </a:r>
            <a:r>
              <a:rPr lang="it-IT" dirty="0"/>
              <a:t> </a:t>
            </a:r>
            <a:r>
              <a:rPr lang="it-IT" dirty="0" err="1"/>
              <a:t>Anthropologist</a:t>
            </a:r>
            <a:r>
              <a:rPr lang="it-IT" dirty="0"/>
              <a:t>, University of Padova</a:t>
            </a:r>
          </a:p>
          <a:p>
            <a:r>
              <a:rPr lang="it-IT" dirty="0"/>
              <a:t>8 November 2023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B3AD16B-407D-E207-4183-1504E7391206}"/>
              </a:ext>
            </a:extLst>
          </p:cNvPr>
          <p:cNvSpPr txBox="1"/>
          <p:nvPr/>
        </p:nvSpPr>
        <p:spPr>
          <a:xfrm>
            <a:off x="3939702" y="608890"/>
            <a:ext cx="72544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kern="1400" spc="-50" dirty="0">
                <a:effectLst/>
                <a:ea typeface="Yu Gothic Light" panose="020B0300000000000000" pitchFamily="34" charset="-128"/>
              </a:rPr>
              <a:t>Bootcamp and Kick-off meeting</a:t>
            </a:r>
            <a:endParaRPr lang="it-IT" sz="3600" kern="1400" spc="-50" dirty="0">
              <a:effectLst/>
              <a:ea typeface="Yu Gothic Light" panose="020B0300000000000000" pitchFamily="34" charset="-128"/>
            </a:endParaRPr>
          </a:p>
          <a:p>
            <a:pPr algn="ctr"/>
            <a:r>
              <a:rPr lang="en-GB" sz="2000" dirty="0">
                <a:effectLst/>
                <a:ea typeface="Calibri" panose="020F0502020204030204" pitchFamily="34" charset="0"/>
              </a:rPr>
              <a:t>San </a:t>
            </a:r>
            <a:r>
              <a:rPr lang="en-GB" sz="2000" dirty="0" err="1">
                <a:effectLst/>
                <a:ea typeface="Calibri" panose="020F0502020204030204" pitchFamily="34" charset="0"/>
              </a:rPr>
              <a:t>Servolo</a:t>
            </a:r>
            <a:r>
              <a:rPr lang="en-GB" sz="2000" dirty="0">
                <a:effectLst/>
                <a:ea typeface="Calibri" panose="020F0502020204030204" pitchFamily="34" charset="0"/>
              </a:rPr>
              <a:t>, Venice</a:t>
            </a:r>
            <a:endParaRPr lang="it-IT" sz="20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B0FB62C-4E41-DFA5-1733-F6FBD2BD1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2352" y="0"/>
            <a:ext cx="3892703" cy="186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3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Three sequences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000376" y="5732463"/>
            <a:ext cx="6048375" cy="0"/>
          </a:xfrm>
          <a:prstGeom prst="line">
            <a:avLst/>
          </a:prstGeom>
          <a:ln w="63500">
            <a:solidFill>
              <a:srgbClr val="1F3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00376" y="4581525"/>
            <a:ext cx="6048375" cy="0"/>
          </a:xfrm>
          <a:prstGeom prst="line">
            <a:avLst/>
          </a:prstGeom>
          <a:ln w="63500">
            <a:solidFill>
              <a:srgbClr val="1F3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7680325" y="4473575"/>
            <a:ext cx="215900" cy="2159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7667625" y="5626100"/>
            <a:ext cx="215900" cy="2159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367213" y="5626100"/>
            <a:ext cx="215900" cy="2159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2968626" y="1989138"/>
            <a:ext cx="6048375" cy="0"/>
          </a:xfrm>
          <a:prstGeom prst="line">
            <a:avLst/>
          </a:prstGeom>
          <a:ln w="63500">
            <a:solidFill>
              <a:srgbClr val="1F3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884863" y="1881188"/>
            <a:ext cx="215900" cy="2159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6383339" y="4473575"/>
            <a:ext cx="217487" cy="215900"/>
          </a:xfrm>
          <a:prstGeom prst="ellipse">
            <a:avLst/>
          </a:prstGeom>
          <a:solidFill>
            <a:srgbClr val="087DE8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49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587409" y="137319"/>
            <a:ext cx="10026833" cy="762000"/>
          </a:xfrm>
        </p:spPr>
        <p:txBody>
          <a:bodyPr>
            <a:normAutofit/>
          </a:bodyPr>
          <a:lstStyle/>
          <a:p>
            <a:r>
              <a:rPr lang="en-GB" altLang="en-US" dirty="0"/>
              <a:t>A common ancestor – what does it tell us?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000376" y="5732463"/>
            <a:ext cx="6048375" cy="0"/>
          </a:xfrm>
          <a:prstGeom prst="line">
            <a:avLst/>
          </a:prstGeom>
          <a:ln w="63500">
            <a:solidFill>
              <a:srgbClr val="1F3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00376" y="4581525"/>
            <a:ext cx="6048375" cy="0"/>
          </a:xfrm>
          <a:prstGeom prst="line">
            <a:avLst/>
          </a:prstGeom>
          <a:ln w="63500">
            <a:solidFill>
              <a:srgbClr val="1F3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7680325" y="4473575"/>
            <a:ext cx="215900" cy="2159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7667625" y="5626100"/>
            <a:ext cx="215900" cy="2159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367213" y="5626100"/>
            <a:ext cx="215900" cy="2159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2968626" y="1989138"/>
            <a:ext cx="6048375" cy="0"/>
          </a:xfrm>
          <a:prstGeom prst="line">
            <a:avLst/>
          </a:prstGeom>
          <a:ln w="63500">
            <a:solidFill>
              <a:srgbClr val="1F3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884863" y="1881188"/>
            <a:ext cx="215900" cy="2159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303838" y="3860800"/>
            <a:ext cx="144462" cy="1873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5456239" y="3860801"/>
            <a:ext cx="536575" cy="7207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5303839" y="1125538"/>
            <a:ext cx="136525" cy="2730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303839" y="1376364"/>
            <a:ext cx="420687" cy="6127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089525" y="3141663"/>
            <a:ext cx="215900" cy="2159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5080000" y="5013325"/>
            <a:ext cx="215900" cy="2159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5467350" y="1320800"/>
            <a:ext cx="215900" cy="2159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6383339" y="4473575"/>
            <a:ext cx="217487" cy="215900"/>
          </a:xfrm>
          <a:prstGeom prst="ellipse">
            <a:avLst/>
          </a:prstGeom>
          <a:solidFill>
            <a:srgbClr val="087DE8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5808663" y="4005263"/>
            <a:ext cx="215900" cy="215900"/>
          </a:xfrm>
          <a:prstGeom prst="ellipse">
            <a:avLst/>
          </a:prstGeom>
          <a:solidFill>
            <a:srgbClr val="087DE8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52929" y="1036420"/>
            <a:ext cx="46843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Molecular clock (mutation rate) is known,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so I can estimate the TMRCA*</a:t>
            </a:r>
          </a:p>
        </p:txBody>
      </p:sp>
      <p:sp>
        <p:nvSpPr>
          <p:cNvPr id="2" name="Rectangle 24">
            <a:extLst>
              <a:ext uri="{FF2B5EF4-FFF2-40B4-BE49-F238E27FC236}">
                <a16:creationId xmlns:a16="http://schemas.microsoft.com/office/drawing/2014/main" id="{12CFD76D-7903-CD7B-D042-17F621FCD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2322" y="6155808"/>
            <a:ext cx="8384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*Time to the Most Recent Common Ancestor</a:t>
            </a:r>
          </a:p>
        </p:txBody>
      </p:sp>
    </p:spTree>
    <p:extLst>
      <p:ext uri="{BB962C8B-B14F-4D97-AF65-F5344CB8AC3E}">
        <p14:creationId xmlns:p14="http://schemas.microsoft.com/office/powerpoint/2010/main" val="255499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3C6245-6682-B4F0-05CA-9FC94D963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err="1"/>
              <a:t>Genetic</a:t>
            </a:r>
            <a:r>
              <a:rPr lang="it-IT" b="1" dirty="0"/>
              <a:t> </a:t>
            </a:r>
            <a:r>
              <a:rPr lang="it-IT" b="1" dirty="0" err="1"/>
              <a:t>Relatedness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715AE5-8ABD-86DF-C80C-54C4A855D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8791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err="1"/>
              <a:t>All</a:t>
            </a:r>
            <a:r>
              <a:rPr lang="it-IT" dirty="0"/>
              <a:t> living </a:t>
            </a:r>
            <a:r>
              <a:rPr lang="it-IT" dirty="0" err="1"/>
              <a:t>beings</a:t>
            </a:r>
            <a:r>
              <a:rPr lang="it-IT" dirty="0"/>
              <a:t> share common </a:t>
            </a:r>
            <a:r>
              <a:rPr lang="it-IT" dirty="0" err="1"/>
              <a:t>ancestor</a:t>
            </a:r>
            <a:r>
              <a:rPr lang="it-IT" u="sng" dirty="0" err="1"/>
              <a:t>s</a:t>
            </a:r>
            <a:endParaRPr lang="it-IT" u="sng" dirty="0"/>
          </a:p>
          <a:p>
            <a:pPr marL="0" indent="0" algn="ctr">
              <a:buNone/>
            </a:pPr>
            <a:r>
              <a:rPr lang="it-IT" dirty="0"/>
              <a:t>Some </a:t>
            </a:r>
            <a:r>
              <a:rPr lang="it-IT" dirty="0" err="1"/>
              <a:t>pairs</a:t>
            </a:r>
            <a:r>
              <a:rPr lang="it-IT" dirty="0"/>
              <a:t> of </a:t>
            </a:r>
            <a:r>
              <a:rPr lang="it-IT" dirty="0" err="1"/>
              <a:t>humans</a:t>
            </a:r>
            <a:r>
              <a:rPr lang="it-IT" dirty="0"/>
              <a:t> share common </a:t>
            </a:r>
            <a:r>
              <a:rPr lang="it-IT" dirty="0" err="1"/>
              <a:t>ancestors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lived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so long ago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b="1" dirty="0"/>
              <a:t>But </a:t>
            </a:r>
            <a:r>
              <a:rPr lang="it-IT" b="1" dirty="0" err="1"/>
              <a:t>what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an </a:t>
            </a:r>
            <a:r>
              <a:rPr lang="it-IT" b="1" dirty="0" err="1"/>
              <a:t>ancestor</a:t>
            </a:r>
            <a:r>
              <a:rPr lang="it-IT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89112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many ancestors?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84075" r="62323" b="1646"/>
          <a:stretch/>
        </p:blipFill>
        <p:spPr bwMode="auto">
          <a:xfrm>
            <a:off x="5771964" y="2852936"/>
            <a:ext cx="6480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84075" r="62323" b="1646"/>
          <a:stretch/>
        </p:blipFill>
        <p:spPr bwMode="auto">
          <a:xfrm>
            <a:off x="5505799" y="3756020"/>
            <a:ext cx="6480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84075" r="62323" b="1646"/>
          <a:stretch/>
        </p:blipFill>
        <p:spPr bwMode="auto">
          <a:xfrm>
            <a:off x="6168008" y="3752892"/>
            <a:ext cx="6480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84075" r="62323" b="1646"/>
          <a:stretch/>
        </p:blipFill>
        <p:spPr bwMode="auto">
          <a:xfrm>
            <a:off x="4843590" y="4618619"/>
            <a:ext cx="6480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84075" r="62323" b="1646"/>
          <a:stretch/>
        </p:blipFill>
        <p:spPr bwMode="auto">
          <a:xfrm>
            <a:off x="5505799" y="4615491"/>
            <a:ext cx="6480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84075" r="62323" b="1646"/>
          <a:stretch/>
        </p:blipFill>
        <p:spPr bwMode="auto">
          <a:xfrm>
            <a:off x="6153871" y="4617055"/>
            <a:ext cx="6480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84075" r="62323" b="1646"/>
          <a:stretch/>
        </p:blipFill>
        <p:spPr bwMode="auto">
          <a:xfrm>
            <a:off x="6816080" y="4613927"/>
            <a:ext cx="6480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6" t="84075" r="62323" b="1646"/>
          <a:stretch/>
        </p:blipFill>
        <p:spPr bwMode="auto">
          <a:xfrm>
            <a:off x="5987988" y="1988840"/>
            <a:ext cx="32403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363272" cy="5069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dirty="0"/>
              <a:t>Today -&gt; Me (1)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b="1" dirty="0">
                <a:solidFill>
                  <a:srgbClr val="FF0000"/>
                </a:solidFill>
              </a:rPr>
              <a:t>1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/>
              <a:t>Generation ago -&gt; My 2 parents (or 2^</a:t>
            </a:r>
            <a:r>
              <a:rPr lang="en-GB" sz="2400" b="1" dirty="0">
                <a:solidFill>
                  <a:srgbClr val="FF0000"/>
                </a:solidFill>
              </a:rPr>
              <a:t>1</a:t>
            </a:r>
            <a:r>
              <a:rPr lang="en-GB" sz="2400" dirty="0"/>
              <a:t>)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b="1" dirty="0">
                <a:solidFill>
                  <a:srgbClr val="FF0000"/>
                </a:solidFill>
              </a:rPr>
              <a:t>2</a:t>
            </a:r>
            <a:r>
              <a:rPr lang="en-GB" sz="2400" dirty="0"/>
              <a:t> Generations ago -&gt; My 4 grandparents (or 2^</a:t>
            </a:r>
            <a:r>
              <a:rPr lang="en-GB" sz="2400" b="1" dirty="0">
                <a:solidFill>
                  <a:srgbClr val="FF0000"/>
                </a:solidFill>
              </a:rPr>
              <a:t>2</a:t>
            </a:r>
            <a:r>
              <a:rPr lang="en-GB" sz="2400" dirty="0"/>
              <a:t>)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b="1" dirty="0">
                <a:solidFill>
                  <a:srgbClr val="FF0000"/>
                </a:solidFill>
              </a:rPr>
              <a:t>3 </a:t>
            </a:r>
            <a:r>
              <a:rPr lang="en-GB" sz="2400" dirty="0"/>
              <a:t>Generations ago -&gt; My 8 Great-grandparents (or 2^</a:t>
            </a:r>
            <a:r>
              <a:rPr lang="en-GB" sz="2400" b="1" dirty="0">
                <a:solidFill>
                  <a:srgbClr val="FF0000"/>
                </a:solidFill>
              </a:rPr>
              <a:t>3</a:t>
            </a:r>
            <a:r>
              <a:rPr lang="en-GB" sz="2400" dirty="0"/>
              <a:t>)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2400" b="1" dirty="0">
                <a:solidFill>
                  <a:srgbClr val="FF0000"/>
                </a:solidFill>
              </a:rPr>
              <a:t>How many </a:t>
            </a:r>
            <a:r>
              <a:rPr lang="en-GB" sz="2400" b="1" dirty="0"/>
              <a:t>ancestors </a:t>
            </a:r>
            <a:r>
              <a:rPr lang="en-GB" sz="2400" b="1" dirty="0">
                <a:solidFill>
                  <a:srgbClr val="FF0000"/>
                </a:solidFill>
              </a:rPr>
              <a:t>33</a:t>
            </a:r>
            <a:r>
              <a:rPr lang="en-GB" sz="2400" b="1" dirty="0"/>
              <a:t> generations (or ~1000 years) ago?</a:t>
            </a:r>
          </a:p>
          <a:p>
            <a:pPr marL="0" indent="0" algn="ctr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8403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Diploid mating, a realistic scenario!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332" y="1840272"/>
            <a:ext cx="7713487" cy="447162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974390" y="2020733"/>
            <a:ext cx="350874" cy="329609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357926" y="1935389"/>
            <a:ext cx="350874" cy="329609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39416" y="1960932"/>
            <a:ext cx="350874" cy="329609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7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Go big, or go extinct…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755648" y="1690688"/>
          <a:ext cx="8439912" cy="4328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 rot="16200000">
            <a:off x="1988289" y="4136065"/>
            <a:ext cx="3710761" cy="265814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Padova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DF1B3B6-5F90-EBC5-D39E-EC66182CC507}"/>
              </a:ext>
            </a:extLst>
          </p:cNvPr>
          <p:cNvSpPr txBox="1">
            <a:spLocks/>
          </p:cNvSpPr>
          <p:nvPr/>
        </p:nvSpPr>
        <p:spPr>
          <a:xfrm>
            <a:off x="0" y="5830093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CA: first person to be common ancestor; 	IA: all living people are either CA or extinct</a:t>
            </a:r>
          </a:p>
        </p:txBody>
      </p:sp>
    </p:spTree>
    <p:extLst>
      <p:ext uri="{BB962C8B-B14F-4D97-AF65-F5344CB8AC3E}">
        <p14:creationId xmlns:p14="http://schemas.microsoft.com/office/powerpoint/2010/main" val="3688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7889" y="158350"/>
            <a:ext cx="7248144" cy="1325563"/>
          </a:xfrm>
        </p:spPr>
        <p:txBody>
          <a:bodyPr/>
          <a:lstStyle/>
          <a:p>
            <a:pPr algn="ctr"/>
            <a:r>
              <a:rPr lang="en-GB" dirty="0"/>
              <a:t>Let’s be</a:t>
            </a:r>
            <a:br>
              <a:rPr lang="en-GB" dirty="0"/>
            </a:br>
            <a:r>
              <a:rPr lang="en-GB" dirty="0"/>
              <a:t>realistic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8235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432"/>
            <a:ext cx="3777525" cy="15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4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7889" y="158350"/>
            <a:ext cx="7248144" cy="1325563"/>
          </a:xfrm>
        </p:spPr>
        <p:txBody>
          <a:bodyPr/>
          <a:lstStyle/>
          <a:p>
            <a:pPr algn="ctr"/>
            <a:r>
              <a:rPr lang="en-GB" dirty="0"/>
              <a:t>Let’s be</a:t>
            </a:r>
            <a:br>
              <a:rPr lang="en-GB" dirty="0"/>
            </a:br>
            <a:r>
              <a:rPr lang="en-GB" dirty="0"/>
              <a:t>realistic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8235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432"/>
            <a:ext cx="3777525" cy="1583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7C0C91-EDE7-A5CC-7A55-7E8788FE9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6396" y="29432"/>
            <a:ext cx="5225604" cy="19739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1231A5-99BF-5E0F-646F-3C49FEC64B1F}"/>
              </a:ext>
            </a:extLst>
          </p:cNvPr>
          <p:cNvSpPr/>
          <p:nvPr/>
        </p:nvSpPr>
        <p:spPr>
          <a:xfrm>
            <a:off x="6879705" y="682343"/>
            <a:ext cx="5312295" cy="2126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72F5A602-8F52-3AF5-A889-4C2D3CE27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54494"/>
            <a:ext cx="3013434" cy="130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9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But of course not everybody draws from the same IA at the same rate!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71329" y="5535082"/>
            <a:ext cx="919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Mr. X </a:t>
            </a:r>
            <a:r>
              <a:rPr lang="en-GB" dirty="0"/>
              <a:t>				</a:t>
            </a:r>
            <a:r>
              <a:rPr lang="en-GB" b="1" dirty="0">
                <a:solidFill>
                  <a:srgbClr val="00B0F0"/>
                </a:solidFill>
              </a:rPr>
              <a:t>Ms. Y</a:t>
            </a:r>
            <a:r>
              <a:rPr lang="en-GB" dirty="0"/>
              <a:t>	 				</a:t>
            </a:r>
            <a:r>
              <a:rPr lang="en-GB" b="1" dirty="0">
                <a:solidFill>
                  <a:srgbClr val="FFC000"/>
                </a:solidFill>
              </a:rPr>
              <a:t>Ms. Z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33481" y="2228356"/>
            <a:ext cx="6769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IA1		IA2		IA3		IA4</a:t>
            </a:r>
            <a:endParaRPr lang="en-US" b="1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328530" y="2597688"/>
            <a:ext cx="935665" cy="293739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349284" y="2570538"/>
            <a:ext cx="2708100" cy="29373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328530" y="2597688"/>
            <a:ext cx="4582633" cy="29373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321101" y="2597688"/>
            <a:ext cx="6408229" cy="293739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3233899" y="2597688"/>
            <a:ext cx="2555529" cy="2937394"/>
          </a:xfrm>
          <a:prstGeom prst="line">
            <a:avLst/>
          </a:prstGeom>
          <a:ln w="349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085567" y="2543388"/>
            <a:ext cx="730443" cy="2991694"/>
          </a:xfrm>
          <a:prstGeom prst="line">
            <a:avLst/>
          </a:prstGeom>
          <a:ln w="508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820817" y="2597688"/>
            <a:ext cx="1057939" cy="2876374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812296" y="2570538"/>
            <a:ext cx="2917034" cy="295782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701147" y="2604408"/>
            <a:ext cx="1644332" cy="2957824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6897072" y="2631558"/>
            <a:ext cx="3434316" cy="29306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5068270" y="2584113"/>
            <a:ext cx="5263118" cy="2944249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3255420" y="2611196"/>
            <a:ext cx="7108375" cy="295103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3149810" y="2504402"/>
            <a:ext cx="256953" cy="26581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941688" y="2505506"/>
            <a:ext cx="256953" cy="26581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768595" y="2509736"/>
            <a:ext cx="256953" cy="26581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8554354" y="2530349"/>
            <a:ext cx="256953" cy="26581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227862" y="5321027"/>
            <a:ext cx="256953" cy="26581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663355" y="5337377"/>
            <a:ext cx="256953" cy="26581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147830" y="5345502"/>
            <a:ext cx="256953" cy="265814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011425" y="2485712"/>
            <a:ext cx="256953" cy="26581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969696" y="2505506"/>
            <a:ext cx="256953" cy="26581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64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addition, certain ancestors may be ghosts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898" y="1817576"/>
            <a:ext cx="4513542" cy="50404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608" y="6001807"/>
            <a:ext cx="3824596" cy="85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7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054" y="181322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Implications (my view..)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0646" y="6024180"/>
            <a:ext cx="4659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Mr. X </a:t>
            </a:r>
            <a:r>
              <a:rPr lang="en-GB" dirty="0"/>
              <a:t>		</a:t>
            </a:r>
            <a:r>
              <a:rPr lang="en-GB" b="1" dirty="0">
                <a:solidFill>
                  <a:srgbClr val="00B0F0"/>
                </a:solidFill>
              </a:rPr>
              <a:t>Ms. Y</a:t>
            </a:r>
            <a:r>
              <a:rPr lang="en-GB" dirty="0"/>
              <a:t>	 	</a:t>
            </a:r>
            <a:r>
              <a:rPr lang="en-GB" b="1" dirty="0">
                <a:solidFill>
                  <a:srgbClr val="FFC000"/>
                </a:solidFill>
              </a:rPr>
              <a:t>Ms. Z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5402" y="3536141"/>
            <a:ext cx="584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  <a:r>
              <a:rPr lang="en-GB" dirty="0"/>
              <a:t>	</a:t>
            </a:r>
            <a:r>
              <a:rPr lang="en-GB" dirty="0">
                <a:solidFill>
                  <a:srgbClr val="00B0F0"/>
                </a:solidFill>
              </a:rPr>
              <a:t>2</a:t>
            </a:r>
            <a:r>
              <a:rPr lang="en-GB" dirty="0"/>
              <a:t>	3s</a:t>
            </a:r>
            <a:r>
              <a:rPr lang="en-GB" sz="1200" dirty="0"/>
              <a:t>upe</a:t>
            </a:r>
            <a:r>
              <a:rPr lang="en-GB" dirty="0"/>
              <a:t>g</a:t>
            </a:r>
            <a:r>
              <a:rPr lang="en-GB" sz="1200" dirty="0"/>
              <a:t>host</a:t>
            </a:r>
            <a:r>
              <a:rPr lang="en-GB" dirty="0"/>
              <a:t>	4	</a:t>
            </a:r>
            <a:r>
              <a:rPr lang="en-GB" dirty="0">
                <a:solidFill>
                  <a:srgbClr val="FFC000"/>
                </a:solidFill>
              </a:rPr>
              <a:t>5</a:t>
            </a:r>
            <a:r>
              <a:rPr lang="en-GB" dirty="0"/>
              <a:t>	1</a:t>
            </a:r>
            <a:r>
              <a:rPr lang="en-GB" baseline="30000" dirty="0"/>
              <a:t>st</a:t>
            </a:r>
            <a:r>
              <a:rPr lang="en-GB" dirty="0"/>
              <a:t> gen IA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65402" y="2623066"/>
            <a:ext cx="5844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	2	3sg	4sg	5	2</a:t>
            </a:r>
            <a:r>
              <a:rPr lang="en-GB" baseline="30000" dirty="0"/>
              <a:t>nd</a:t>
            </a:r>
            <a:r>
              <a:rPr lang="en-GB" dirty="0"/>
              <a:t> gen IA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65402" y="1823556"/>
            <a:ext cx="655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1sg	2	3	4sg	5	3</a:t>
            </a:r>
            <a:r>
              <a:rPr lang="en-GB" baseline="30000" dirty="0"/>
              <a:t>rd</a:t>
            </a:r>
            <a:r>
              <a:rPr lang="en-GB" dirty="0"/>
              <a:t> gen IA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65403" y="4315412"/>
            <a:ext cx="409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	…	…	…	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65403" y="4920273"/>
            <a:ext cx="409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	…	…	…	…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89232" y="3536141"/>
            <a:ext cx="584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	</a:t>
            </a:r>
            <a:r>
              <a:rPr lang="en-GB" dirty="0">
                <a:solidFill>
                  <a:srgbClr val="FF0000"/>
                </a:solidFill>
              </a:rPr>
              <a:t>2</a:t>
            </a:r>
            <a:r>
              <a:rPr lang="en-GB" dirty="0"/>
              <a:t>	</a:t>
            </a:r>
            <a:r>
              <a:rPr lang="en-GB" dirty="0">
                <a:solidFill>
                  <a:srgbClr val="00B0F0"/>
                </a:solidFill>
              </a:rPr>
              <a:t>3</a:t>
            </a:r>
            <a:r>
              <a:rPr lang="en-GB" dirty="0"/>
              <a:t>	</a:t>
            </a:r>
            <a:r>
              <a:rPr lang="en-GB" dirty="0">
                <a:solidFill>
                  <a:srgbClr val="FFC000"/>
                </a:solidFill>
              </a:rPr>
              <a:t>4</a:t>
            </a:r>
            <a:r>
              <a:rPr lang="en-GB" dirty="0"/>
              <a:t>	5sg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89232" y="2623066"/>
            <a:ext cx="5844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1sg	2	3	4	5sg	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89232" y="1834788"/>
            <a:ext cx="655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	2sg	3	4sg	5	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089233" y="4315412"/>
            <a:ext cx="409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	…	…	…	…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89233" y="4920273"/>
            <a:ext cx="409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	…	…	…	…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24791" y="1379047"/>
            <a:ext cx="121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Locus 1	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629710" y="1373082"/>
            <a:ext cx="121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Locus 2</a:t>
            </a:r>
            <a:r>
              <a:rPr lang="en-GB" b="1" dirty="0">
                <a:solidFill>
                  <a:srgbClr val="FF0000"/>
                </a:solidFill>
              </a:rPr>
              <a:t>	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05172" y="6024180"/>
            <a:ext cx="4659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Mr. X </a:t>
            </a:r>
            <a:r>
              <a:rPr lang="en-GB" dirty="0"/>
              <a:t>		</a:t>
            </a:r>
            <a:r>
              <a:rPr lang="en-GB" b="1" dirty="0">
                <a:solidFill>
                  <a:srgbClr val="00B0F0"/>
                </a:solidFill>
              </a:rPr>
              <a:t>Ms. Y</a:t>
            </a:r>
            <a:r>
              <a:rPr lang="en-GB" dirty="0"/>
              <a:t>	 	</a:t>
            </a:r>
            <a:r>
              <a:rPr lang="en-GB" b="1" dirty="0">
                <a:solidFill>
                  <a:srgbClr val="FFC000"/>
                </a:solidFill>
              </a:rPr>
              <a:t>Ms. Z</a:t>
            </a:r>
            <a:endParaRPr lang="en-US" b="1" dirty="0">
              <a:solidFill>
                <a:srgbClr val="FFC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1210962" y="2927463"/>
            <a:ext cx="704623" cy="6385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15585" y="2927463"/>
            <a:ext cx="104601" cy="6385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2137144" y="2145472"/>
            <a:ext cx="823419" cy="539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960563" y="2158483"/>
            <a:ext cx="1739028" cy="5268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771640" y="2964498"/>
            <a:ext cx="2376" cy="6015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9049472" y="2934601"/>
            <a:ext cx="2376" cy="6015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8293395" y="2926711"/>
            <a:ext cx="759544" cy="6015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9059014" y="2927322"/>
            <a:ext cx="791717" cy="626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2758238" y="1828709"/>
            <a:ext cx="350874" cy="329609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873397" y="2613360"/>
            <a:ext cx="350874" cy="329609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930300" y="1627165"/>
            <a:ext cx="1210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Genetic MRCA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9136694" y="2465661"/>
            <a:ext cx="1210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Genetic MRCA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10044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03C9F1-FAE5-1091-EDF8-DDA5590D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5098" y="0"/>
            <a:ext cx="12192000" cy="1325563"/>
          </a:xfrm>
        </p:spPr>
        <p:txBody>
          <a:bodyPr/>
          <a:lstStyle/>
          <a:p>
            <a:pPr algn="ctr"/>
            <a:r>
              <a:rPr lang="it-IT" dirty="0" err="1"/>
              <a:t>What</a:t>
            </a:r>
            <a:r>
              <a:rPr lang="it-IT" dirty="0"/>
              <a:t> do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hope</a:t>
            </a:r>
            <a:r>
              <a:rPr lang="it-IT" dirty="0"/>
              <a:t> to </a:t>
            </a:r>
            <a:r>
              <a:rPr lang="it-IT" dirty="0" err="1"/>
              <a:t>see</a:t>
            </a:r>
            <a:r>
              <a:rPr lang="it-IT" dirty="0"/>
              <a:t> from </a:t>
            </a:r>
            <a:r>
              <a:rPr lang="it-IT" dirty="0" err="1"/>
              <a:t>real</a:t>
            </a:r>
            <a:r>
              <a:rPr lang="it-IT" dirty="0"/>
              <a:t> data?</a:t>
            </a:r>
          </a:p>
        </p:txBody>
      </p:sp>
      <p:pic>
        <p:nvPicPr>
          <p:cNvPr id="5" name="Segnaposto contenuto 4" descr="Immagine che contiene testo, schermata, diagramma, Diagramma&#10;&#10;Descrizione generata automaticamente">
            <a:extLst>
              <a:ext uri="{FF2B5EF4-FFF2-40B4-BE49-F238E27FC236}">
                <a16:creationId xmlns:a16="http://schemas.microsoft.com/office/drawing/2014/main" id="{91C484A6-0960-9160-5674-B34FD92EF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1"/>
          <a:stretch/>
        </p:blipFill>
        <p:spPr>
          <a:xfrm>
            <a:off x="188070" y="1015936"/>
            <a:ext cx="10911191" cy="4826128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3C40D85-3152-C407-EC27-AA69F07AE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288" y="6051923"/>
            <a:ext cx="4275712" cy="80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1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3200400" y="1600200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3200400" y="2798763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Line 11"/>
          <p:cNvSpPr>
            <a:spLocks noChangeShapeType="1"/>
          </p:cNvSpPr>
          <p:nvPr/>
        </p:nvSpPr>
        <p:spPr bwMode="auto">
          <a:xfrm>
            <a:off x="5943600" y="1082675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Line 12"/>
          <p:cNvSpPr>
            <a:spLocks noChangeShapeType="1"/>
          </p:cNvSpPr>
          <p:nvPr/>
        </p:nvSpPr>
        <p:spPr bwMode="auto">
          <a:xfrm>
            <a:off x="5943600" y="2817813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Line 19"/>
          <p:cNvSpPr>
            <a:spLocks noChangeShapeType="1"/>
          </p:cNvSpPr>
          <p:nvPr/>
        </p:nvSpPr>
        <p:spPr bwMode="auto">
          <a:xfrm>
            <a:off x="5943600" y="2057400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Text Box 39"/>
          <p:cNvSpPr txBox="1">
            <a:spLocks noChangeArrowheads="1"/>
          </p:cNvSpPr>
          <p:nvPr/>
        </p:nvSpPr>
        <p:spPr bwMode="auto">
          <a:xfrm>
            <a:off x="3429000" y="1600201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22537" name="Text Box 40"/>
          <p:cNvSpPr txBox="1">
            <a:spLocks noChangeArrowheads="1"/>
          </p:cNvSpPr>
          <p:nvPr/>
        </p:nvSpPr>
        <p:spPr bwMode="auto">
          <a:xfrm>
            <a:off x="3429000" y="2874964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22538" name="Text Box 41"/>
          <p:cNvSpPr txBox="1">
            <a:spLocks noChangeArrowheads="1"/>
          </p:cNvSpPr>
          <p:nvPr/>
        </p:nvSpPr>
        <p:spPr bwMode="auto">
          <a:xfrm>
            <a:off x="6172200" y="1050926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               B</a:t>
            </a:r>
          </a:p>
        </p:txBody>
      </p:sp>
      <p:sp>
        <p:nvSpPr>
          <p:cNvPr id="22539" name="Text Box 42"/>
          <p:cNvSpPr txBox="1">
            <a:spLocks noChangeArrowheads="1"/>
          </p:cNvSpPr>
          <p:nvPr/>
        </p:nvSpPr>
        <p:spPr bwMode="auto">
          <a:xfrm>
            <a:off x="6172200" y="2117726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               b</a:t>
            </a:r>
          </a:p>
        </p:txBody>
      </p:sp>
      <p:sp>
        <p:nvSpPr>
          <p:cNvPr id="22540" name="Text Box 43"/>
          <p:cNvSpPr txBox="1">
            <a:spLocks noChangeArrowheads="1"/>
          </p:cNvSpPr>
          <p:nvPr/>
        </p:nvSpPr>
        <p:spPr bwMode="auto">
          <a:xfrm>
            <a:off x="6172200" y="2819401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               B</a:t>
            </a:r>
          </a:p>
        </p:txBody>
      </p:sp>
      <p:sp>
        <p:nvSpPr>
          <p:cNvPr id="22541" name="Line 64"/>
          <p:cNvSpPr>
            <a:spLocks noChangeShapeType="1"/>
          </p:cNvSpPr>
          <p:nvPr/>
        </p:nvSpPr>
        <p:spPr bwMode="auto">
          <a:xfrm flipV="1">
            <a:off x="5486400" y="11430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2" name="Line 65"/>
          <p:cNvSpPr>
            <a:spLocks noChangeShapeType="1"/>
          </p:cNvSpPr>
          <p:nvPr/>
        </p:nvSpPr>
        <p:spPr bwMode="auto">
          <a:xfrm>
            <a:off x="5486400" y="1676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Text Box 73"/>
          <p:cNvSpPr txBox="1">
            <a:spLocks noChangeArrowheads="1"/>
          </p:cNvSpPr>
          <p:nvPr/>
        </p:nvSpPr>
        <p:spPr bwMode="auto">
          <a:xfrm>
            <a:off x="3276600" y="609601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Tahoma" panose="020B0604030504040204" pitchFamily="34" charset="0"/>
              </a:rPr>
              <a:t>SNP1</a:t>
            </a:r>
          </a:p>
        </p:txBody>
      </p:sp>
      <p:sp>
        <p:nvSpPr>
          <p:cNvPr id="22546" name="Text Box 87"/>
          <p:cNvSpPr txBox="1">
            <a:spLocks noChangeArrowheads="1"/>
          </p:cNvSpPr>
          <p:nvPr/>
        </p:nvSpPr>
        <p:spPr bwMode="auto">
          <a:xfrm>
            <a:off x="5911850" y="609601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Tahoma" panose="020B0604030504040204" pitchFamily="34" charset="0"/>
              </a:rPr>
              <a:t>SNP1</a:t>
            </a:r>
          </a:p>
        </p:txBody>
      </p:sp>
      <p:sp>
        <p:nvSpPr>
          <p:cNvPr id="22547" name="Text Box 88"/>
          <p:cNvSpPr txBox="1">
            <a:spLocks noChangeArrowheads="1"/>
          </p:cNvSpPr>
          <p:nvPr/>
        </p:nvSpPr>
        <p:spPr bwMode="auto">
          <a:xfrm>
            <a:off x="7315200" y="609601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Tahoma" panose="020B0604030504040204" pitchFamily="34" charset="0"/>
              </a:rPr>
              <a:t>SNP2</a:t>
            </a:r>
          </a:p>
        </p:txBody>
      </p:sp>
      <p:sp>
        <p:nvSpPr>
          <p:cNvPr id="52334" name="Text Box 110"/>
          <p:cNvSpPr txBox="1">
            <a:spLocks noChangeArrowheads="1"/>
          </p:cNvSpPr>
          <p:nvPr/>
        </p:nvSpPr>
        <p:spPr bwMode="auto">
          <a:xfrm>
            <a:off x="3733800" y="1981201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48" charset="-128"/>
              </a:rPr>
              <a:t>n=2 haplotypes</a:t>
            </a:r>
          </a:p>
        </p:txBody>
      </p:sp>
      <p:sp>
        <p:nvSpPr>
          <p:cNvPr id="52335" name="Text Box 111"/>
          <p:cNvSpPr txBox="1">
            <a:spLocks noChangeArrowheads="1"/>
          </p:cNvSpPr>
          <p:nvPr/>
        </p:nvSpPr>
        <p:spPr bwMode="auto">
          <a:xfrm>
            <a:off x="8229600" y="990601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48" charset="-128"/>
              </a:rPr>
              <a:t>n=3 haplotypes</a:t>
            </a:r>
          </a:p>
        </p:txBody>
      </p:sp>
      <p:sp>
        <p:nvSpPr>
          <p:cNvPr id="22551" name="AutoShape 119"/>
          <p:cNvSpPr>
            <a:spLocks noChangeArrowheads="1"/>
          </p:cNvSpPr>
          <p:nvPr/>
        </p:nvSpPr>
        <p:spPr bwMode="auto">
          <a:xfrm>
            <a:off x="4953000" y="1143000"/>
            <a:ext cx="457200" cy="3810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52339" name="AutoShape 115"/>
          <p:cNvSpPr>
            <a:spLocks noChangeArrowheads="1"/>
          </p:cNvSpPr>
          <p:nvPr/>
        </p:nvSpPr>
        <p:spPr bwMode="auto">
          <a:xfrm>
            <a:off x="5105400" y="1219200"/>
            <a:ext cx="152400" cy="152400"/>
          </a:xfrm>
          <a:prstGeom prst="star5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GB">
              <a:latin typeface="Arial" charset="0"/>
              <a:ea typeface="ＭＳ Ｐゴシック" pitchFamily="48" charset="-128"/>
            </a:endParaRPr>
          </a:p>
        </p:txBody>
      </p:sp>
      <p:sp>
        <p:nvSpPr>
          <p:cNvPr id="22553" name="Oval 126"/>
          <p:cNvSpPr>
            <a:spLocks noChangeArrowheads="1"/>
          </p:cNvSpPr>
          <p:nvPr/>
        </p:nvSpPr>
        <p:spPr bwMode="auto">
          <a:xfrm>
            <a:off x="6257925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latin typeface="Arial" panose="020B0604020202020204" pitchFamily="34" charset="0"/>
            </a:endParaRPr>
          </a:p>
        </p:txBody>
      </p:sp>
      <p:sp>
        <p:nvSpPr>
          <p:cNvPr id="22554" name="Oval 133"/>
          <p:cNvSpPr>
            <a:spLocks noChangeArrowheads="1"/>
          </p:cNvSpPr>
          <p:nvPr/>
        </p:nvSpPr>
        <p:spPr bwMode="auto">
          <a:xfrm>
            <a:off x="7610475" y="19812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latin typeface="Arial" panose="020B0604020202020204" pitchFamily="34" charset="0"/>
            </a:endParaRPr>
          </a:p>
        </p:txBody>
      </p:sp>
      <p:sp>
        <p:nvSpPr>
          <p:cNvPr id="22555" name="Oval 137"/>
          <p:cNvSpPr>
            <a:spLocks noChangeArrowheads="1"/>
          </p:cNvSpPr>
          <p:nvPr/>
        </p:nvSpPr>
        <p:spPr bwMode="auto">
          <a:xfrm>
            <a:off x="35052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latin typeface="Arial" panose="020B0604020202020204" pitchFamily="34" charset="0"/>
            </a:endParaRPr>
          </a:p>
        </p:txBody>
      </p:sp>
      <p:sp>
        <p:nvSpPr>
          <p:cNvPr id="22556" name="Line 140"/>
          <p:cNvSpPr>
            <a:spLocks noChangeShapeType="1"/>
          </p:cNvSpPr>
          <p:nvPr/>
        </p:nvSpPr>
        <p:spPr bwMode="auto">
          <a:xfrm>
            <a:off x="5486400" y="2819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2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47927" y="102478"/>
            <a:ext cx="11486745" cy="1325563"/>
          </a:xfrm>
        </p:spPr>
        <p:txBody>
          <a:bodyPr/>
          <a:lstStyle/>
          <a:p>
            <a:pPr eaLnBrk="1" hangingPunct="1"/>
            <a:r>
              <a:rPr lang="en-GB" altLang="en-US" dirty="0"/>
              <a:t>Recombination destroys Linkage Disequilibrium</a:t>
            </a:r>
            <a:endParaRPr lang="en-US" altLang="en-US" dirty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1295401"/>
            <a:ext cx="6296025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8739188" y="5876925"/>
            <a:ext cx="19288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72B2"/>
                </a:solidFill>
                <a:latin typeface="Arial" panose="020B0604020202020204" pitchFamily="34" charset="0"/>
              </a:rPr>
              <a:t>www.frontiersin.org</a:t>
            </a:r>
          </a:p>
        </p:txBody>
      </p:sp>
    </p:spTree>
    <p:extLst>
      <p:ext uri="{BB962C8B-B14F-4D97-AF65-F5344CB8AC3E}">
        <p14:creationId xmlns:p14="http://schemas.microsoft.com/office/powerpoint/2010/main" val="4030671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14"/>
          <p:cNvSpPr>
            <a:spLocks noChangeArrowheads="1"/>
          </p:cNvSpPr>
          <p:nvPr/>
        </p:nvSpPr>
        <p:spPr bwMode="auto">
          <a:xfrm>
            <a:off x="8229600" y="1752600"/>
            <a:ext cx="1752600" cy="12192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latin typeface="Arial" panose="020B0604020202020204" pitchFamily="34" charset="0"/>
            </a:endParaRPr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3200400" y="1600200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3200400" y="2798763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Line 11"/>
          <p:cNvSpPr>
            <a:spLocks noChangeShapeType="1"/>
          </p:cNvSpPr>
          <p:nvPr/>
        </p:nvSpPr>
        <p:spPr bwMode="auto">
          <a:xfrm>
            <a:off x="5943600" y="1082675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Line 12"/>
          <p:cNvSpPr>
            <a:spLocks noChangeShapeType="1"/>
          </p:cNvSpPr>
          <p:nvPr/>
        </p:nvSpPr>
        <p:spPr bwMode="auto">
          <a:xfrm>
            <a:off x="5943600" y="2817813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Line 19"/>
          <p:cNvSpPr>
            <a:spLocks noChangeShapeType="1"/>
          </p:cNvSpPr>
          <p:nvPr/>
        </p:nvSpPr>
        <p:spPr bwMode="auto">
          <a:xfrm>
            <a:off x="5943600" y="2057400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Text Box 39"/>
          <p:cNvSpPr txBox="1">
            <a:spLocks noChangeArrowheads="1"/>
          </p:cNvSpPr>
          <p:nvPr/>
        </p:nvSpPr>
        <p:spPr bwMode="auto">
          <a:xfrm>
            <a:off x="3429000" y="1600201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24585" name="Text Box 40"/>
          <p:cNvSpPr txBox="1">
            <a:spLocks noChangeArrowheads="1"/>
          </p:cNvSpPr>
          <p:nvPr/>
        </p:nvSpPr>
        <p:spPr bwMode="auto">
          <a:xfrm>
            <a:off x="3429000" y="2874964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24586" name="Text Box 41"/>
          <p:cNvSpPr txBox="1">
            <a:spLocks noChangeArrowheads="1"/>
          </p:cNvSpPr>
          <p:nvPr/>
        </p:nvSpPr>
        <p:spPr bwMode="auto">
          <a:xfrm>
            <a:off x="6172200" y="1050926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               B</a:t>
            </a:r>
          </a:p>
        </p:txBody>
      </p:sp>
      <p:sp>
        <p:nvSpPr>
          <p:cNvPr id="24587" name="Text Box 42"/>
          <p:cNvSpPr txBox="1">
            <a:spLocks noChangeArrowheads="1"/>
          </p:cNvSpPr>
          <p:nvPr/>
        </p:nvSpPr>
        <p:spPr bwMode="auto">
          <a:xfrm>
            <a:off x="6172200" y="2117726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               b</a:t>
            </a:r>
          </a:p>
        </p:txBody>
      </p:sp>
      <p:sp>
        <p:nvSpPr>
          <p:cNvPr id="24588" name="Text Box 43"/>
          <p:cNvSpPr txBox="1">
            <a:spLocks noChangeArrowheads="1"/>
          </p:cNvSpPr>
          <p:nvPr/>
        </p:nvSpPr>
        <p:spPr bwMode="auto">
          <a:xfrm>
            <a:off x="6172200" y="2819401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Tahoma" panose="020B0604030504040204" pitchFamily="34" charset="0"/>
              </a:rPr>
              <a:t>a               B</a:t>
            </a:r>
          </a:p>
        </p:txBody>
      </p:sp>
      <p:sp>
        <p:nvSpPr>
          <p:cNvPr id="24589" name="Line 64"/>
          <p:cNvSpPr>
            <a:spLocks noChangeShapeType="1"/>
          </p:cNvSpPr>
          <p:nvPr/>
        </p:nvSpPr>
        <p:spPr bwMode="auto">
          <a:xfrm flipV="1">
            <a:off x="5486400" y="11430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Line 65"/>
          <p:cNvSpPr>
            <a:spLocks noChangeShapeType="1"/>
          </p:cNvSpPr>
          <p:nvPr/>
        </p:nvSpPr>
        <p:spPr bwMode="auto">
          <a:xfrm>
            <a:off x="5486400" y="1676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Line 66"/>
          <p:cNvSpPr>
            <a:spLocks noChangeShapeType="1"/>
          </p:cNvSpPr>
          <p:nvPr/>
        </p:nvSpPr>
        <p:spPr bwMode="auto">
          <a:xfrm flipV="1">
            <a:off x="8382000" y="2133600"/>
            <a:ext cx="1371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Line 67"/>
          <p:cNvSpPr>
            <a:spLocks noChangeShapeType="1"/>
          </p:cNvSpPr>
          <p:nvPr/>
        </p:nvSpPr>
        <p:spPr bwMode="auto">
          <a:xfrm>
            <a:off x="8458200" y="2133600"/>
            <a:ext cx="1219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3" name="Text Box 73"/>
          <p:cNvSpPr txBox="1">
            <a:spLocks noChangeArrowheads="1"/>
          </p:cNvSpPr>
          <p:nvPr/>
        </p:nvSpPr>
        <p:spPr bwMode="auto">
          <a:xfrm>
            <a:off x="3276600" y="609601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Tahoma" panose="020B0604030504040204" pitchFamily="34" charset="0"/>
              </a:rPr>
              <a:t>SNP1</a:t>
            </a:r>
          </a:p>
        </p:txBody>
      </p:sp>
      <p:sp>
        <p:nvSpPr>
          <p:cNvPr id="24594" name="Text Box 87"/>
          <p:cNvSpPr txBox="1">
            <a:spLocks noChangeArrowheads="1"/>
          </p:cNvSpPr>
          <p:nvPr/>
        </p:nvSpPr>
        <p:spPr bwMode="auto">
          <a:xfrm>
            <a:off x="5911850" y="609601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Tahoma" panose="020B0604030504040204" pitchFamily="34" charset="0"/>
              </a:rPr>
              <a:t>SNP1</a:t>
            </a:r>
          </a:p>
        </p:txBody>
      </p:sp>
      <p:sp>
        <p:nvSpPr>
          <p:cNvPr id="24595" name="Text Box 88"/>
          <p:cNvSpPr txBox="1">
            <a:spLocks noChangeArrowheads="1"/>
          </p:cNvSpPr>
          <p:nvPr/>
        </p:nvSpPr>
        <p:spPr bwMode="auto">
          <a:xfrm>
            <a:off x="7315200" y="609601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Tahoma" panose="020B0604030504040204" pitchFamily="34" charset="0"/>
              </a:rPr>
              <a:t>SNP2</a:t>
            </a:r>
          </a:p>
        </p:txBody>
      </p:sp>
      <p:sp>
        <p:nvSpPr>
          <p:cNvPr id="24596" name="Text Box 109"/>
          <p:cNvSpPr txBox="1">
            <a:spLocks noChangeArrowheads="1"/>
          </p:cNvSpPr>
          <p:nvPr/>
        </p:nvSpPr>
        <p:spPr bwMode="auto">
          <a:xfrm>
            <a:off x="8229600" y="1766888"/>
            <a:ext cx="205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Recombination</a:t>
            </a:r>
          </a:p>
        </p:txBody>
      </p:sp>
      <p:sp>
        <p:nvSpPr>
          <p:cNvPr id="52334" name="Text Box 110"/>
          <p:cNvSpPr txBox="1">
            <a:spLocks noChangeArrowheads="1"/>
          </p:cNvSpPr>
          <p:nvPr/>
        </p:nvSpPr>
        <p:spPr bwMode="auto">
          <a:xfrm>
            <a:off x="3733800" y="1981201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48" charset="-128"/>
              </a:rPr>
              <a:t>n=2 haplotypes</a:t>
            </a:r>
          </a:p>
        </p:txBody>
      </p:sp>
      <p:sp>
        <p:nvSpPr>
          <p:cNvPr id="52335" name="Text Box 111"/>
          <p:cNvSpPr txBox="1">
            <a:spLocks noChangeArrowheads="1"/>
          </p:cNvSpPr>
          <p:nvPr/>
        </p:nvSpPr>
        <p:spPr bwMode="auto">
          <a:xfrm>
            <a:off x="8229600" y="990601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48" charset="-128"/>
              </a:rPr>
              <a:t>n=3 haplotypes</a:t>
            </a:r>
          </a:p>
        </p:txBody>
      </p:sp>
      <p:sp>
        <p:nvSpPr>
          <p:cNvPr id="24599" name="AutoShape 119"/>
          <p:cNvSpPr>
            <a:spLocks noChangeArrowheads="1"/>
          </p:cNvSpPr>
          <p:nvPr/>
        </p:nvSpPr>
        <p:spPr bwMode="auto">
          <a:xfrm>
            <a:off x="4953000" y="1143000"/>
            <a:ext cx="457200" cy="3810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52339" name="AutoShape 115"/>
          <p:cNvSpPr>
            <a:spLocks noChangeArrowheads="1"/>
          </p:cNvSpPr>
          <p:nvPr/>
        </p:nvSpPr>
        <p:spPr bwMode="auto">
          <a:xfrm>
            <a:off x="5105400" y="1219200"/>
            <a:ext cx="152400" cy="152400"/>
          </a:xfrm>
          <a:prstGeom prst="star5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GB">
              <a:latin typeface="Arial" charset="0"/>
              <a:ea typeface="ＭＳ Ｐゴシック" pitchFamily="48" charset="-128"/>
            </a:endParaRPr>
          </a:p>
        </p:txBody>
      </p:sp>
      <p:sp>
        <p:nvSpPr>
          <p:cNvPr id="24601" name="Oval 126"/>
          <p:cNvSpPr>
            <a:spLocks noChangeArrowheads="1"/>
          </p:cNvSpPr>
          <p:nvPr/>
        </p:nvSpPr>
        <p:spPr bwMode="auto">
          <a:xfrm>
            <a:off x="6257925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latin typeface="Arial" panose="020B0604020202020204" pitchFamily="34" charset="0"/>
            </a:endParaRPr>
          </a:p>
        </p:txBody>
      </p:sp>
      <p:sp>
        <p:nvSpPr>
          <p:cNvPr id="24602" name="Oval 133"/>
          <p:cNvSpPr>
            <a:spLocks noChangeArrowheads="1"/>
          </p:cNvSpPr>
          <p:nvPr/>
        </p:nvSpPr>
        <p:spPr bwMode="auto">
          <a:xfrm>
            <a:off x="7610475" y="19812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latin typeface="Arial" panose="020B0604020202020204" pitchFamily="34" charset="0"/>
            </a:endParaRPr>
          </a:p>
        </p:txBody>
      </p:sp>
      <p:sp>
        <p:nvSpPr>
          <p:cNvPr id="24603" name="Oval 137"/>
          <p:cNvSpPr>
            <a:spLocks noChangeArrowheads="1"/>
          </p:cNvSpPr>
          <p:nvPr/>
        </p:nvSpPr>
        <p:spPr bwMode="auto">
          <a:xfrm>
            <a:off x="35052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>
              <a:latin typeface="Arial" panose="020B0604020202020204" pitchFamily="34" charset="0"/>
            </a:endParaRPr>
          </a:p>
        </p:txBody>
      </p:sp>
      <p:grpSp>
        <p:nvGrpSpPr>
          <p:cNvPr id="52365" name="Group 141"/>
          <p:cNvGrpSpPr>
            <a:grpSpLocks/>
          </p:cNvGrpSpPr>
          <p:nvPr/>
        </p:nvGrpSpPr>
        <p:grpSpPr bwMode="auto">
          <a:xfrm>
            <a:off x="2514600" y="3657601"/>
            <a:ext cx="6934200" cy="2682875"/>
            <a:chOff x="624" y="2304"/>
            <a:chExt cx="4368" cy="1690"/>
          </a:xfrm>
        </p:grpSpPr>
        <p:sp>
          <p:nvSpPr>
            <p:cNvPr id="24606" name="Line 86"/>
            <p:cNvSpPr>
              <a:spLocks noChangeShapeType="1"/>
            </p:cNvSpPr>
            <p:nvPr/>
          </p:nvSpPr>
          <p:spPr bwMode="auto">
            <a:xfrm>
              <a:off x="624" y="3168"/>
              <a:ext cx="43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7" name="Line 89"/>
            <p:cNvSpPr>
              <a:spLocks noChangeShapeType="1"/>
            </p:cNvSpPr>
            <p:nvPr/>
          </p:nvSpPr>
          <p:spPr bwMode="auto">
            <a:xfrm>
              <a:off x="1988" y="2623"/>
              <a:ext cx="13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08" name="Line 90"/>
            <p:cNvSpPr>
              <a:spLocks noChangeShapeType="1"/>
            </p:cNvSpPr>
            <p:nvPr/>
          </p:nvSpPr>
          <p:spPr bwMode="auto">
            <a:xfrm>
              <a:off x="1988" y="3333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09" name="Line 95"/>
            <p:cNvSpPr>
              <a:spLocks noChangeShapeType="1"/>
            </p:cNvSpPr>
            <p:nvPr/>
          </p:nvSpPr>
          <p:spPr bwMode="auto">
            <a:xfrm>
              <a:off x="1988" y="2976"/>
              <a:ext cx="13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10" name="Text Box 100"/>
            <p:cNvSpPr txBox="1">
              <a:spLocks noChangeArrowheads="1"/>
            </p:cNvSpPr>
            <p:nvPr/>
          </p:nvSpPr>
          <p:spPr bwMode="auto">
            <a:xfrm>
              <a:off x="1968" y="2304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SNP1</a:t>
              </a:r>
            </a:p>
          </p:txBody>
        </p:sp>
        <p:sp>
          <p:nvSpPr>
            <p:cNvPr id="24611" name="Text Box 101"/>
            <p:cNvSpPr txBox="1">
              <a:spLocks noChangeArrowheads="1"/>
            </p:cNvSpPr>
            <p:nvPr/>
          </p:nvSpPr>
          <p:spPr bwMode="auto">
            <a:xfrm>
              <a:off x="2852" y="2304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solidFill>
                    <a:schemeClr val="hlink"/>
                  </a:solidFill>
                  <a:latin typeface="Tahoma" panose="020B0604030504040204" pitchFamily="34" charset="0"/>
                </a:rPr>
                <a:t>SNP2</a:t>
              </a:r>
            </a:p>
          </p:txBody>
        </p:sp>
        <p:sp>
          <p:nvSpPr>
            <p:cNvPr id="24612" name="Text Box 102"/>
            <p:cNvSpPr txBox="1">
              <a:spLocks noChangeArrowheads="1"/>
            </p:cNvSpPr>
            <p:nvPr/>
          </p:nvSpPr>
          <p:spPr bwMode="auto">
            <a:xfrm>
              <a:off x="2125" y="2592"/>
              <a:ext cx="1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Tahoma" panose="020B0604030504040204" pitchFamily="34" charset="0"/>
                </a:rPr>
                <a:t>A               B</a:t>
              </a:r>
            </a:p>
          </p:txBody>
        </p:sp>
        <p:sp>
          <p:nvSpPr>
            <p:cNvPr id="24613" name="Text Box 103"/>
            <p:cNvSpPr txBox="1">
              <a:spLocks noChangeArrowheads="1"/>
            </p:cNvSpPr>
            <p:nvPr/>
          </p:nvSpPr>
          <p:spPr bwMode="auto">
            <a:xfrm>
              <a:off x="2125" y="2976"/>
              <a:ext cx="1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Tahoma" panose="020B0604030504040204" pitchFamily="34" charset="0"/>
                </a:rPr>
                <a:t>A               b</a:t>
              </a:r>
            </a:p>
          </p:txBody>
        </p:sp>
        <p:sp>
          <p:nvSpPr>
            <p:cNvPr id="24614" name="Text Box 104"/>
            <p:cNvSpPr txBox="1">
              <a:spLocks noChangeArrowheads="1"/>
            </p:cNvSpPr>
            <p:nvPr/>
          </p:nvSpPr>
          <p:spPr bwMode="auto">
            <a:xfrm>
              <a:off x="2125" y="3360"/>
              <a:ext cx="18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Tahoma" panose="020B0604030504040204" pitchFamily="34" charset="0"/>
                </a:rPr>
                <a:t>a               B</a:t>
              </a:r>
            </a:p>
          </p:txBody>
        </p:sp>
        <p:sp>
          <p:nvSpPr>
            <p:cNvPr id="24615" name="Line 105"/>
            <p:cNvSpPr>
              <a:spLocks noChangeShapeType="1"/>
            </p:cNvSpPr>
            <p:nvPr/>
          </p:nvSpPr>
          <p:spPr bwMode="auto">
            <a:xfrm>
              <a:off x="1988" y="3717"/>
              <a:ext cx="134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16" name="Text Box 108"/>
            <p:cNvSpPr txBox="1">
              <a:spLocks noChangeArrowheads="1"/>
            </p:cNvSpPr>
            <p:nvPr/>
          </p:nvSpPr>
          <p:spPr bwMode="auto">
            <a:xfrm>
              <a:off x="2125" y="3744"/>
              <a:ext cx="18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Tahoma" panose="020B0604030504040204" pitchFamily="34" charset="0"/>
                </a:rPr>
                <a:t>a               b</a:t>
              </a:r>
            </a:p>
          </p:txBody>
        </p:sp>
        <p:sp>
          <p:nvSpPr>
            <p:cNvPr id="52337" name="Text Box 113"/>
            <p:cNvSpPr txBox="1">
              <a:spLocks noChangeArrowheads="1"/>
            </p:cNvSpPr>
            <p:nvPr/>
          </p:nvSpPr>
          <p:spPr bwMode="auto">
            <a:xfrm>
              <a:off x="3456" y="3072"/>
              <a:ext cx="15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en-US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48" charset="-128"/>
                </a:rPr>
                <a:t>n=4 haplotypes</a:t>
              </a:r>
            </a:p>
          </p:txBody>
        </p:sp>
        <p:sp>
          <p:nvSpPr>
            <p:cNvPr id="24618" name="Oval 130"/>
            <p:cNvSpPr>
              <a:spLocks noChangeArrowheads="1"/>
            </p:cNvSpPr>
            <p:nvPr/>
          </p:nvSpPr>
          <p:spPr bwMode="auto">
            <a:xfrm>
              <a:off x="2184" y="330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GB" altLang="en-US" sz="1600">
                <a:latin typeface="Arial" panose="020B0604020202020204" pitchFamily="34" charset="0"/>
              </a:endParaRPr>
            </a:p>
          </p:txBody>
        </p:sp>
        <p:sp>
          <p:nvSpPr>
            <p:cNvPr id="24619" name="Oval 131"/>
            <p:cNvSpPr>
              <a:spLocks noChangeArrowheads="1"/>
            </p:cNvSpPr>
            <p:nvPr/>
          </p:nvSpPr>
          <p:spPr bwMode="auto">
            <a:xfrm>
              <a:off x="2184" y="366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GB" altLang="en-US" sz="1600">
                <a:latin typeface="Arial" panose="020B0604020202020204" pitchFamily="34" charset="0"/>
              </a:endParaRPr>
            </a:p>
          </p:txBody>
        </p:sp>
        <p:sp>
          <p:nvSpPr>
            <p:cNvPr id="24620" name="Oval 138"/>
            <p:cNvSpPr>
              <a:spLocks noChangeArrowheads="1"/>
            </p:cNvSpPr>
            <p:nvPr/>
          </p:nvSpPr>
          <p:spPr bwMode="auto">
            <a:xfrm>
              <a:off x="3012" y="3678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GB" altLang="en-US" sz="1600">
                <a:latin typeface="Arial" panose="020B0604020202020204" pitchFamily="34" charset="0"/>
              </a:endParaRPr>
            </a:p>
          </p:txBody>
        </p:sp>
        <p:sp>
          <p:nvSpPr>
            <p:cNvPr id="24621" name="Oval 139"/>
            <p:cNvSpPr>
              <a:spLocks noChangeArrowheads="1"/>
            </p:cNvSpPr>
            <p:nvPr/>
          </p:nvSpPr>
          <p:spPr bwMode="auto">
            <a:xfrm>
              <a:off x="3012" y="2928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000">
                  <a:solidFill>
                    <a:schemeClr val="tx1"/>
                  </a:solidFill>
                  <a:latin typeface="Georgia" panose="02040502050405020303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buFont typeface="Times" panose="02020603050405020304" pitchFamily="18" charset="0"/>
                <a:buChar char="·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GB" altLang="en-US" sz="1600">
                <a:latin typeface="Arial" panose="020B0604020202020204" pitchFamily="34" charset="0"/>
              </a:endParaRPr>
            </a:p>
          </p:txBody>
        </p:sp>
      </p:grpSp>
      <p:sp>
        <p:nvSpPr>
          <p:cNvPr id="24605" name="Line 140"/>
          <p:cNvSpPr>
            <a:spLocks noChangeShapeType="1"/>
          </p:cNvSpPr>
          <p:nvPr/>
        </p:nvSpPr>
        <p:spPr bwMode="auto">
          <a:xfrm>
            <a:off x="5486400" y="2819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3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524001" y="274638"/>
            <a:ext cx="9144000" cy="1143000"/>
          </a:xfrm>
        </p:spPr>
        <p:txBody>
          <a:bodyPr/>
          <a:lstStyle/>
          <a:p>
            <a:pPr eaLnBrk="1" hangingPunct="1"/>
            <a:r>
              <a:rPr lang="en-GB" altLang="en-US" sz="2400" dirty="0"/>
              <a:t> Neutrality	             Founder’s Effect	           Inbreeding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927350" y="1628775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927350" y="1781175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927350" y="1916113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927350" y="2060575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40050" y="223043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40050" y="238283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40050" y="2519363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40050" y="266223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467100" y="2781301"/>
            <a:ext cx="0" cy="1152525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927350" y="4338638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927350" y="4491038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927350" y="4627563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7350" y="4772025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940050" y="494188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40050" y="509428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940050" y="522922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940050" y="537368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30564" y="5373688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179764" y="4941888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071814" y="5229225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43289" y="5094288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105150" y="4625975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071813" y="4332288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341688" y="4492625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071813" y="4773613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232400" y="16192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232400" y="17716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232400" y="190817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5772150" y="2787650"/>
            <a:ext cx="0" cy="115093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232400" y="43370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5232400" y="44894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232400" y="462597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5232400" y="479901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232400" y="495141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232400" y="5087938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224463" y="522922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224463" y="538162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8101013" y="161766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101013" y="177006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101013" y="190500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8101013" y="204946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8112125" y="221932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8112125" y="237172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8112125" y="2508250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8112125" y="265112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8640763" y="2770189"/>
            <a:ext cx="0" cy="1150937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8101013" y="432752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8101013" y="447992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8101013" y="46164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8101013" y="476091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8112125" y="493077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8112125" y="508317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8112125" y="5218113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8112125" y="536257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8404225" y="5362575"/>
            <a:ext cx="5270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8351839" y="4930775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8243889" y="5218113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8616950" y="5083175"/>
            <a:ext cx="5286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8243888" y="4762500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30" name="TextBox 113"/>
          <p:cNvSpPr txBox="1">
            <a:spLocks noChangeArrowheads="1"/>
          </p:cNvSpPr>
          <p:nvPr/>
        </p:nvSpPr>
        <p:spPr bwMode="auto">
          <a:xfrm rot="-5400000">
            <a:off x="2559051" y="3149601"/>
            <a:ext cx="1439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Generations</a:t>
            </a:r>
          </a:p>
        </p:txBody>
      </p:sp>
      <p:sp>
        <p:nvSpPr>
          <p:cNvPr id="32831" name="TextBox 114"/>
          <p:cNvSpPr txBox="1">
            <a:spLocks noChangeArrowheads="1"/>
          </p:cNvSpPr>
          <p:nvPr/>
        </p:nvSpPr>
        <p:spPr bwMode="auto">
          <a:xfrm rot="-5400000">
            <a:off x="4831557" y="3131345"/>
            <a:ext cx="1439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Generations</a:t>
            </a:r>
          </a:p>
        </p:txBody>
      </p:sp>
      <p:sp>
        <p:nvSpPr>
          <p:cNvPr id="32832" name="TextBox 115"/>
          <p:cNvSpPr txBox="1">
            <a:spLocks noChangeArrowheads="1"/>
          </p:cNvSpPr>
          <p:nvPr/>
        </p:nvSpPr>
        <p:spPr bwMode="auto">
          <a:xfrm rot="-5400000">
            <a:off x="7712076" y="3116264"/>
            <a:ext cx="1439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Generations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7D763D-BF15-BC93-2B30-9281460C0CBB}"/>
              </a:ext>
            </a:extLst>
          </p:cNvPr>
          <p:cNvSpPr txBox="1">
            <a:spLocks/>
          </p:cNvSpPr>
          <p:nvPr/>
        </p:nvSpPr>
        <p:spPr>
          <a:xfrm>
            <a:off x="0" y="130614"/>
            <a:ext cx="12334672" cy="49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altLang="en-US" sz="2800" b="1" dirty="0"/>
              <a:t>Demography sometimes masks out recombination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65275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927350" y="1628775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927350" y="1781175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927350" y="1916113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927350" y="2060575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40050" y="223043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40050" y="238283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40050" y="2519363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40050" y="266223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467100" y="2781301"/>
            <a:ext cx="0" cy="1152525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927350" y="4338638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927350" y="4491038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927350" y="4627563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7350" y="4772025"/>
            <a:ext cx="1081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940050" y="494188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40050" y="509428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940050" y="522922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940050" y="5373688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30564" y="5373688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179764" y="4941888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071814" y="5229225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43289" y="5094288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105150" y="4625975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071813" y="4332288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341688" y="4492625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071813" y="4773613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232400" y="16192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232400" y="17716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232400" y="190817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5772150" y="2787650"/>
            <a:ext cx="0" cy="115093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232400" y="43370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5232400" y="44894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232400" y="462597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5232400" y="479901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232400" y="495141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232400" y="5087938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224463" y="522922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224463" y="538162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8101013" y="161766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101013" y="177006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101013" y="190500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8101013" y="204946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8112125" y="221932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8112125" y="237172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8112125" y="2508250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8112125" y="265112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8640763" y="2770189"/>
            <a:ext cx="0" cy="1150937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8101013" y="432752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8101013" y="4479925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8101013" y="4616450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8101013" y="4760913"/>
            <a:ext cx="1079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8112125" y="493077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8112125" y="508317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8112125" y="5218113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8112125" y="5362575"/>
            <a:ext cx="1079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8404225" y="5362575"/>
            <a:ext cx="5270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8351839" y="4930775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8243889" y="5218113"/>
            <a:ext cx="52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8616950" y="5083175"/>
            <a:ext cx="5286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8243888" y="4762500"/>
            <a:ext cx="5397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5016501" y="4221163"/>
            <a:ext cx="1584325" cy="53975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7848601" y="4211638"/>
            <a:ext cx="1584325" cy="538162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3856" name="TextBox 68"/>
          <p:cNvSpPr txBox="1">
            <a:spLocks noChangeArrowheads="1"/>
          </p:cNvSpPr>
          <p:nvPr/>
        </p:nvSpPr>
        <p:spPr bwMode="auto">
          <a:xfrm rot="-5400000">
            <a:off x="2559051" y="3149601"/>
            <a:ext cx="1439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Generations</a:t>
            </a:r>
          </a:p>
        </p:txBody>
      </p:sp>
      <p:sp>
        <p:nvSpPr>
          <p:cNvPr id="33857" name="TextBox 69"/>
          <p:cNvSpPr txBox="1">
            <a:spLocks noChangeArrowheads="1"/>
          </p:cNvSpPr>
          <p:nvPr/>
        </p:nvSpPr>
        <p:spPr bwMode="auto">
          <a:xfrm rot="-5400000">
            <a:off x="4831557" y="3131345"/>
            <a:ext cx="1439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Generations</a:t>
            </a:r>
          </a:p>
        </p:txBody>
      </p:sp>
      <p:sp>
        <p:nvSpPr>
          <p:cNvPr id="33858" name="TextBox 70"/>
          <p:cNvSpPr txBox="1">
            <a:spLocks noChangeArrowheads="1"/>
          </p:cNvSpPr>
          <p:nvPr/>
        </p:nvSpPr>
        <p:spPr bwMode="auto">
          <a:xfrm rot="-5400000">
            <a:off x="7712076" y="3116264"/>
            <a:ext cx="1439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buFont typeface="Times" panose="02020603050405020304" pitchFamily="18" charset="0"/>
              <a:buChar char="·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Generations</a:t>
            </a:r>
          </a:p>
        </p:txBody>
      </p:sp>
      <p:sp>
        <p:nvSpPr>
          <p:cNvPr id="69" name="Title 1"/>
          <p:cNvSpPr>
            <a:spLocks noGrp="1"/>
          </p:cNvSpPr>
          <p:nvPr>
            <p:ph type="title"/>
          </p:nvPr>
        </p:nvSpPr>
        <p:spPr>
          <a:xfrm>
            <a:off x="1524001" y="274638"/>
            <a:ext cx="9144000" cy="1143000"/>
          </a:xfrm>
        </p:spPr>
        <p:txBody>
          <a:bodyPr/>
          <a:lstStyle/>
          <a:p>
            <a:pPr eaLnBrk="1" hangingPunct="1"/>
            <a:r>
              <a:rPr lang="en-GB" altLang="en-US" sz="2400" dirty="0"/>
              <a:t> Neutrality	             Founder’s Effect	           Inbreeding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CC2F0-3347-ED8F-D766-BEEE9AE40743}"/>
              </a:ext>
            </a:extLst>
          </p:cNvPr>
          <p:cNvSpPr txBox="1">
            <a:spLocks/>
          </p:cNvSpPr>
          <p:nvPr/>
        </p:nvSpPr>
        <p:spPr>
          <a:xfrm>
            <a:off x="0" y="130614"/>
            <a:ext cx="12334672" cy="49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altLang="en-US" sz="2800" b="1" dirty="0"/>
              <a:t>Demography sometimes masks out recombination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42480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100139"/>
            <a:ext cx="47625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0" y="106777"/>
            <a:ext cx="12192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altLang="en-US" sz="2800" dirty="0">
                <a:latin typeface="Calibri" pitchFamily="34" charset="0"/>
              </a:rPr>
              <a:t>In addition, and at all levels, Incomplete Lineage Sorting may create spurious affinities (which are however not immune to recombination)</a:t>
            </a:r>
            <a:endParaRPr lang="en-US" altLang="en-US" sz="2800" dirty="0">
              <a:latin typeface="Calibri" pitchFamily="34" charset="0"/>
            </a:endParaRP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1687513" y="1847851"/>
            <a:ext cx="44751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Calibri" pitchFamily="34" charset="0"/>
              </a:rPr>
              <a:t>Complete Lineage Sorting </a:t>
            </a:r>
            <a:r>
              <a:rPr lang="en-GB" altLang="en-US" sz="2400" dirty="0">
                <a:solidFill>
                  <a:prstClr val="black"/>
                </a:solidFill>
                <a:latin typeface="Calibri" pitchFamily="34" charset="0"/>
              </a:rPr>
              <a:t>– if all gene trees = species/pop trees</a:t>
            </a:r>
          </a:p>
          <a:p>
            <a:pPr eaLnBrk="1" hangingPunct="1">
              <a:spcBef>
                <a:spcPct val="0"/>
              </a:spcBef>
              <a:buNone/>
            </a:pPr>
            <a:endParaRPr lang="en-GB" altLang="en-US" sz="24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2400" b="1" dirty="0">
                <a:solidFill>
                  <a:prstClr val="black"/>
                </a:solidFill>
                <a:latin typeface="Calibri" pitchFamily="34" charset="0"/>
              </a:rPr>
              <a:t>Incomplete Lineage Sorting (ILS) </a:t>
            </a:r>
            <a:r>
              <a:rPr lang="en-GB" altLang="en-US" sz="2400" dirty="0">
                <a:solidFill>
                  <a:prstClr val="black"/>
                </a:solidFill>
                <a:latin typeface="Calibri" pitchFamily="34" charset="0"/>
              </a:rPr>
              <a:t>– if some gene trees support alternative topologies </a:t>
            </a:r>
          </a:p>
        </p:txBody>
      </p:sp>
      <p:sp>
        <p:nvSpPr>
          <p:cNvPr id="2" name="Rectangle 1"/>
          <p:cNvSpPr/>
          <p:nvPr/>
        </p:nvSpPr>
        <p:spPr>
          <a:xfrm>
            <a:off x="5900691" y="4181383"/>
            <a:ext cx="1642369" cy="15535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468862" y="5797119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+mj-lt"/>
              </a:rPr>
              <a:t>ILS</a:t>
            </a:r>
          </a:p>
        </p:txBody>
      </p:sp>
    </p:spTree>
    <p:extLst>
      <p:ext uri="{BB962C8B-B14F-4D97-AF65-F5344CB8AC3E}">
        <p14:creationId xmlns:p14="http://schemas.microsoft.com/office/powerpoint/2010/main" val="648521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851125-38FD-AF46-6933-BA962DF29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err="1"/>
              <a:t>Genetic</a:t>
            </a:r>
            <a:r>
              <a:rPr lang="it-IT" b="1" dirty="0"/>
              <a:t> </a:t>
            </a:r>
            <a:r>
              <a:rPr lang="it-IT" b="1" dirty="0" err="1"/>
              <a:t>Ancestry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6E2B85-D47B-C5B3-1A71-524039D25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How </a:t>
            </a:r>
            <a:r>
              <a:rPr lang="it-IT" dirty="0" err="1"/>
              <a:t>related</a:t>
            </a:r>
            <a:r>
              <a:rPr lang="it-IT" dirty="0"/>
              <a:t> are </a:t>
            </a:r>
            <a:r>
              <a:rPr lang="it-IT" dirty="0" err="1"/>
              <a:t>unrelated</a:t>
            </a:r>
            <a:r>
              <a:rPr lang="it-IT" dirty="0"/>
              <a:t> people?</a:t>
            </a:r>
          </a:p>
          <a:p>
            <a:pPr marL="0" indent="0">
              <a:buNone/>
            </a:pPr>
            <a:r>
              <a:rPr lang="it-IT" dirty="0"/>
              <a:t>Can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see</a:t>
            </a:r>
            <a:r>
              <a:rPr lang="it-IT" dirty="0"/>
              <a:t> </a:t>
            </a:r>
            <a:r>
              <a:rPr lang="it-IT" dirty="0" err="1"/>
              <a:t>any</a:t>
            </a:r>
            <a:r>
              <a:rPr lang="it-IT" dirty="0"/>
              <a:t> pattern </a:t>
            </a:r>
            <a:r>
              <a:rPr lang="it-IT" dirty="0" err="1"/>
              <a:t>that</a:t>
            </a:r>
            <a:r>
              <a:rPr lang="it-IT" dirty="0"/>
              <a:t> can help </a:t>
            </a:r>
            <a:r>
              <a:rPr lang="it-IT" dirty="0" err="1"/>
              <a:t>us</a:t>
            </a:r>
            <a:r>
              <a:rPr lang="it-IT" dirty="0"/>
              <a:t> </a:t>
            </a:r>
            <a:r>
              <a:rPr lang="it-IT" dirty="0" err="1"/>
              <a:t>seclude</a:t>
            </a:r>
            <a:r>
              <a:rPr lang="it-IT" dirty="0"/>
              <a:t> a continuum </a:t>
            </a:r>
            <a:r>
              <a:rPr lang="it-IT" dirty="0" err="1"/>
              <a:t>into</a:t>
            </a:r>
            <a:r>
              <a:rPr lang="it-IT" dirty="0"/>
              <a:t> small boxes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simple</a:t>
            </a:r>
            <a:r>
              <a:rPr lang="it-IT" dirty="0"/>
              <a:t> human minds can handle?</a:t>
            </a:r>
          </a:p>
        </p:txBody>
      </p:sp>
    </p:spTree>
    <p:extLst>
      <p:ext uri="{BB962C8B-B14F-4D97-AF65-F5344CB8AC3E}">
        <p14:creationId xmlns:p14="http://schemas.microsoft.com/office/powerpoint/2010/main" val="1262624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33400"/>
            <a:ext cx="10137058" cy="762000"/>
          </a:xfrm>
        </p:spPr>
        <p:txBody>
          <a:bodyPr>
            <a:normAutofit fontScale="90000"/>
          </a:bodyPr>
          <a:lstStyle/>
          <a:p>
            <a:r>
              <a:rPr lang="en-GB" dirty="0"/>
              <a:t>Effect of mutations on sequences divergence</a:t>
            </a:r>
          </a:p>
        </p:txBody>
      </p:sp>
      <p:pic>
        <p:nvPicPr>
          <p:cNvPr id="8194" name="Picture 2" descr="https://s-media-cache-ak0.pinimg.com/736x/5f/f9/fb/5ff9fbc4e4d89263bcd4794a1b459b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772816"/>
            <a:ext cx="70104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51748" y="5274087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A   </a:t>
            </a:r>
            <a:r>
              <a:rPr lang="en-GB" sz="3600" b="1" dirty="0">
                <a:solidFill>
                  <a:srgbClr val="3366FF"/>
                </a:solidFill>
              </a:rPr>
              <a:t>G</a:t>
            </a:r>
          </a:p>
        </p:txBody>
      </p:sp>
      <p:sp>
        <p:nvSpPr>
          <p:cNvPr id="7" name="TextBox 6"/>
          <p:cNvSpPr txBox="1"/>
          <p:nvPr/>
        </p:nvSpPr>
        <p:spPr>
          <a:xfrm rot="20056534">
            <a:off x="4729739" y="3825916"/>
            <a:ext cx="2485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A   </a:t>
            </a:r>
            <a:r>
              <a:rPr lang="en-GB" sz="3600" b="1" dirty="0">
                <a:solidFill>
                  <a:srgbClr val="3366FF"/>
                </a:solidFill>
              </a:rPr>
              <a:t>G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1540818" y="1772816"/>
            <a:ext cx="1043608" cy="4392488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333399"/>
              </a:solidFill>
              <a:latin typeface="Arial" pitchFamily="4" charset="0"/>
            </a:endParaRPr>
          </a:p>
        </p:txBody>
      </p:sp>
      <p:sp>
        <p:nvSpPr>
          <p:cNvPr id="9" name="Isosceles Triangle 8"/>
          <p:cNvSpPr/>
          <p:nvPr/>
        </p:nvSpPr>
        <p:spPr bwMode="auto">
          <a:xfrm rot="10800000">
            <a:off x="9552384" y="1952836"/>
            <a:ext cx="1043608" cy="4392488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333399"/>
              </a:solidFill>
              <a:latin typeface="Arial" pitchFamily="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123983" y="407242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Frequency within a population</a:t>
            </a:r>
          </a:p>
        </p:txBody>
      </p:sp>
      <p:sp>
        <p:nvSpPr>
          <p:cNvPr id="11" name="TextBox 10"/>
          <p:cNvSpPr txBox="1"/>
          <p:nvPr/>
        </p:nvSpPr>
        <p:spPr>
          <a:xfrm rot="5400000">
            <a:off x="8165976" y="350437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Number of mutations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9938" y="6237313"/>
            <a:ext cx="3369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Most recent common  ancestor (MRCA)</a:t>
            </a:r>
          </a:p>
        </p:txBody>
      </p:sp>
    </p:spTree>
    <p:extLst>
      <p:ext uri="{BB962C8B-B14F-4D97-AF65-F5344CB8AC3E}">
        <p14:creationId xmlns:p14="http://schemas.microsoft.com/office/powerpoint/2010/main" val="2470411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www.researchgate.net/profile/Brian_Dilkes/publication/234040527/figure/fig1/AS:300141740347392@1448570775153/Figure-2-The-site-frequency-spectrum-of-A-arenosa-Folded-site-frequency-spectr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930" y="1492796"/>
            <a:ext cx="8123559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33400"/>
            <a:ext cx="9694606" cy="762000"/>
          </a:xfrm>
        </p:spPr>
        <p:txBody>
          <a:bodyPr>
            <a:normAutofit fontScale="90000"/>
          </a:bodyPr>
          <a:lstStyle/>
          <a:p>
            <a:r>
              <a:rPr lang="en-GB" dirty="0"/>
              <a:t>Effect of mutations on sequences divergence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59495" y="1047866"/>
            <a:ext cx="1043608" cy="4564496"/>
            <a:chOff x="8028384" y="1780828"/>
            <a:chExt cx="1043608" cy="4564496"/>
          </a:xfrm>
        </p:grpSpPr>
        <p:sp>
          <p:nvSpPr>
            <p:cNvPr id="9" name="Isosceles Triangle 8"/>
            <p:cNvSpPr/>
            <p:nvPr/>
          </p:nvSpPr>
          <p:spPr bwMode="auto">
            <a:xfrm rot="10800000">
              <a:off x="8028384" y="1952836"/>
              <a:ext cx="1043608" cy="4392488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333399"/>
                </a:solidFill>
                <a:latin typeface="Arial" pitchFamily="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5400000">
              <a:off x="6641976" y="350437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</a:rPr>
                <a:t>Number of mutations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 rot="16200000" flipH="1">
            <a:off x="6317353" y="3911658"/>
            <a:ext cx="1116631" cy="4759033"/>
            <a:chOff x="1160528" y="1757143"/>
            <a:chExt cx="1043608" cy="4759033"/>
          </a:xfrm>
        </p:grpSpPr>
        <p:sp>
          <p:nvSpPr>
            <p:cNvPr id="6" name="Isosceles Triangle 5"/>
            <p:cNvSpPr/>
            <p:nvPr/>
          </p:nvSpPr>
          <p:spPr bwMode="auto">
            <a:xfrm>
              <a:off x="1160528" y="1757143"/>
              <a:ext cx="1043608" cy="4392488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333399"/>
                </a:solidFill>
                <a:latin typeface="Arial" pitchFamily="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248147" y="4435374"/>
              <a:ext cx="3816424" cy="345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Frequency within a population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5590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2557464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982" y="1924206"/>
            <a:ext cx="6836411" cy="331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2132856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2924944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3678932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4437112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3" y="2175272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3" y="2967360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3" y="3721348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3" y="4479528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532260" y="188641"/>
            <a:ext cx="9135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latin typeface="+mj-lt"/>
              </a:rPr>
              <a:t>We can use these mutations to trace the inheritance of a given lineage (</a:t>
            </a:r>
            <a:r>
              <a:rPr lang="en-US" sz="2400" b="1" dirty="0" err="1">
                <a:latin typeface="+mj-lt"/>
              </a:rPr>
              <a:t>ChrY</a:t>
            </a:r>
            <a:r>
              <a:rPr lang="en-US" sz="2400" b="1" dirty="0">
                <a:latin typeface="+mj-lt"/>
              </a:rPr>
              <a:t> and </a:t>
            </a:r>
            <a:r>
              <a:rPr lang="en-US" sz="2400" b="1" dirty="0" err="1">
                <a:latin typeface="+mj-lt"/>
              </a:rPr>
              <a:t>mtDNA</a:t>
            </a:r>
            <a:r>
              <a:rPr lang="en-US" sz="2400" b="1" dirty="0">
                <a:latin typeface="+mj-lt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1880252" y="1467109"/>
            <a:ext cx="1407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latin typeface="Arial" charset="0"/>
              </a:rPr>
              <a:t>Chr</a:t>
            </a:r>
            <a:r>
              <a:rPr lang="en-US" sz="3600" b="1" dirty="0">
                <a:latin typeface="Arial" charset="0"/>
              </a:rPr>
              <a:t> Y</a:t>
            </a:r>
            <a:endParaRPr lang="en-GB" sz="3600" dirty="0"/>
          </a:p>
        </p:txBody>
      </p:sp>
      <p:sp>
        <p:nvSpPr>
          <p:cNvPr id="14" name="Rectangle 13"/>
          <p:cNvSpPr/>
          <p:nvPr/>
        </p:nvSpPr>
        <p:spPr>
          <a:xfrm>
            <a:off x="8958716" y="1467109"/>
            <a:ext cx="17491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latin typeface="Arial" charset="0"/>
              </a:rPr>
              <a:t>mtDNA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82158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2557464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982" y="1924206"/>
            <a:ext cx="6836411" cy="331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2132856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2924944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3678932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4437112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3" y="2175272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3" y="2967360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3" y="3721348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3" y="4479528"/>
            <a:ext cx="971285" cy="64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3400500" y="2037257"/>
            <a:ext cx="144016" cy="136642"/>
          </a:xfrm>
          <a:prstGeom prst="ellipse">
            <a:avLst/>
          </a:prstGeom>
          <a:solidFill>
            <a:srgbClr val="00602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4238650" y="2038630"/>
            <a:ext cx="144016" cy="136642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075188" y="2035448"/>
            <a:ext cx="144016" cy="13664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5913884" y="2035448"/>
            <a:ext cx="144016" cy="136642"/>
          </a:xfrm>
          <a:prstGeom prst="ellipse">
            <a:avLst/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6756772" y="2039640"/>
            <a:ext cx="144016" cy="136642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7595468" y="2041798"/>
            <a:ext cx="144016" cy="13664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8432006" y="2036472"/>
            <a:ext cx="144016" cy="136642"/>
          </a:xfrm>
          <a:prstGeom prst="ellipse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817144" y="2035448"/>
            <a:ext cx="144016" cy="14299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655840" y="2044980"/>
            <a:ext cx="144016" cy="142992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500886" y="2035448"/>
            <a:ext cx="144016" cy="14299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345932" y="2035448"/>
            <a:ext cx="144016" cy="1429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7176120" y="2041798"/>
            <a:ext cx="144016" cy="14299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8027516" y="2042822"/>
            <a:ext cx="144016" cy="142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8872562" y="2036472"/>
            <a:ext cx="144016" cy="142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>
            <a:off x="4120580" y="5857397"/>
            <a:ext cx="3978944" cy="420034"/>
            <a:chOff x="3617392" y="5598874"/>
            <a:chExt cx="2322760" cy="142992"/>
          </a:xfrm>
        </p:grpSpPr>
        <p:sp>
          <p:nvSpPr>
            <p:cNvPr id="30" name="Rectangle 29"/>
            <p:cNvSpPr/>
            <p:nvPr/>
          </p:nvSpPr>
          <p:spPr>
            <a:xfrm>
              <a:off x="3617392" y="5598874"/>
              <a:ext cx="144016" cy="141968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766766" y="5598874"/>
              <a:ext cx="144016" cy="142992"/>
            </a:xfrm>
            <a:prstGeom prst="rect">
              <a:avLst/>
            </a:prstGeom>
            <a:solidFill>
              <a:srgbClr val="00602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910782" y="5598874"/>
              <a:ext cx="144016" cy="141968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054798" y="5598874"/>
              <a:ext cx="144016" cy="141968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198814" y="5598874"/>
              <a:ext cx="144016" cy="142992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348188" y="5598874"/>
              <a:ext cx="144016" cy="14299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492204" y="5598874"/>
              <a:ext cx="144016" cy="14299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636220" y="5598874"/>
              <a:ext cx="144016" cy="142992"/>
            </a:xfrm>
            <a:prstGeom prst="rect">
              <a:avLst/>
            </a:prstGeom>
            <a:solidFill>
              <a:srgbClr val="FF33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777308" y="5598874"/>
              <a:ext cx="144016" cy="1429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926682" y="5598874"/>
              <a:ext cx="144016" cy="142992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070698" y="5598874"/>
              <a:ext cx="144016" cy="142992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14714" y="5598874"/>
              <a:ext cx="144016" cy="14299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358730" y="5598874"/>
              <a:ext cx="144016" cy="1429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508104" y="5598874"/>
              <a:ext cx="144016" cy="142992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652120" y="5598874"/>
              <a:ext cx="144016" cy="1429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796136" y="5598874"/>
              <a:ext cx="144016" cy="14299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9" name="Straight Connector 48"/>
          <p:cNvCxnSpPr/>
          <p:nvPr/>
        </p:nvCxnSpPr>
        <p:spPr>
          <a:xfrm flipH="1">
            <a:off x="4120580" y="5123533"/>
            <a:ext cx="1674242" cy="72668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160220" y="5123533"/>
            <a:ext cx="1939304" cy="72668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32260" y="6277491"/>
            <a:ext cx="913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Genomic DNA: a mix of our ancestors</a:t>
            </a:r>
            <a:endParaRPr lang="en-GB" sz="2800" dirty="0">
              <a:latin typeface="+mj-lt"/>
            </a:endParaRPr>
          </a:p>
        </p:txBody>
      </p:sp>
      <p:sp>
        <p:nvSpPr>
          <p:cNvPr id="52" name="Rectangle 4"/>
          <p:cNvSpPr>
            <a:spLocks noChangeArrowheads="1"/>
          </p:cNvSpPr>
          <p:nvPr/>
        </p:nvSpPr>
        <p:spPr bwMode="auto">
          <a:xfrm>
            <a:off x="1532260" y="188641"/>
            <a:ext cx="9135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latin typeface="+mj-lt"/>
              </a:rPr>
              <a:t>We can use these mutations to trace the inheritance of a given genomic region (Nuclear Genome)</a:t>
            </a:r>
          </a:p>
        </p:txBody>
      </p:sp>
    </p:spTree>
    <p:extLst>
      <p:ext uri="{BB962C8B-B14F-4D97-AF65-F5344CB8AC3E}">
        <p14:creationId xmlns:p14="http://schemas.microsoft.com/office/powerpoint/2010/main" val="4183140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2260" y="188641"/>
            <a:ext cx="9135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latin typeface="+mj-lt"/>
              </a:rPr>
              <a:t>Or we can infer the movement through space/time using coalescent theory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83632" y="1532026"/>
            <a:ext cx="6309540" cy="4563975"/>
            <a:chOff x="1259632" y="1532025"/>
            <a:chExt cx="6309540" cy="4563975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557338"/>
              <a:ext cx="5733476" cy="453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Down Arrow 2"/>
            <p:cNvSpPr/>
            <p:nvPr/>
          </p:nvSpPr>
          <p:spPr>
            <a:xfrm>
              <a:off x="1259632" y="1532025"/>
              <a:ext cx="360040" cy="4536504"/>
            </a:xfrm>
            <a:prstGeom prst="downArrow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en-GB" dirty="0"/>
                <a:t>Present 		</a:t>
              </a:r>
              <a:r>
                <a:rPr lang="en-GB" dirty="0">
                  <a:sym typeface="Wingdings" pitchFamily="2" charset="2"/>
                </a:rPr>
                <a:t>	Past</a:t>
              </a:r>
              <a:endParaRPr lang="en-GB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923928" y="1686840"/>
              <a:ext cx="652202" cy="215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Rectangle 6"/>
          <p:cNvSpPr/>
          <p:nvPr/>
        </p:nvSpPr>
        <p:spPr>
          <a:xfrm>
            <a:off x="6226434" y="1532026"/>
            <a:ext cx="2866738" cy="4563975"/>
          </a:xfrm>
          <a:prstGeom prst="rect">
            <a:avLst/>
          </a:prstGeom>
          <a:noFill/>
          <a:ln w="476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367808" y="6156012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charset="0"/>
              </a:rPr>
              <a:t>Africa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7248128" y="6156012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charset="0"/>
              </a:rPr>
              <a:t>Eurasia</a:t>
            </a:r>
            <a:endParaRPr lang="en-GB" dirty="0"/>
          </a:p>
        </p:txBody>
      </p:sp>
      <p:cxnSp>
        <p:nvCxnSpPr>
          <p:cNvPr id="12" name="Straight Arrow Connector 11"/>
          <p:cNvCxnSpPr>
            <a:endCxn id="5" idx="2"/>
          </p:cNvCxnSpPr>
          <p:nvPr/>
        </p:nvCxnSpPr>
        <p:spPr bwMode="auto">
          <a:xfrm flipH="1">
            <a:off x="5774030" y="1794580"/>
            <a:ext cx="3490323" cy="107739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9264352" y="1686840"/>
            <a:ext cx="648072" cy="159814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52617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783632" y="1532026"/>
            <a:ext cx="6309540" cy="4563975"/>
            <a:chOff x="1259632" y="1532025"/>
            <a:chExt cx="6309540" cy="4563975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557338"/>
              <a:ext cx="5733476" cy="453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Down Arrow 2"/>
            <p:cNvSpPr/>
            <p:nvPr/>
          </p:nvSpPr>
          <p:spPr>
            <a:xfrm>
              <a:off x="1259632" y="1532025"/>
              <a:ext cx="360040" cy="4536504"/>
            </a:xfrm>
            <a:prstGeom prst="downArrow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en-GB" dirty="0"/>
                <a:t>Present 		</a:t>
              </a:r>
              <a:r>
                <a:rPr lang="en-GB" dirty="0">
                  <a:sym typeface="Wingdings" pitchFamily="2" charset="2"/>
                </a:rPr>
                <a:t>	Past</a:t>
              </a:r>
              <a:endParaRPr lang="en-GB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923928" y="1686840"/>
              <a:ext cx="652202" cy="215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Rectangle 7"/>
          <p:cNvSpPr/>
          <p:nvPr/>
        </p:nvSpPr>
        <p:spPr>
          <a:xfrm>
            <a:off x="4367808" y="6156012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charset="0"/>
              </a:rPr>
              <a:t>Africa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7248128" y="6156012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charset="0"/>
              </a:rPr>
              <a:t>Eurasia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6226434" y="1532026"/>
            <a:ext cx="2866738" cy="4563975"/>
          </a:xfrm>
          <a:prstGeom prst="rect">
            <a:avLst/>
          </a:prstGeom>
          <a:noFill/>
          <a:ln w="476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/>
          <p:cNvSpPr/>
          <p:nvPr/>
        </p:nvSpPr>
        <p:spPr>
          <a:xfrm>
            <a:off x="3359696" y="1902318"/>
            <a:ext cx="5472608" cy="4046962"/>
          </a:xfrm>
          <a:prstGeom prst="triangle">
            <a:avLst>
              <a:gd name="adj" fmla="val 43777"/>
            </a:avLst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532260" y="188641"/>
            <a:ext cx="9135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latin typeface="+mj-lt"/>
              </a:rPr>
              <a:t>Or we can infer the movement through space/time using coalescent theory</a:t>
            </a:r>
          </a:p>
        </p:txBody>
      </p:sp>
    </p:spTree>
    <p:extLst>
      <p:ext uri="{BB962C8B-B14F-4D97-AF65-F5344CB8AC3E}">
        <p14:creationId xmlns:p14="http://schemas.microsoft.com/office/powerpoint/2010/main" val="1699164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783632" y="1532026"/>
            <a:ext cx="6309540" cy="4563975"/>
            <a:chOff x="1259632" y="1532025"/>
            <a:chExt cx="6309540" cy="4563975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557338"/>
              <a:ext cx="5733476" cy="453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Down Arrow 2"/>
            <p:cNvSpPr/>
            <p:nvPr/>
          </p:nvSpPr>
          <p:spPr>
            <a:xfrm>
              <a:off x="1259632" y="1532025"/>
              <a:ext cx="360040" cy="4536504"/>
            </a:xfrm>
            <a:prstGeom prst="downArrow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en-GB" dirty="0"/>
                <a:t>Present		</a:t>
              </a:r>
              <a:r>
                <a:rPr lang="en-GB" dirty="0">
                  <a:sym typeface="Wingdings" pitchFamily="2" charset="2"/>
                </a:rPr>
                <a:t>	Past</a:t>
              </a:r>
              <a:endParaRPr lang="en-GB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923928" y="1686840"/>
              <a:ext cx="652202" cy="215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Rectangle 7"/>
          <p:cNvSpPr/>
          <p:nvPr/>
        </p:nvSpPr>
        <p:spPr>
          <a:xfrm>
            <a:off x="4367808" y="6156012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charset="0"/>
              </a:rPr>
              <a:t>Africa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7248128" y="6156012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charset="0"/>
              </a:rPr>
              <a:t>Eurasia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6226434" y="1532026"/>
            <a:ext cx="2866738" cy="4563975"/>
          </a:xfrm>
          <a:prstGeom prst="rect">
            <a:avLst/>
          </a:prstGeom>
          <a:noFill/>
          <a:ln w="476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/>
          <p:cNvSpPr/>
          <p:nvPr/>
        </p:nvSpPr>
        <p:spPr>
          <a:xfrm>
            <a:off x="3359696" y="1902318"/>
            <a:ext cx="5472608" cy="4046962"/>
          </a:xfrm>
          <a:prstGeom prst="triangle">
            <a:avLst>
              <a:gd name="adj" fmla="val 43777"/>
            </a:avLst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264352" y="1557339"/>
            <a:ext cx="1574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Most recent common  ancestor (MRCA)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5774030" y="1686840"/>
            <a:ext cx="3490323" cy="215478"/>
          </a:xfrm>
          <a:prstGeom prst="straightConnector1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532260" y="188641"/>
            <a:ext cx="9135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latin typeface="+mj-lt"/>
              </a:rPr>
              <a:t>Or we can infer the movement through space/time using coalescent theory</a:t>
            </a:r>
          </a:p>
        </p:txBody>
      </p:sp>
    </p:spTree>
    <p:extLst>
      <p:ext uri="{BB962C8B-B14F-4D97-AF65-F5344CB8AC3E}">
        <p14:creationId xmlns:p14="http://schemas.microsoft.com/office/powerpoint/2010/main" val="666039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783632" y="1532026"/>
            <a:ext cx="6309540" cy="4563975"/>
            <a:chOff x="1259632" y="1532025"/>
            <a:chExt cx="6309540" cy="4563975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557338"/>
              <a:ext cx="5733476" cy="453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Down Arrow 2"/>
            <p:cNvSpPr/>
            <p:nvPr/>
          </p:nvSpPr>
          <p:spPr>
            <a:xfrm>
              <a:off x="1259632" y="1532025"/>
              <a:ext cx="360040" cy="4536504"/>
            </a:xfrm>
            <a:prstGeom prst="downArrow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en-GB" dirty="0"/>
                <a:t>Present		</a:t>
              </a:r>
              <a:r>
                <a:rPr lang="en-GB" dirty="0">
                  <a:sym typeface="Wingdings" pitchFamily="2" charset="2"/>
                </a:rPr>
                <a:t>	Past</a:t>
              </a:r>
              <a:endParaRPr lang="en-GB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923928" y="1686840"/>
              <a:ext cx="652202" cy="215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Rectangle 7"/>
          <p:cNvSpPr/>
          <p:nvPr/>
        </p:nvSpPr>
        <p:spPr>
          <a:xfrm>
            <a:off x="4367808" y="6156012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charset="0"/>
              </a:rPr>
              <a:t>Africa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7248128" y="6156012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charset="0"/>
              </a:rPr>
              <a:t>Eurasia</a:t>
            </a:r>
            <a:endParaRPr lang="en-GB" dirty="0"/>
          </a:p>
        </p:txBody>
      </p:sp>
      <p:sp>
        <p:nvSpPr>
          <p:cNvPr id="10" name="Isosceles Triangle 9"/>
          <p:cNvSpPr/>
          <p:nvPr/>
        </p:nvSpPr>
        <p:spPr>
          <a:xfrm>
            <a:off x="3359696" y="1902318"/>
            <a:ext cx="5472608" cy="4046962"/>
          </a:xfrm>
          <a:prstGeom prst="triangle">
            <a:avLst>
              <a:gd name="adj" fmla="val 43777"/>
            </a:avLst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26434" y="1532026"/>
            <a:ext cx="2866738" cy="4563975"/>
          </a:xfrm>
          <a:prstGeom prst="rect">
            <a:avLst/>
          </a:prstGeom>
          <a:noFill/>
          <a:ln w="476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Isosceles Triangle 10"/>
          <p:cNvSpPr/>
          <p:nvPr/>
        </p:nvSpPr>
        <p:spPr>
          <a:xfrm>
            <a:off x="6456040" y="2829492"/>
            <a:ext cx="2376264" cy="3119789"/>
          </a:xfrm>
          <a:prstGeom prst="triangle">
            <a:avLst>
              <a:gd name="adj" fmla="val 747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532260" y="188641"/>
            <a:ext cx="9135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latin typeface="+mj-lt"/>
              </a:rPr>
              <a:t>Or we can infer the movement through space/time using coalescent theory</a:t>
            </a:r>
          </a:p>
        </p:txBody>
      </p:sp>
    </p:spTree>
    <p:extLst>
      <p:ext uri="{BB962C8B-B14F-4D97-AF65-F5344CB8AC3E}">
        <p14:creationId xmlns:p14="http://schemas.microsoft.com/office/powerpoint/2010/main" val="655045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BEHAR_mtDNAtreeMO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94" y="1174750"/>
            <a:ext cx="6352431" cy="505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13194" y="1222912"/>
            <a:ext cx="1208162" cy="461665"/>
          </a:xfrm>
          <a:prstGeom prst="rect">
            <a:avLst/>
          </a:prstGeom>
          <a:ln>
            <a:solidFill>
              <a:srgbClr val="99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Euphemia UCAS"/>
                <a:cs typeface="Euphemia UCAS"/>
              </a:rPr>
              <a:t>Root</a:t>
            </a:r>
          </a:p>
        </p:txBody>
      </p:sp>
      <p:sp>
        <p:nvSpPr>
          <p:cNvPr id="9220" name="TextBox 10"/>
          <p:cNvSpPr txBox="1">
            <a:spLocks noChangeArrowheads="1"/>
          </p:cNvSpPr>
          <p:nvPr/>
        </p:nvSpPr>
        <p:spPr bwMode="auto">
          <a:xfrm>
            <a:off x="10758281" y="6518275"/>
            <a:ext cx="1619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Euphemia UCAS"/>
                <a:ea typeface="Euphemia UCAS"/>
                <a:cs typeface="Euphemia UCAS"/>
              </a:rPr>
              <a:t>Behar et al. 2008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9495" y="1991262"/>
            <a:ext cx="1359693" cy="461665"/>
          </a:xfrm>
          <a:prstGeom prst="rect">
            <a:avLst/>
          </a:prstGeom>
          <a:ln>
            <a:solidFill>
              <a:srgbClr val="99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Euphemia UCAS"/>
                <a:cs typeface="Euphemia UCAS"/>
              </a:rPr>
              <a:t>Khoisan</a:t>
            </a:r>
          </a:p>
        </p:txBody>
      </p:sp>
      <p:sp>
        <p:nvSpPr>
          <p:cNvPr id="9222" name="Title 1"/>
          <p:cNvSpPr>
            <a:spLocks noGrp="1"/>
          </p:cNvSpPr>
          <p:nvPr>
            <p:ph type="title"/>
          </p:nvPr>
        </p:nvSpPr>
        <p:spPr>
          <a:xfrm>
            <a:off x="0" y="31750"/>
            <a:ext cx="12192000" cy="1143000"/>
          </a:xfrm>
        </p:spPr>
        <p:txBody>
          <a:bodyPr/>
          <a:lstStyle/>
          <a:p>
            <a:pPr algn="ctr"/>
            <a:r>
              <a:rPr lang="en-GB" altLang="en-US" dirty="0"/>
              <a:t>A mitochondrial perspective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25412" y="4662626"/>
            <a:ext cx="1368152" cy="338554"/>
          </a:xfrm>
          <a:prstGeom prst="rect">
            <a:avLst/>
          </a:prstGeom>
          <a:ln>
            <a:solidFill>
              <a:srgbClr val="99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atin typeface="Euphemia UCAS"/>
                <a:cs typeface="Euphemia UCAS"/>
              </a:rPr>
              <a:t>Non-Africans</a:t>
            </a:r>
          </a:p>
        </p:txBody>
      </p:sp>
    </p:spTree>
    <p:extLst>
      <p:ext uri="{BB962C8B-B14F-4D97-AF65-F5344CB8AC3E}">
        <p14:creationId xmlns:p14="http://schemas.microsoft.com/office/powerpoint/2010/main" val="197648777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62068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Our last &lt;100.000 years…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576" y="620688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631504" y="2996952"/>
            <a:ext cx="18002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631504" y="6669360"/>
            <a:ext cx="18002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1567542" y="1060724"/>
            <a:ext cx="9036496" cy="5269392"/>
            <a:chOff x="43542" y="1060724"/>
            <a:chExt cx="9036496" cy="5269392"/>
          </a:xfrm>
        </p:grpSpPr>
        <p:pic>
          <p:nvPicPr>
            <p:cNvPr id="4" name="Picture 5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329"/>
            <a:stretch/>
          </p:blipFill>
          <p:spPr bwMode="auto">
            <a:xfrm>
              <a:off x="43542" y="1060724"/>
              <a:ext cx="9036496" cy="5032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176341" y="1150349"/>
              <a:ext cx="352684" cy="47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6341" y="5856475"/>
              <a:ext cx="352684" cy="4736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4104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47" y="1042857"/>
            <a:ext cx="5770179" cy="577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08373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The </a:t>
            </a:r>
            <a:r>
              <a:rPr lang="en-GB" sz="2800" b="1" dirty="0" err="1"/>
              <a:t>Wahlund</a:t>
            </a:r>
            <a:r>
              <a:rPr lang="en-GB" sz="2800" b="1" dirty="0"/>
              <a:t> Effect</a:t>
            </a:r>
            <a:endParaRPr lang="et-EE" sz="2800" b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001" y="2365519"/>
            <a:ext cx="1322051" cy="8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53673" y="2415889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3848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47" y="1042857"/>
            <a:ext cx="5770179" cy="577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08373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The </a:t>
            </a:r>
            <a:r>
              <a:rPr lang="en-GB" sz="2800" b="1" dirty="0" err="1"/>
              <a:t>Wahlund</a:t>
            </a:r>
            <a:r>
              <a:rPr lang="en-GB" sz="2800" b="1" dirty="0"/>
              <a:t> Effect</a:t>
            </a:r>
            <a:endParaRPr lang="et-EE" sz="2800" dirty="0">
              <a:latin typeface="Arial Rounded MT Bold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001" y="2365519"/>
            <a:ext cx="1322051" cy="8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68077" y="4617543"/>
            <a:ext cx="1322051" cy="8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53673" y="2415889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44759" y="4672135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562237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47" y="1042857"/>
            <a:ext cx="5770179" cy="577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08373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The </a:t>
            </a:r>
            <a:r>
              <a:rPr lang="en-GB" sz="2800" b="1" dirty="0" err="1"/>
              <a:t>Wahlund</a:t>
            </a:r>
            <a:r>
              <a:rPr lang="en-GB" sz="2800" b="1" dirty="0"/>
              <a:t> Effect</a:t>
            </a:r>
            <a:endParaRPr lang="et-EE" sz="2800" dirty="0">
              <a:latin typeface="Arial Rounded MT Bold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001" y="2365519"/>
            <a:ext cx="1322051" cy="8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042" y="5920605"/>
            <a:ext cx="1001417" cy="75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68077" y="4617543"/>
            <a:ext cx="1322051" cy="8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53673" y="2415889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4759" y="4672135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52651" y="5944356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40331300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47" y="1042857"/>
            <a:ext cx="5770179" cy="577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08373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The </a:t>
            </a:r>
            <a:r>
              <a:rPr lang="en-GB" sz="2800" b="1" dirty="0" err="1"/>
              <a:t>Wahlund</a:t>
            </a:r>
            <a:r>
              <a:rPr lang="en-GB" sz="2800" b="1" dirty="0"/>
              <a:t> Effect</a:t>
            </a:r>
            <a:endParaRPr lang="et-EE" sz="2800" dirty="0">
              <a:latin typeface="Arial Rounded MT Bold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001" y="2365519"/>
            <a:ext cx="1322051" cy="8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042" y="5920605"/>
            <a:ext cx="1001417" cy="75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68077" y="4617543"/>
            <a:ext cx="1322051" cy="8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53673" y="2415889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4759" y="4672135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52651" y="5944356"/>
            <a:ext cx="6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M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86" b="30557"/>
          <a:stretch/>
        </p:blipFill>
        <p:spPr bwMode="auto">
          <a:xfrm>
            <a:off x="3629753" y="2355899"/>
            <a:ext cx="2377289" cy="168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979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s-media-cache-ak0.pinimg.com/736x/5f/f9/fb/5ff9fbc4e4d89263bcd4794a1b459b82.jpg">
            <a:extLst>
              <a:ext uri="{FF2B5EF4-FFF2-40B4-BE49-F238E27FC236}">
                <a16:creationId xmlns:a16="http://schemas.microsoft.com/office/drawing/2014/main" id="{E0CC181A-A778-8859-3FD6-6EA54F5F3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177" y="1507165"/>
            <a:ext cx="70104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5CBC7C2-2E97-7865-E3F0-6A559B79A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81E78B-EB06-FF52-ACFF-37087FA1F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Picture 2" descr="https://s-media-cache-ak0.pinimg.com/736x/5f/f9/fb/5ff9fbc4e4d89263bcd4794a1b459b82.jpg">
            <a:extLst>
              <a:ext uri="{FF2B5EF4-FFF2-40B4-BE49-F238E27FC236}">
                <a16:creationId xmlns:a16="http://schemas.microsoft.com/office/drawing/2014/main" id="{740BA141-A94C-65BA-6419-0BCBB49EB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177" y="1485900"/>
            <a:ext cx="70104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37AF7693-3C7B-F469-BDA9-93F8AE0A18C5}"/>
              </a:ext>
            </a:extLst>
          </p:cNvPr>
          <p:cNvSpPr/>
          <p:nvPr/>
        </p:nvSpPr>
        <p:spPr>
          <a:xfrm rot="1913585">
            <a:off x="2616664" y="2145212"/>
            <a:ext cx="578069" cy="1751063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1D333879-336B-B142-8036-9AAE743E868A}"/>
              </a:ext>
            </a:extLst>
          </p:cNvPr>
          <p:cNvSpPr/>
          <p:nvPr/>
        </p:nvSpPr>
        <p:spPr>
          <a:xfrm rot="4004708">
            <a:off x="3833413" y="935855"/>
            <a:ext cx="578069" cy="2120439"/>
          </a:xfrm>
          <a:prstGeom prst="ellipse">
            <a:avLst/>
          </a:prstGeom>
          <a:noFill/>
          <a:ln w="666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88919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663952" y="260649"/>
            <a:ext cx="6603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t-EE" altLang="en-US" sz="3200" dirty="0">
                <a:latin typeface="+mj-lt"/>
              </a:rPr>
              <a:t>Fst</a:t>
            </a:r>
            <a:endParaRPr lang="en-US" altLang="en-US" sz="3200" dirty="0"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95600" y="1340768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Population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p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q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Expected</a:t>
                      </a:r>
                      <a:r>
                        <a:rPr lang="et-EE" baseline="0" dirty="0"/>
                        <a:t> Hs</a:t>
                      </a:r>
                    </a:p>
                    <a:p>
                      <a:r>
                        <a:rPr lang="et-EE" baseline="0" dirty="0"/>
                        <a:t>2pq</a:t>
                      </a:r>
                      <a:endParaRPr lang="en-GB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0.35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0.65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0.455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/>
                        <a:t>Italy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0.4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0.6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0.48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>
                          <a:solidFill>
                            <a:srgbClr val="FF0000"/>
                          </a:solidFill>
                        </a:rPr>
                        <a:t>0.38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>
                          <a:solidFill>
                            <a:srgbClr val="FF0000"/>
                          </a:solidFill>
                        </a:rPr>
                        <a:t>0.62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>
                          <a:solidFill>
                            <a:srgbClr val="FF0000"/>
                          </a:solidFill>
                        </a:rPr>
                        <a:t>0.4712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ight Brace 6"/>
          <p:cNvSpPr/>
          <p:nvPr/>
        </p:nvSpPr>
        <p:spPr>
          <a:xfrm>
            <a:off x="8616280" y="1988840"/>
            <a:ext cx="72008" cy="720080"/>
          </a:xfrm>
          <a:prstGeom prst="rightBrac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8832305" y="1988841"/>
            <a:ext cx="1176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>
                <a:latin typeface="+mj-lt"/>
              </a:rPr>
              <a:t>Average</a:t>
            </a:r>
          </a:p>
          <a:p>
            <a:r>
              <a:rPr lang="et-EE" dirty="0">
                <a:solidFill>
                  <a:srgbClr val="0000FF"/>
                </a:solidFill>
                <a:latin typeface="+mj-lt"/>
              </a:rPr>
              <a:t>Hs</a:t>
            </a:r>
            <a:r>
              <a:rPr lang="en-GB" dirty="0">
                <a:solidFill>
                  <a:srgbClr val="0000FF"/>
                </a:solidFill>
                <a:latin typeface="+mj-lt"/>
              </a:rPr>
              <a:t>=0.4675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295800" y="3447994"/>
            <a:ext cx="339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t-EE" altLang="en-US" sz="2400" dirty="0">
                <a:latin typeface="+mj-lt"/>
              </a:rPr>
              <a:t>F</a:t>
            </a:r>
            <a:r>
              <a:rPr lang="et-EE" altLang="en-US" sz="2400" baseline="-25000" dirty="0">
                <a:latin typeface="+mj-lt"/>
              </a:rPr>
              <a:t>ST</a:t>
            </a:r>
            <a:r>
              <a:rPr lang="et-EE" altLang="en-US" sz="2400" dirty="0">
                <a:latin typeface="+mj-lt"/>
              </a:rPr>
              <a:t> = (H</a:t>
            </a:r>
            <a:r>
              <a:rPr lang="et-EE" altLang="en-US" sz="2400" baseline="-25000" dirty="0">
                <a:latin typeface="+mj-lt"/>
              </a:rPr>
              <a:t>T</a:t>
            </a:r>
            <a:r>
              <a:rPr lang="et-EE" altLang="en-US" sz="2400" dirty="0">
                <a:latin typeface="+mj-lt"/>
              </a:rPr>
              <a:t>-H</a:t>
            </a:r>
            <a:r>
              <a:rPr lang="et-EE" altLang="en-US" sz="2400" baseline="-25000" dirty="0">
                <a:latin typeface="+mj-lt"/>
              </a:rPr>
              <a:t>S</a:t>
            </a:r>
            <a:r>
              <a:rPr lang="et-EE" altLang="en-US" sz="2400" dirty="0">
                <a:latin typeface="+mj-lt"/>
              </a:rPr>
              <a:t>)/H</a:t>
            </a:r>
            <a:r>
              <a:rPr lang="et-EE" altLang="en-US" sz="2400" baseline="-25000" dirty="0">
                <a:latin typeface="+mj-lt"/>
              </a:rPr>
              <a:t>T</a:t>
            </a:r>
            <a:r>
              <a:rPr lang="et-EE" altLang="en-US" sz="2400" dirty="0">
                <a:latin typeface="+mj-lt"/>
              </a:rPr>
              <a:t>=0.0</a:t>
            </a:r>
            <a:r>
              <a:rPr lang="en-GB" altLang="en-US" sz="2400" dirty="0">
                <a:latin typeface="+mj-lt"/>
              </a:rPr>
              <a:t>07852</a:t>
            </a:r>
            <a:endParaRPr lang="en-US" altLang="en-US" sz="2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24192" y="2708920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+mj-lt"/>
              </a:rPr>
              <a:t>=H</a:t>
            </a:r>
            <a:r>
              <a:rPr lang="en-GB" baseline="-25000" dirty="0">
                <a:solidFill>
                  <a:srgbClr val="FF0000"/>
                </a:solidFill>
                <a:latin typeface="+mj-lt"/>
              </a:rPr>
              <a:t>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6246" y="4149081"/>
            <a:ext cx="40595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j-lt"/>
              </a:rPr>
              <a:t>0.8% of variation among the populations</a:t>
            </a:r>
          </a:p>
          <a:p>
            <a:r>
              <a:rPr lang="en-GB" dirty="0">
                <a:latin typeface="+mj-lt"/>
              </a:rPr>
              <a:t>99.2% of variation within the populations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EE3B5C90-EC52-B8BE-D841-0E682266E937}"/>
              </a:ext>
            </a:extLst>
          </p:cNvPr>
          <p:cNvSpPr/>
          <p:nvPr/>
        </p:nvSpPr>
        <p:spPr>
          <a:xfrm rot="5400000">
            <a:off x="2728218" y="2014009"/>
            <a:ext cx="369331" cy="1032794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8B79D58F-94F4-45E4-E6B4-2E92BBA66B04}"/>
              </a:ext>
            </a:extLst>
          </p:cNvPr>
          <p:cNvSpPr/>
          <p:nvPr/>
        </p:nvSpPr>
        <p:spPr>
          <a:xfrm rot="5400000">
            <a:off x="2797829" y="1585701"/>
            <a:ext cx="369331" cy="1129480"/>
          </a:xfrm>
          <a:prstGeom prst="ellipse">
            <a:avLst/>
          </a:prstGeom>
          <a:noFill/>
          <a:ln w="666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284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0025" y="757239"/>
            <a:ext cx="4171950" cy="581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4406" y="6438901"/>
            <a:ext cx="559518" cy="419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2161" y="6343650"/>
            <a:ext cx="34227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0785" y="6260528"/>
            <a:ext cx="397591" cy="597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9417" y="6410326"/>
            <a:ext cx="67273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1776" y="6188753"/>
            <a:ext cx="542924" cy="669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06486" y="6524625"/>
            <a:ext cx="445072" cy="33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66779" y="6372226"/>
            <a:ext cx="64853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1524000" y="-19665"/>
            <a:ext cx="9144000" cy="764704"/>
          </a:xfrm>
          <a:noFill/>
        </p:spPr>
        <p:txBody>
          <a:bodyPr>
            <a:noAutofit/>
          </a:bodyPr>
          <a:lstStyle/>
          <a:p>
            <a:pPr algn="ctr"/>
            <a:r>
              <a:rPr lang="en-GB" sz="2800" dirty="0"/>
              <a:t>Human F within a broader context</a:t>
            </a:r>
            <a:endParaRPr lang="et-EE" sz="28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950" y="5998217"/>
            <a:ext cx="1322051" cy="88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345949" y="6362401"/>
            <a:ext cx="2186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F</a:t>
            </a:r>
            <a:r>
              <a:rPr lang="en-GB" sz="3200" baseline="-25000" dirty="0">
                <a:solidFill>
                  <a:schemeClr val="bg1"/>
                </a:solidFill>
              </a:rPr>
              <a:t>ST</a:t>
            </a:r>
            <a:r>
              <a:rPr lang="en-GB" sz="3200" dirty="0">
                <a:solidFill>
                  <a:schemeClr val="bg1"/>
                </a:solidFill>
              </a:rPr>
              <a:t>=0.4</a:t>
            </a:r>
          </a:p>
        </p:txBody>
      </p:sp>
    </p:spTree>
    <p:extLst>
      <p:ext uri="{BB962C8B-B14F-4D97-AF65-F5344CB8AC3E}">
        <p14:creationId xmlns:p14="http://schemas.microsoft.com/office/powerpoint/2010/main" val="14474885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969" y="2228851"/>
            <a:ext cx="3764107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5"/>
          <a:stretch/>
        </p:blipFill>
        <p:spPr bwMode="auto">
          <a:xfrm>
            <a:off x="2372808" y="2426062"/>
            <a:ext cx="3480305" cy="285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67051" y="5772150"/>
            <a:ext cx="2508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Known common variants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5251" y="5781675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New rare variants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6753" y="414605"/>
            <a:ext cx="9338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+mj-lt"/>
              </a:rPr>
              <a:t>Common variants tend to be shared among populations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86618" y="6507875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1000 Genome Consortium, 2012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91210C8-FF2C-5758-BE50-56AAD06F04A2}"/>
              </a:ext>
            </a:extLst>
          </p:cNvPr>
          <p:cNvSpPr txBox="1"/>
          <p:nvPr/>
        </p:nvSpPr>
        <p:spPr>
          <a:xfrm>
            <a:off x="2532734" y="2421181"/>
            <a:ext cx="1068633" cy="369332"/>
          </a:xfrm>
          <a:prstGeom prst="rect">
            <a:avLst/>
          </a:prstGeom>
          <a:solidFill>
            <a:srgbClr val="E78239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EUROPE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FF26AFB-C361-DDEB-FBED-DA31EBFB2B2C}"/>
              </a:ext>
            </a:extLst>
          </p:cNvPr>
          <p:cNvSpPr txBox="1"/>
          <p:nvPr/>
        </p:nvSpPr>
        <p:spPr>
          <a:xfrm>
            <a:off x="8750561" y="2790513"/>
            <a:ext cx="1068633" cy="369332"/>
          </a:xfrm>
          <a:prstGeom prst="rect">
            <a:avLst/>
          </a:prstGeom>
          <a:solidFill>
            <a:srgbClr val="79318F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E. ASIA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D7B2AA-1804-2D84-389E-2F27FE3A5A0F}"/>
              </a:ext>
            </a:extLst>
          </p:cNvPr>
          <p:cNvSpPr txBox="1"/>
          <p:nvPr/>
        </p:nvSpPr>
        <p:spPr>
          <a:xfrm>
            <a:off x="3324615" y="4755322"/>
            <a:ext cx="1155236" cy="369332"/>
          </a:xfrm>
          <a:prstGeom prst="rect">
            <a:avLst/>
          </a:prstGeom>
          <a:solidFill>
            <a:srgbClr val="18A14F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W.AFRICA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382EA2-CF44-AAB9-38AD-1FCEA25A3638}"/>
              </a:ext>
            </a:extLst>
          </p:cNvPr>
          <p:cNvSpPr txBox="1"/>
          <p:nvPr/>
        </p:nvSpPr>
        <p:spPr>
          <a:xfrm>
            <a:off x="7293829" y="2790513"/>
            <a:ext cx="1013739" cy="369332"/>
          </a:xfrm>
          <a:prstGeom prst="rect">
            <a:avLst/>
          </a:prstGeom>
          <a:solidFill>
            <a:srgbClr val="E78239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EUROPE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C7775E7-6472-F383-4E10-449014A92735}"/>
              </a:ext>
            </a:extLst>
          </p:cNvPr>
          <p:cNvSpPr txBox="1"/>
          <p:nvPr/>
        </p:nvSpPr>
        <p:spPr>
          <a:xfrm>
            <a:off x="8057114" y="4063775"/>
            <a:ext cx="1155236" cy="369332"/>
          </a:xfrm>
          <a:prstGeom prst="rect">
            <a:avLst/>
          </a:prstGeom>
          <a:solidFill>
            <a:srgbClr val="18A14F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W.AFRICA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9983519-F544-2C9F-0368-593242715944}"/>
              </a:ext>
            </a:extLst>
          </p:cNvPr>
          <p:cNvSpPr txBox="1"/>
          <p:nvPr/>
        </p:nvSpPr>
        <p:spPr>
          <a:xfrm>
            <a:off x="4773847" y="2597190"/>
            <a:ext cx="1068633" cy="369332"/>
          </a:xfrm>
          <a:prstGeom prst="rect">
            <a:avLst/>
          </a:prstGeom>
          <a:solidFill>
            <a:srgbClr val="79318F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E. ASIA</a:t>
            </a:r>
          </a:p>
        </p:txBody>
      </p:sp>
    </p:spTree>
    <p:extLst>
      <p:ext uri="{BB962C8B-B14F-4D97-AF65-F5344CB8AC3E}">
        <p14:creationId xmlns:p14="http://schemas.microsoft.com/office/powerpoint/2010/main" val="2052372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Humankind: a bunch of clones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309" b="45893"/>
          <a:stretch/>
        </p:blipFill>
        <p:spPr>
          <a:xfrm>
            <a:off x="-222115" y="1690688"/>
            <a:ext cx="12241586" cy="462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183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26"/>
            <a:ext cx="12120664" cy="1325563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Yet some thousand years of independent genetic drift have happened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5600" y="6211669"/>
            <a:ext cx="1495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Vallini</a:t>
            </a:r>
            <a:r>
              <a:rPr lang="en-GB" i="1" dirty="0"/>
              <a:t> et al.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7A359AD-10D1-CEE2-B694-DA0FFF2079D7}"/>
              </a:ext>
            </a:extLst>
          </p:cNvPr>
          <p:cNvPicPr/>
          <p:nvPr/>
        </p:nvPicPr>
        <p:blipFill>
          <a:blip r:embed="rId2">
            <a:alphaModFix amt="89000"/>
          </a:blip>
          <a:srcRect l="7803" r="25021" b="18029"/>
          <a:stretch/>
        </p:blipFill>
        <p:spPr>
          <a:xfrm>
            <a:off x="2480552" y="1332689"/>
            <a:ext cx="7256835" cy="55253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08061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26"/>
            <a:ext cx="12120664" cy="1325563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And can be inferred at a genome-wide level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18" y="2014579"/>
            <a:ext cx="911218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96040" y="6488668"/>
            <a:ext cx="149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Li et al. 2008</a:t>
            </a:r>
          </a:p>
        </p:txBody>
      </p:sp>
    </p:spTree>
    <p:extLst>
      <p:ext uri="{BB962C8B-B14F-4D97-AF65-F5344CB8AC3E}">
        <p14:creationId xmlns:p14="http://schemas.microsoft.com/office/powerpoint/2010/main" val="23920016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0" y="228601"/>
            <a:ext cx="120720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GB" altLang="en-US" sz="3200" dirty="0">
                <a:latin typeface="+mj-lt"/>
              </a:rPr>
              <a:t>And at an astonishingly fine geographic level</a:t>
            </a:r>
            <a:endParaRPr lang="en-US" altLang="en-US" sz="3200" dirty="0">
              <a:latin typeface="+mj-lt"/>
            </a:endParaRP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1219200"/>
            <a:ext cx="5592763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1981201" y="5486401"/>
            <a:ext cx="850106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en-US" dirty="0">
                <a:latin typeface="+mj-lt"/>
              </a:rPr>
              <a:t>Principal component genetic ancestry map of Europe (3000 individuals) based on half a million SNP markers (</a:t>
            </a:r>
            <a:r>
              <a:rPr lang="en-GB" altLang="en-US" dirty="0" err="1">
                <a:latin typeface="+mj-lt"/>
              </a:rPr>
              <a:t>Novembre</a:t>
            </a:r>
            <a:r>
              <a:rPr lang="en-GB" altLang="en-US" dirty="0">
                <a:latin typeface="+mj-lt"/>
              </a:rPr>
              <a:t> et al. 2008). Birthplace of individuals can be predicted with the accuracy of a few hundred </a:t>
            </a:r>
            <a:r>
              <a:rPr lang="en-GB" altLang="en-US" dirty="0" err="1">
                <a:latin typeface="+mj-lt"/>
              </a:rPr>
              <a:t>kilometers</a:t>
            </a:r>
            <a:r>
              <a:rPr lang="en-GB" altLang="en-US" dirty="0">
                <a:latin typeface="+mj-lt"/>
              </a:rPr>
              <a:t>. </a:t>
            </a:r>
            <a:r>
              <a:rPr lang="en-GB" altLang="en-US" b="1" dirty="0">
                <a:latin typeface="+mj-lt"/>
              </a:rPr>
              <a:t>PC1 and PC2 together account for 0.45% of genetic variation in Europe. </a:t>
            </a:r>
            <a:endParaRPr lang="en-US" alt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5172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GB" dirty="0"/>
              <a:t>Pre-Neolithic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04" t="8285" r="9881" b="14571"/>
          <a:stretch/>
        </p:blipFill>
        <p:spPr>
          <a:xfrm>
            <a:off x="2152651" y="1131095"/>
            <a:ext cx="7643813" cy="417779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801803" y="4488237"/>
            <a:ext cx="765810" cy="728186"/>
          </a:xfrm>
          <a:prstGeom prst="ellipse">
            <a:avLst/>
          </a:prstGeom>
          <a:solidFill>
            <a:srgbClr val="F5832D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24088" y="1181102"/>
            <a:ext cx="1193006" cy="326231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Before…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029163" y="2654617"/>
            <a:ext cx="765810" cy="728186"/>
          </a:xfrm>
          <a:prstGeom prst="ellipse">
            <a:avLst/>
          </a:prstGeom>
          <a:solidFill>
            <a:srgbClr val="49B95A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35802" y="1926431"/>
            <a:ext cx="765810" cy="728186"/>
          </a:xfrm>
          <a:prstGeom prst="ellipse">
            <a:avLst/>
          </a:prstGeom>
          <a:solidFill>
            <a:srgbClr val="3481B9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979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GB" dirty="0"/>
              <a:t>Neolithic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04" t="8285" r="9881" b="14571"/>
          <a:stretch/>
        </p:blipFill>
        <p:spPr>
          <a:xfrm>
            <a:off x="2152651" y="1131095"/>
            <a:ext cx="7643813" cy="417779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435802" y="1926431"/>
            <a:ext cx="765810" cy="728186"/>
          </a:xfrm>
          <a:prstGeom prst="ellipse">
            <a:avLst/>
          </a:prstGeom>
          <a:gradFill>
            <a:gsLst>
              <a:gs pos="39000">
                <a:srgbClr val="3481B9"/>
              </a:gs>
              <a:gs pos="100000">
                <a:srgbClr val="F5832D"/>
              </a:gs>
            </a:gsLst>
            <a:lin ang="5400000" scaled="1"/>
          </a:gra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01803" y="4488237"/>
            <a:ext cx="765810" cy="728186"/>
          </a:xfrm>
          <a:prstGeom prst="ellipse">
            <a:avLst/>
          </a:prstGeom>
          <a:solidFill>
            <a:srgbClr val="F5832D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24088" y="1181102"/>
            <a:ext cx="1567656" cy="447699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&lt;10,000 </a:t>
            </a:r>
            <a:r>
              <a:rPr lang="en-GB" b="1" dirty="0" err="1">
                <a:solidFill>
                  <a:schemeClr val="tx1"/>
                </a:solidFill>
              </a:rPr>
              <a:t>ya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8009837">
            <a:off x="5498258" y="2270553"/>
            <a:ext cx="632579" cy="2744441"/>
          </a:xfrm>
          <a:prstGeom prst="downArrow">
            <a:avLst/>
          </a:prstGeom>
          <a:solidFill>
            <a:srgbClr val="F58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029163" y="2654617"/>
            <a:ext cx="765810" cy="728186"/>
          </a:xfrm>
          <a:prstGeom prst="ellipse">
            <a:avLst/>
          </a:prstGeom>
          <a:solidFill>
            <a:srgbClr val="49B95A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869" y="4535413"/>
            <a:ext cx="634195" cy="6481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189227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292"/>
            <a:ext cx="10515600" cy="1325563"/>
          </a:xfrm>
        </p:spPr>
        <p:txBody>
          <a:bodyPr/>
          <a:lstStyle/>
          <a:p>
            <a:r>
              <a:rPr lang="en-GB" dirty="0"/>
              <a:t>Bronze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04" t="8285" r="9881" b="14571"/>
          <a:stretch/>
        </p:blipFill>
        <p:spPr>
          <a:xfrm>
            <a:off x="2152651" y="1131095"/>
            <a:ext cx="7643813" cy="417779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01803" y="4488237"/>
            <a:ext cx="765810" cy="728186"/>
          </a:xfrm>
          <a:prstGeom prst="ellipse">
            <a:avLst/>
          </a:prstGeom>
          <a:solidFill>
            <a:srgbClr val="F5832D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029163" y="2654617"/>
            <a:ext cx="765810" cy="728186"/>
          </a:xfrm>
          <a:prstGeom prst="ellipse">
            <a:avLst/>
          </a:prstGeom>
          <a:solidFill>
            <a:srgbClr val="49B95A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24088" y="1181102"/>
            <a:ext cx="1193006" cy="326231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&lt;5000 </a:t>
            </a:r>
            <a:r>
              <a:rPr lang="en-GB" b="1" dirty="0" err="1">
                <a:solidFill>
                  <a:schemeClr val="tx1"/>
                </a:solidFill>
              </a:rPr>
              <a:t>ya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869" y="4535413"/>
            <a:ext cx="634195" cy="648120"/>
          </a:xfrm>
          <a:prstGeom prst="ellipse">
            <a:avLst/>
          </a:prstGeom>
        </p:spPr>
      </p:pic>
      <p:sp>
        <p:nvSpPr>
          <p:cNvPr id="10" name="Down Arrow 9"/>
          <p:cNvSpPr/>
          <p:nvPr/>
        </p:nvSpPr>
        <p:spPr>
          <a:xfrm rot="8009837">
            <a:off x="5498258" y="2270553"/>
            <a:ext cx="632579" cy="2744441"/>
          </a:xfrm>
          <a:prstGeom prst="downArrow">
            <a:avLst/>
          </a:prstGeom>
          <a:solidFill>
            <a:srgbClr val="F58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6223597">
            <a:off x="6293404" y="1211026"/>
            <a:ext cx="632579" cy="2744441"/>
          </a:xfrm>
          <a:prstGeom prst="downArrow">
            <a:avLst/>
          </a:prstGeom>
          <a:solidFill>
            <a:srgbClr val="49B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435802" y="1926431"/>
            <a:ext cx="765810" cy="728186"/>
          </a:xfrm>
          <a:prstGeom prst="ellipse">
            <a:avLst/>
          </a:prstGeom>
          <a:gradFill>
            <a:gsLst>
              <a:gs pos="48000">
                <a:srgbClr val="3481B9"/>
              </a:gs>
              <a:gs pos="23000">
                <a:srgbClr val="49B95A"/>
              </a:gs>
              <a:gs pos="70000">
                <a:srgbClr val="F5832D"/>
              </a:gs>
            </a:gsLst>
            <a:lin ang="5400000" scaled="1"/>
          </a:gra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5788" t="4728" r="3243" b="3275"/>
          <a:stretch/>
        </p:blipFill>
        <p:spPr>
          <a:xfrm>
            <a:off x="8102706" y="2710429"/>
            <a:ext cx="618725" cy="6165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5428447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1" b="42898"/>
          <a:stretch/>
        </p:blipFill>
        <p:spPr bwMode="auto">
          <a:xfrm>
            <a:off x="6515001" y="1385237"/>
            <a:ext cx="4153000" cy="366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GB" dirty="0"/>
              <a:t>Europe, today…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904" t="8285" r="47476" b="14571"/>
          <a:stretch/>
        </p:blipFill>
        <p:spPr>
          <a:xfrm>
            <a:off x="2152651" y="1131095"/>
            <a:ext cx="4386263" cy="417779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307214" y="2390775"/>
            <a:ext cx="1174424" cy="1116807"/>
          </a:xfrm>
          <a:prstGeom prst="ellipse">
            <a:avLst/>
          </a:prstGeom>
          <a:gradFill>
            <a:gsLst>
              <a:gs pos="48000">
                <a:srgbClr val="3481B9"/>
              </a:gs>
              <a:gs pos="23000">
                <a:srgbClr val="49B95A"/>
              </a:gs>
              <a:gs pos="70000">
                <a:srgbClr val="F5832D"/>
              </a:gs>
            </a:gsLst>
            <a:lin ang="5400000" scaled="1"/>
          </a:gra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24088" y="1181102"/>
            <a:ext cx="1193006" cy="326231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Today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625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663A84-9103-B438-47A3-FA1EB99E7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8478"/>
            <a:ext cx="10515600" cy="1325563"/>
          </a:xfrm>
        </p:spPr>
        <p:txBody>
          <a:bodyPr/>
          <a:lstStyle/>
          <a:p>
            <a:r>
              <a:rPr lang="it-IT" dirty="0" err="1"/>
              <a:t>We</a:t>
            </a:r>
            <a:r>
              <a:rPr lang="it-IT" dirty="0"/>
              <a:t> can leverage </a:t>
            </a:r>
            <a:r>
              <a:rPr lang="it-IT" dirty="0" err="1"/>
              <a:t>this</a:t>
            </a:r>
            <a:r>
              <a:rPr lang="it-IT" dirty="0"/>
              <a:t>, and </a:t>
            </a:r>
            <a:r>
              <a:rPr lang="it-IT" dirty="0" err="1"/>
              <a:t>excavate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 err="1"/>
              <a:t>Ancestry-specific</a:t>
            </a:r>
            <a:r>
              <a:rPr lang="it-IT" dirty="0"/>
              <a:t> stories (or </a:t>
            </a:r>
            <a:r>
              <a:rPr lang="it-IT" dirty="0" err="1"/>
              <a:t>Polygenic</a:t>
            </a:r>
            <a:r>
              <a:rPr lang="it-IT" dirty="0"/>
              <a:t> Scores)</a:t>
            </a:r>
          </a:p>
        </p:txBody>
      </p:sp>
    </p:spTree>
    <p:extLst>
      <p:ext uri="{BB962C8B-B14F-4D97-AF65-F5344CB8AC3E}">
        <p14:creationId xmlns:p14="http://schemas.microsoft.com/office/powerpoint/2010/main" val="22294895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046"/>
            <a:ext cx="10515600" cy="1325563"/>
          </a:xfrm>
        </p:spPr>
        <p:txBody>
          <a:bodyPr/>
          <a:lstStyle/>
          <a:p>
            <a:r>
              <a:rPr lang="en-GB" dirty="0"/>
              <a:t>Dissecting Admixed </a:t>
            </a:r>
            <a:r>
              <a:rPr lang="en-GB" dirty="0" err="1"/>
              <a:t>Caribbeans</a:t>
            </a:r>
            <a:r>
              <a:rPr lang="en-GB" dirty="0"/>
              <a:t> with LA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030" y="1231350"/>
            <a:ext cx="8117923" cy="5626650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399181" y="6488113"/>
            <a:ext cx="27928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i="1" dirty="0">
                <a:latin typeface="+mn-lt"/>
              </a:rPr>
              <a:t>Moreno-Estrada et al. 2013</a:t>
            </a:r>
            <a:endParaRPr lang="en-US" altLang="en-US" sz="18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65855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3360"/>
          <a:stretch/>
        </p:blipFill>
        <p:spPr>
          <a:xfrm>
            <a:off x="1030725" y="1372269"/>
            <a:ext cx="2637508" cy="25289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6440"/>
          <a:stretch/>
        </p:blipFill>
        <p:spPr>
          <a:xfrm>
            <a:off x="0" y="3826093"/>
            <a:ext cx="3592863" cy="29998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5" y="1297172"/>
            <a:ext cx="695250" cy="11078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78046"/>
            <a:ext cx="10515600" cy="1325563"/>
          </a:xfrm>
        </p:spPr>
        <p:txBody>
          <a:bodyPr/>
          <a:lstStyle/>
          <a:p>
            <a:r>
              <a:rPr lang="en-GB" dirty="0" err="1"/>
              <a:t>Disecting</a:t>
            </a:r>
            <a:r>
              <a:rPr lang="en-GB" dirty="0"/>
              <a:t> Admixed </a:t>
            </a:r>
            <a:r>
              <a:rPr lang="en-GB" dirty="0" err="1"/>
              <a:t>Caribbeans</a:t>
            </a:r>
            <a:r>
              <a:rPr lang="en-GB" dirty="0"/>
              <a:t> with LA</a:t>
            </a:r>
            <a:endParaRPr lang="en-US" dirty="0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9399181" y="6488113"/>
            <a:ext cx="27928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i="1" dirty="0">
                <a:latin typeface="+mn-lt"/>
              </a:rPr>
              <a:t>Moreno-Estrada et al. 2013</a:t>
            </a:r>
            <a:endParaRPr lang="en-US" altLang="en-US" sz="18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55539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958" y="1265163"/>
            <a:ext cx="7296122" cy="55928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3360"/>
          <a:stretch/>
        </p:blipFill>
        <p:spPr>
          <a:xfrm>
            <a:off x="1030725" y="1372269"/>
            <a:ext cx="2637508" cy="25289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6440"/>
          <a:stretch/>
        </p:blipFill>
        <p:spPr>
          <a:xfrm>
            <a:off x="0" y="3826093"/>
            <a:ext cx="3592863" cy="29998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75" y="1297172"/>
            <a:ext cx="695250" cy="11078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78046"/>
            <a:ext cx="10515600" cy="1325563"/>
          </a:xfrm>
        </p:spPr>
        <p:txBody>
          <a:bodyPr/>
          <a:lstStyle/>
          <a:p>
            <a:r>
              <a:rPr lang="en-GB" dirty="0" err="1"/>
              <a:t>Disecting</a:t>
            </a:r>
            <a:r>
              <a:rPr lang="en-GB" dirty="0"/>
              <a:t> Admixed </a:t>
            </a:r>
            <a:r>
              <a:rPr lang="en-GB" dirty="0" err="1"/>
              <a:t>Caribbeans</a:t>
            </a:r>
            <a:r>
              <a:rPr lang="en-GB" dirty="0"/>
              <a:t> with LA</a:t>
            </a:r>
            <a:endParaRPr lang="en-US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68771" y="6563765"/>
            <a:ext cx="27928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i="1" dirty="0">
                <a:latin typeface="+mn-lt"/>
              </a:rPr>
              <a:t>Moreno-Estrada et al. 2013</a:t>
            </a:r>
            <a:endParaRPr lang="en-US" altLang="en-US" sz="18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34541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1524000" y="682181"/>
            <a:ext cx="9144000" cy="7455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603647" algn="l"/>
              </a:tabLst>
            </a:pPr>
            <a:r>
              <a:rPr lang="en-GB" sz="4000" dirty="0"/>
              <a:t>Ancestry Specific Polygenic Scores</a:t>
            </a:r>
            <a:endParaRPr lang="en-US" sz="4000" dirty="0"/>
          </a:p>
        </p:txBody>
      </p:sp>
      <p:sp>
        <p:nvSpPr>
          <p:cNvPr id="21" name="Rectangle 20"/>
          <p:cNvSpPr/>
          <p:nvPr/>
        </p:nvSpPr>
        <p:spPr>
          <a:xfrm>
            <a:off x="10074048" y="6505907"/>
            <a:ext cx="2117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Marnetto</a:t>
            </a:r>
            <a:r>
              <a:rPr lang="en-GB" dirty="0"/>
              <a:t> et al. 2020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711" y="1487473"/>
            <a:ext cx="7956337" cy="5370527"/>
          </a:xfrm>
          <a:prstGeom prst="rect">
            <a:avLst/>
          </a:prstGeom>
        </p:spPr>
      </p:pic>
      <p:pic>
        <p:nvPicPr>
          <p:cNvPr id="2050" name="Picture 2" descr="Davide Marnetto - Researcher - Università degli Studi di Torino | LinkedIn">
            <a:extLst>
              <a:ext uri="{FF2B5EF4-FFF2-40B4-BE49-F238E27FC236}">
                <a16:creationId xmlns:a16="http://schemas.microsoft.com/office/drawing/2014/main" id="{1294084C-036B-C643-BB5C-1EEDF3D0AF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" r="16126"/>
          <a:stretch/>
        </p:blipFill>
        <p:spPr bwMode="auto">
          <a:xfrm>
            <a:off x="10394737" y="4639007"/>
            <a:ext cx="1551284" cy="18669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881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ED720E-3AB3-DCD1-BACA-133FCCC91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8555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Public </a:t>
            </a:r>
            <a:r>
              <a:rPr lang="it-IT" dirty="0" err="1"/>
              <a:t>understanding</a:t>
            </a:r>
            <a:r>
              <a:rPr lang="it-IT" dirty="0"/>
              <a:t> of </a:t>
            </a:r>
            <a:r>
              <a:rPr lang="it-IT" dirty="0" err="1"/>
              <a:t>Ancestry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5095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1DDA9CC-90DB-A742-7977-0327EC4F23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sp>
        <p:nvSpPr>
          <p:cNvPr id="8195" name="Subtitle 2">
            <a:extLst>
              <a:ext uri="{FF2B5EF4-FFF2-40B4-BE49-F238E27FC236}">
                <a16:creationId xmlns:a16="http://schemas.microsoft.com/office/drawing/2014/main" id="{3E5A61E0-51E8-7D1C-5CC5-2A1D3993A5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pic>
        <p:nvPicPr>
          <p:cNvPr id="8196" name="Picture 9">
            <a:extLst>
              <a:ext uri="{FF2B5EF4-FFF2-40B4-BE49-F238E27FC236}">
                <a16:creationId xmlns:a16="http://schemas.microsoft.com/office/drawing/2014/main" id="{77BCC691-3C48-AF84-1B5A-51E3B9A99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1" t="3294" r="21138" b="6660"/>
          <a:stretch>
            <a:fillRect/>
          </a:stretch>
        </p:blipFill>
        <p:spPr bwMode="auto">
          <a:xfrm>
            <a:off x="3048000" y="1025525"/>
            <a:ext cx="7524750" cy="577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6C8A6C7-907A-EDF6-DB0D-FF365DCC988C}"/>
              </a:ext>
            </a:extLst>
          </p:cNvPr>
          <p:cNvSpPr txBox="1">
            <a:spLocks/>
          </p:cNvSpPr>
          <p:nvPr/>
        </p:nvSpPr>
        <p:spPr bwMode="auto">
          <a:xfrm>
            <a:off x="2970214" y="228600"/>
            <a:ext cx="76977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Palatino"/>
                <a:ea typeface="ＭＳ Ｐゴシック" charset="-128"/>
                <a:cs typeface="Palatino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Palatino" charset="0"/>
                <a:ea typeface="ＭＳ Ｐゴシック" charset="-128"/>
                <a:cs typeface="Palatino" pitchFamily="12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Palatino" charset="0"/>
                <a:ea typeface="ＭＳ Ｐゴシック" charset="-128"/>
                <a:cs typeface="Palatino" pitchFamily="12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Palatino" charset="0"/>
                <a:ea typeface="ＭＳ Ｐゴシック" charset="-128"/>
                <a:cs typeface="Palatino" pitchFamily="12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Palatino" charset="0"/>
                <a:ea typeface="ＭＳ Ｐゴシック" charset="-128"/>
                <a:cs typeface="Palatino" pitchFamily="12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804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kern="0" dirty="0"/>
              <a:t>A bit of a jungle?</a:t>
            </a:r>
            <a:endParaRPr lang="en-US" kern="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0F497383-6A6F-3C7A-0013-BDDC514474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05B9C6A7-BF44-A074-8423-DB52BF94E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5" t="22112" r="30432" b="9789"/>
          <a:stretch>
            <a:fillRect/>
          </a:stretch>
        </p:blipFill>
        <p:spPr bwMode="auto">
          <a:xfrm>
            <a:off x="1524000" y="0"/>
            <a:ext cx="3671888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62304B42-48DC-5543-80FA-2E519DE7D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0" t="24956" r="27023" b="27072"/>
          <a:stretch>
            <a:fillRect/>
          </a:stretch>
        </p:blipFill>
        <p:spPr bwMode="auto">
          <a:xfrm>
            <a:off x="5776913" y="242889"/>
            <a:ext cx="4837112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>
            <a:extLst>
              <a:ext uri="{FF2B5EF4-FFF2-40B4-BE49-F238E27FC236}">
                <a16:creationId xmlns:a16="http://schemas.microsoft.com/office/drawing/2014/main" id="{9A3D2A6A-0439-8107-DAD5-6C694D55F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6" t="14821" r="26904" b="35326"/>
          <a:stretch>
            <a:fillRect/>
          </a:stretch>
        </p:blipFill>
        <p:spPr bwMode="auto">
          <a:xfrm>
            <a:off x="1524000" y="4538664"/>
            <a:ext cx="3894138" cy="231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78110C4D-0036-69E3-10F0-DDD4A240C1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5" t="15973" r="26151" b="20251"/>
          <a:stretch>
            <a:fillRect/>
          </a:stretch>
        </p:blipFill>
        <p:spPr bwMode="auto">
          <a:xfrm>
            <a:off x="5816601" y="3092450"/>
            <a:ext cx="4797425" cy="360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>
            <a:extLst>
              <a:ext uri="{FF2B5EF4-FFF2-40B4-BE49-F238E27FC236}">
                <a16:creationId xmlns:a16="http://schemas.microsoft.com/office/drawing/2014/main" id="{C2C3EAAD-82F8-585F-83A4-9E408B2CD3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t="24461" r="26878" b="30388"/>
          <a:stretch>
            <a:fillRect/>
          </a:stretch>
        </p:blipFill>
        <p:spPr bwMode="auto">
          <a:xfrm>
            <a:off x="1533526" y="2544763"/>
            <a:ext cx="3706813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73BAC65F-1582-3D9E-BB1B-67A9E7D3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26" y="228600"/>
            <a:ext cx="3444875" cy="685800"/>
          </a:xfrm>
        </p:spPr>
        <p:txBody>
          <a:bodyPr>
            <a:normAutofit fontScale="90000"/>
          </a:bodyPr>
          <a:lstStyle/>
          <a:p>
            <a:r>
              <a:rPr lang="en-GB" altLang="en-US">
                <a:latin typeface="Palatino" pitchFamily="124" charset="0"/>
                <a:ea typeface="ＭＳ Ｐゴシック" panose="020B0600070205080204" pitchFamily="34" charset="-128"/>
                <a:cs typeface="Palatino" pitchFamily="124" charset="0"/>
              </a:rPr>
              <a:t>Pop ancestry</a:t>
            </a:r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pic>
        <p:nvPicPr>
          <p:cNvPr id="62467" name="Picture 5">
            <a:extLst>
              <a:ext uri="{FF2B5EF4-FFF2-40B4-BE49-F238E27FC236}">
                <a16:creationId xmlns:a16="http://schemas.microsoft.com/office/drawing/2014/main" id="{3F4CE261-087E-DD08-17F7-113F3039B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30106" r="18916" b="16815"/>
          <a:stretch>
            <a:fillRect/>
          </a:stretch>
        </p:blipFill>
        <p:spPr bwMode="auto">
          <a:xfrm>
            <a:off x="3406776" y="3435350"/>
            <a:ext cx="7261225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4">
            <a:extLst>
              <a:ext uri="{FF2B5EF4-FFF2-40B4-BE49-F238E27FC236}">
                <a16:creationId xmlns:a16="http://schemas.microsoft.com/office/drawing/2014/main" id="{EADFF7E8-F2A0-A82C-B58A-832E18E4D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3" t="15482" r="20332" b="16666"/>
          <a:stretch>
            <a:fillRect/>
          </a:stretch>
        </p:blipFill>
        <p:spPr bwMode="auto">
          <a:xfrm>
            <a:off x="1524001" y="1"/>
            <a:ext cx="525462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9008F768-2569-2BD5-F8A8-BA19B644A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latin typeface="Palatino" pitchFamily="124" charset="0"/>
                <a:ea typeface="ＭＳ Ｐゴシック" panose="020B0600070205080204" pitchFamily="34" charset="-128"/>
                <a:cs typeface="Palatino" pitchFamily="124" charset="0"/>
              </a:rPr>
              <a:t>Pop ancestry</a:t>
            </a:r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B199DA0B-0949-83E4-8FC1-4B881F974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pic>
        <p:nvPicPr>
          <p:cNvPr id="63492" name="Picture 3">
            <a:extLst>
              <a:ext uri="{FF2B5EF4-FFF2-40B4-BE49-F238E27FC236}">
                <a16:creationId xmlns:a16="http://schemas.microsoft.com/office/drawing/2014/main" id="{341FE7D5-FA00-9508-4B59-9D83A3A68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0" t="20184" r="15375" b="16704"/>
          <a:stretch>
            <a:fillRect/>
          </a:stretch>
        </p:blipFill>
        <p:spPr bwMode="auto">
          <a:xfrm>
            <a:off x="2970214" y="1414464"/>
            <a:ext cx="7697787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B3A5C015-A977-7B56-6EB6-5FE644EB7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sp>
        <p:nvSpPr>
          <p:cNvPr id="64515" name="Content Placeholder 2">
            <a:extLst>
              <a:ext uri="{FF2B5EF4-FFF2-40B4-BE49-F238E27FC236}">
                <a16:creationId xmlns:a16="http://schemas.microsoft.com/office/drawing/2014/main" id="{4D8F05A3-4695-233C-05C4-02AE88576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pic>
        <p:nvPicPr>
          <p:cNvPr id="64516" name="Picture 6">
            <a:extLst>
              <a:ext uri="{FF2B5EF4-FFF2-40B4-BE49-F238E27FC236}">
                <a16:creationId xmlns:a16="http://schemas.microsoft.com/office/drawing/2014/main" id="{5AD18BC8-788B-47C2-0CF5-80D2A9881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0" t="14444" r="23917" b="4668"/>
          <a:stretch>
            <a:fillRect/>
          </a:stretch>
        </p:blipFill>
        <p:spPr bwMode="auto">
          <a:xfrm>
            <a:off x="2667000" y="0"/>
            <a:ext cx="8001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B24A08BC-2618-E4DF-CF2B-D34213FF7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9FA632FC-1358-C60A-133C-FD8BE2C06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pic>
        <p:nvPicPr>
          <p:cNvPr id="65540" name="Picture 7">
            <a:extLst>
              <a:ext uri="{FF2B5EF4-FFF2-40B4-BE49-F238E27FC236}">
                <a16:creationId xmlns:a16="http://schemas.microsoft.com/office/drawing/2014/main" id="{350DF395-3850-5C9B-CC20-A7F49E42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4" t="30148" r="18500" b="4074"/>
          <a:stretch>
            <a:fillRect/>
          </a:stretch>
        </p:blipFill>
        <p:spPr bwMode="auto">
          <a:xfrm>
            <a:off x="1546226" y="914401"/>
            <a:ext cx="9121775" cy="536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331C60E8-E419-1F9B-056B-774968BB3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A967DE6A-1B76-7D63-8366-9A1FCC032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pic>
        <p:nvPicPr>
          <p:cNvPr id="66564" name="Picture 9">
            <a:extLst>
              <a:ext uri="{FF2B5EF4-FFF2-40B4-BE49-F238E27FC236}">
                <a16:creationId xmlns:a16="http://schemas.microsoft.com/office/drawing/2014/main" id="{68F59811-97E4-1A11-B1DD-CC509CA5A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1" t="14445" r="22749" b="3778"/>
          <a:stretch>
            <a:fillRect/>
          </a:stretch>
        </p:blipFill>
        <p:spPr bwMode="auto">
          <a:xfrm>
            <a:off x="2970214" y="228601"/>
            <a:ext cx="7697787" cy="646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1983462B-6589-B9E3-FBD0-2139B9C62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91442B76-B034-C032-2D42-504F652AA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>
              <a:latin typeface="Palatino" pitchFamily="124" charset="0"/>
              <a:ea typeface="ＭＳ Ｐゴシック" panose="020B0600070205080204" pitchFamily="34" charset="-128"/>
              <a:cs typeface="Palatino" pitchFamily="124" charset="0"/>
            </a:endParaRPr>
          </a:p>
        </p:txBody>
      </p:sp>
      <p:pic>
        <p:nvPicPr>
          <p:cNvPr id="67588" name="Picture 8">
            <a:extLst>
              <a:ext uri="{FF2B5EF4-FFF2-40B4-BE49-F238E27FC236}">
                <a16:creationId xmlns:a16="http://schemas.microsoft.com/office/drawing/2014/main" id="{B721D164-F745-AD3F-CFFA-2924EB12A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7" t="35333" r="18416" b="22742"/>
          <a:stretch>
            <a:fillRect/>
          </a:stretch>
        </p:blipFill>
        <p:spPr bwMode="auto">
          <a:xfrm>
            <a:off x="1644650" y="3043239"/>
            <a:ext cx="9023350" cy="334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11">
            <a:extLst>
              <a:ext uri="{FF2B5EF4-FFF2-40B4-BE49-F238E27FC236}">
                <a16:creationId xmlns:a16="http://schemas.microsoft.com/office/drawing/2014/main" id="{4F7D7773-6543-CB32-D28B-A4EB854BA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1" t="18443" r="30833" b="56750"/>
          <a:stretch>
            <a:fillRect/>
          </a:stretch>
        </p:blipFill>
        <p:spPr bwMode="auto">
          <a:xfrm>
            <a:off x="3322639" y="123825"/>
            <a:ext cx="6992937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DF439D-7D19-E95E-6826-168C5E7B7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 </a:t>
            </a:r>
            <a:r>
              <a:rPr lang="it-IT" dirty="0" err="1"/>
              <a:t>peculiar</a:t>
            </a:r>
            <a:r>
              <a:rPr lang="it-IT" dirty="0"/>
              <a:t> case of </a:t>
            </a:r>
            <a:r>
              <a:rPr lang="it-IT" dirty="0" err="1"/>
              <a:t>increased</a:t>
            </a:r>
            <a:r>
              <a:rPr lang="it-IT" dirty="0"/>
              <a:t> </a:t>
            </a:r>
            <a:r>
              <a:rPr lang="it-IT" dirty="0" err="1"/>
              <a:t>similarity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certain</a:t>
            </a:r>
            <a:r>
              <a:rPr lang="it-IT" dirty="0"/>
              <a:t> loci: deliberate </a:t>
            </a:r>
            <a:r>
              <a:rPr lang="it-IT" dirty="0" err="1"/>
              <a:t>choice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28718F-CD02-538B-149E-1F70EB5E4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Assortative mating is </a:t>
            </a:r>
            <a:r>
              <a:rPr lang="en-US" b="1" dirty="0"/>
              <a:t>nonrandom mating based on phenotypes rather than between relatives</a:t>
            </a:r>
            <a:r>
              <a:rPr lang="en-US" dirty="0"/>
              <a:t>. Positive-assortative mating or negative-assortative mating occurs if the mated pairs in a population are composed of individuals with the same phenotype more often, or less often, than expected by random mating, respectively.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en-US" dirty="0"/>
              <a:t>An important difference between inbreeding and positive assortative mating is that inbreeding affects all loci, while </a:t>
            </a:r>
            <a:r>
              <a:rPr lang="en-US" dirty="0">
                <a:highlight>
                  <a:srgbClr val="FFFF00"/>
                </a:highlight>
              </a:rPr>
              <a:t>assortative mating affects only those that play a role in the phenotype characteristics that are similar</a:t>
            </a:r>
            <a:r>
              <a:rPr lang="en-US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15150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822844-A07A-7F61-2F79-9A8339EBE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about</a:t>
            </a:r>
            <a:r>
              <a:rPr lang="it-IT" dirty="0"/>
              <a:t> </a:t>
            </a:r>
            <a:r>
              <a:rPr lang="it-IT" dirty="0" err="1"/>
              <a:t>complex</a:t>
            </a:r>
            <a:r>
              <a:rPr lang="it-IT" dirty="0"/>
              <a:t> traits?</a:t>
            </a:r>
          </a:p>
        </p:txBody>
      </p:sp>
      <p:pic>
        <p:nvPicPr>
          <p:cNvPr id="5" name="Segnaposto contenuto 4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9240A690-9751-E34C-BFCC-19D527096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340" y="2486835"/>
            <a:ext cx="8701482" cy="2248412"/>
          </a:xfr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34EA74-74F7-98FC-F986-558A1D8E8DE4}"/>
              </a:ext>
            </a:extLst>
          </p:cNvPr>
          <p:cNvSpPr txBox="1"/>
          <p:nvPr/>
        </p:nvSpPr>
        <p:spPr>
          <a:xfrm>
            <a:off x="10413831" y="6492875"/>
            <a:ext cx="1879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/>
              <a:t>Yengo</a:t>
            </a:r>
            <a:r>
              <a:rPr lang="it-IT" dirty="0"/>
              <a:t> et al. 2018</a:t>
            </a:r>
          </a:p>
        </p:txBody>
      </p:sp>
    </p:spTree>
    <p:extLst>
      <p:ext uri="{BB962C8B-B14F-4D97-AF65-F5344CB8AC3E}">
        <p14:creationId xmlns:p14="http://schemas.microsoft.com/office/powerpoint/2010/main" val="28317707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822844-A07A-7F61-2F79-9A8339EBE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about</a:t>
            </a:r>
            <a:r>
              <a:rPr lang="it-IT" dirty="0"/>
              <a:t> </a:t>
            </a:r>
            <a:r>
              <a:rPr lang="it-IT" dirty="0" err="1"/>
              <a:t>complex</a:t>
            </a:r>
            <a:r>
              <a:rPr lang="it-IT" dirty="0"/>
              <a:t> traits?</a:t>
            </a:r>
          </a:p>
        </p:txBody>
      </p:sp>
      <p:pic>
        <p:nvPicPr>
          <p:cNvPr id="7" name="Immagine 6" descr="Immagine che contiene testo, schermata, diagramma, linea&#10;&#10;Descrizione generata automaticamente">
            <a:extLst>
              <a:ext uri="{FF2B5EF4-FFF2-40B4-BE49-F238E27FC236}">
                <a16:creationId xmlns:a16="http://schemas.microsoft.com/office/drawing/2014/main" id="{3E74A607-102D-F212-7B4E-5214B3662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65" y="1565861"/>
            <a:ext cx="5738823" cy="505184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34EA74-74F7-98FC-F986-558A1D8E8DE4}"/>
              </a:ext>
            </a:extLst>
          </p:cNvPr>
          <p:cNvSpPr txBox="1"/>
          <p:nvPr/>
        </p:nvSpPr>
        <p:spPr>
          <a:xfrm>
            <a:off x="10413831" y="6492875"/>
            <a:ext cx="1879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/>
              <a:t>Yengo</a:t>
            </a:r>
            <a:r>
              <a:rPr lang="it-IT" dirty="0"/>
              <a:t> et al. 2018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19EAAFA-8866-B380-013E-A31534070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0342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6F2182-E3C0-3AF3-7C37-3A1BD7CE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Assortative </a:t>
            </a:r>
            <a:r>
              <a:rPr lang="it-IT" dirty="0" err="1"/>
              <a:t>mating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a driver for </a:t>
            </a:r>
            <a:r>
              <a:rPr lang="it-IT" dirty="0" err="1"/>
              <a:t>natural</a:t>
            </a:r>
            <a:r>
              <a:rPr lang="it-IT" dirty="0"/>
              <a:t> </a:t>
            </a:r>
            <a:r>
              <a:rPr lang="it-IT" dirty="0" err="1"/>
              <a:t>selection</a:t>
            </a:r>
            <a:r>
              <a:rPr lang="it-IT" dirty="0"/>
              <a:t> (via </a:t>
            </a:r>
            <a:r>
              <a:rPr lang="it-IT" dirty="0" err="1"/>
              <a:t>increasing</a:t>
            </a:r>
            <a:r>
              <a:rPr lang="it-IT" dirty="0"/>
              <a:t> </a:t>
            </a:r>
            <a:r>
              <a:rPr lang="it-IT" dirty="0" err="1"/>
              <a:t>homozygosity</a:t>
            </a:r>
            <a:r>
              <a:rPr lang="it-IT" dirty="0"/>
              <a:t>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55EF0A-AB26-38CA-1291-B051E4D11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1D305DE-CD06-31ED-A2E5-873760FB3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12" y="2763502"/>
            <a:ext cx="8733277" cy="381795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79BC777-C826-E09C-13A3-94F699529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4" y="1604280"/>
            <a:ext cx="6881456" cy="16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728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6F2182-E3C0-3AF3-7C37-3A1BD7CE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Assortative </a:t>
            </a:r>
            <a:r>
              <a:rPr lang="it-IT" dirty="0" err="1"/>
              <a:t>mating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a driver for </a:t>
            </a:r>
            <a:r>
              <a:rPr lang="it-IT" dirty="0" err="1"/>
              <a:t>natural</a:t>
            </a:r>
            <a:r>
              <a:rPr lang="it-IT" dirty="0"/>
              <a:t> </a:t>
            </a:r>
            <a:r>
              <a:rPr lang="it-IT" dirty="0" err="1"/>
              <a:t>selection</a:t>
            </a:r>
            <a:r>
              <a:rPr lang="it-IT" dirty="0"/>
              <a:t> (via </a:t>
            </a:r>
            <a:r>
              <a:rPr lang="it-IT" dirty="0" err="1"/>
              <a:t>increasing</a:t>
            </a:r>
            <a:r>
              <a:rPr lang="it-IT" dirty="0"/>
              <a:t> </a:t>
            </a:r>
            <a:r>
              <a:rPr lang="it-IT" dirty="0" err="1"/>
              <a:t>homozygosity</a:t>
            </a:r>
            <a:r>
              <a:rPr lang="it-IT" dirty="0"/>
              <a:t>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55EF0A-AB26-38CA-1291-B051E4D11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79BC777-C826-E09C-13A3-94F69952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" y="1595660"/>
            <a:ext cx="6881456" cy="163844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4F64A09-C109-E537-50B0-D2C3403AD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034" y="3004136"/>
            <a:ext cx="5958049" cy="385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147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5F0415-F528-5AF1-80E1-9680DD389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6000" dirty="0">
                <a:solidFill>
                  <a:schemeClr val="bg1"/>
                </a:solidFill>
              </a:rPr>
              <a:t>Thank </a:t>
            </a:r>
            <a:r>
              <a:rPr lang="it-IT" sz="6000" dirty="0" err="1">
                <a:solidFill>
                  <a:schemeClr val="bg1"/>
                </a:solidFill>
              </a:rPr>
              <a:t>you</a:t>
            </a:r>
            <a:r>
              <a:rPr lang="it-IT" sz="6000" dirty="0">
                <a:solidFill>
                  <a:schemeClr val="bg1"/>
                </a:solidFill>
              </a:rPr>
              <a:t>!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sz="2700" dirty="0">
                <a:solidFill>
                  <a:schemeClr val="bg1"/>
                </a:solidFill>
              </a:rPr>
              <a:t>luca.pagani@unipd.it</a:t>
            </a:r>
          </a:p>
        </p:txBody>
      </p:sp>
    </p:spTree>
    <p:extLst>
      <p:ext uri="{BB962C8B-B14F-4D97-AF65-F5344CB8AC3E}">
        <p14:creationId xmlns:p14="http://schemas.microsoft.com/office/powerpoint/2010/main" val="3187932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1265</Words>
  <Application>Microsoft Office PowerPoint</Application>
  <PresentationFormat>Widescreen</PresentationFormat>
  <Paragraphs>243</Paragraphs>
  <Slides>66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66</vt:i4>
      </vt:variant>
    </vt:vector>
  </HeadingPairs>
  <TitlesOfParts>
    <vt:vector size="75" baseType="lpstr">
      <vt:lpstr>Arial</vt:lpstr>
      <vt:lpstr>Arial Rounded MT Bold</vt:lpstr>
      <vt:lpstr>Calibri</vt:lpstr>
      <vt:lpstr>Calibri Light</vt:lpstr>
      <vt:lpstr>Euphemia UCAS</vt:lpstr>
      <vt:lpstr>Palatino</vt:lpstr>
      <vt:lpstr>Tahoma</vt:lpstr>
      <vt:lpstr>Wingdings</vt:lpstr>
      <vt:lpstr>Tema di Office</vt:lpstr>
      <vt:lpstr>Genetic relatedness, Genetic ancestry, Assortative mating</vt:lpstr>
      <vt:lpstr>Three sequences</vt:lpstr>
      <vt:lpstr>A common ancestor – what does it tell us?</vt:lpstr>
      <vt:lpstr>Genetic Relatedness</vt:lpstr>
      <vt:lpstr>How many ancestors?</vt:lpstr>
      <vt:lpstr>Diploid mating, a realistic scenario!</vt:lpstr>
      <vt:lpstr>Go big, or go extinct…</vt:lpstr>
      <vt:lpstr>Let’s be realistic</vt:lpstr>
      <vt:lpstr>Let’s be realistic</vt:lpstr>
      <vt:lpstr>But of course not everybody draws from the same IA at the same rate!</vt:lpstr>
      <vt:lpstr>In addition, certain ancestors may be ghosts</vt:lpstr>
      <vt:lpstr>Implications (my view..)</vt:lpstr>
      <vt:lpstr>What do we hope to see from real data?</vt:lpstr>
      <vt:lpstr>Presentazione standard di PowerPoint</vt:lpstr>
      <vt:lpstr>Recombination destroys Linkage Disequilibrium</vt:lpstr>
      <vt:lpstr>Presentazione standard di PowerPoint</vt:lpstr>
      <vt:lpstr> Neutrality              Founder’s Effect            Inbreeding</vt:lpstr>
      <vt:lpstr> Neutrality              Founder’s Effect            Inbreeding</vt:lpstr>
      <vt:lpstr>Presentazione standard di PowerPoint</vt:lpstr>
      <vt:lpstr>Genetic Ancestry</vt:lpstr>
      <vt:lpstr>Effect of mutations on sequences divergence</vt:lpstr>
      <vt:lpstr>Effect of mutations on sequences divergence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 mitochondrial perspective</vt:lpstr>
      <vt:lpstr>Our last &lt;100.000 years…</vt:lpstr>
      <vt:lpstr>The Wahlund Effect</vt:lpstr>
      <vt:lpstr>The Wahlund Effect</vt:lpstr>
      <vt:lpstr>The Wahlund Effect</vt:lpstr>
      <vt:lpstr>The Wahlund Effect</vt:lpstr>
      <vt:lpstr>Presentazione standard di PowerPoint</vt:lpstr>
      <vt:lpstr>Presentazione standard di PowerPoint</vt:lpstr>
      <vt:lpstr>Human F within a broader context</vt:lpstr>
      <vt:lpstr>Presentazione standard di PowerPoint</vt:lpstr>
      <vt:lpstr>Humankind: a bunch of clones</vt:lpstr>
      <vt:lpstr>Yet some thousand years of independent genetic drift have happened</vt:lpstr>
      <vt:lpstr>And can be inferred at a genome-wide level</vt:lpstr>
      <vt:lpstr>Presentazione standard di PowerPoint</vt:lpstr>
      <vt:lpstr>Pre-Neolithic</vt:lpstr>
      <vt:lpstr>Neolithic</vt:lpstr>
      <vt:lpstr>Bronze Age</vt:lpstr>
      <vt:lpstr>Europe, today…</vt:lpstr>
      <vt:lpstr>We can leverage this, and excavate  Ancestry-specific stories (or Polygenic Scores)</vt:lpstr>
      <vt:lpstr>Dissecting Admixed Caribbeans with LA</vt:lpstr>
      <vt:lpstr>Disecting Admixed Caribbeans with LA</vt:lpstr>
      <vt:lpstr>Disecting Admixed Caribbeans with LA</vt:lpstr>
      <vt:lpstr>Presentazione standard di PowerPoint</vt:lpstr>
      <vt:lpstr>Public understanding of Ancestry</vt:lpstr>
      <vt:lpstr>Presentazione standard di PowerPoint</vt:lpstr>
      <vt:lpstr>Presentazione standard di PowerPoint</vt:lpstr>
      <vt:lpstr>Pop ancestry</vt:lpstr>
      <vt:lpstr>Pop ancestry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 peculiar case of increased similarity at certain loci: deliberate choice</vt:lpstr>
      <vt:lpstr>What about complex traits?</vt:lpstr>
      <vt:lpstr>What about complex traits?</vt:lpstr>
      <vt:lpstr>Assortative mating as a driver for natural selection (via increasing homozygosity)</vt:lpstr>
      <vt:lpstr>Assortative mating as a driver for natural selection (via increasing homozygosity)</vt:lpstr>
      <vt:lpstr>Thank you! luca.pagani@unipd.it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 relatedness, genetic ancestry, Assortative mating</dc:title>
  <dc:creator>Pagani Luca</dc:creator>
  <cp:lastModifiedBy>Pagani Luca</cp:lastModifiedBy>
  <cp:revision>37</cp:revision>
  <dcterms:created xsi:type="dcterms:W3CDTF">2023-11-06T10:26:15Z</dcterms:created>
  <dcterms:modified xsi:type="dcterms:W3CDTF">2023-11-08T11:12:08Z</dcterms:modified>
</cp:coreProperties>
</file>